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0.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1.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2.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3.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4.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media/image49.jpg" ContentType="image/jpeg"/>
  <Override PartName="/ppt/notesSlides/notesSlide72.xml" ContentType="application/vnd.openxmlformats-officedocument.presentationml.notesSlide+xml"/>
  <Override PartName="/ppt/media/image61.jpg" ContentType="image/jpeg"/>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media/image87.jpg" ContentType="image/jpeg"/>
  <Override PartName="/ppt/media/image94.jpg" ContentType="image/jpeg"/>
  <Override PartName="/ppt/media/image95.jpg" ContentType="image/jpeg"/>
  <Override PartName="/ppt/media/image105.jpg" ContentType="image/jpeg"/>
  <Override PartName="/ppt/media/image112.jpg" ContentType="image/jpeg"/>
  <Override PartName="/ppt/media/image115.jpg" ContentType="image/jpeg"/>
  <Override PartName="/ppt/notesSlides/notesSlide86.xml" ContentType="application/vnd.openxmlformats-officedocument.presentationml.notesSlide+xml"/>
  <Override PartName="/ppt/media/image134.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862" r:id="rId1"/>
    <p:sldMasterId id="2147483939" r:id="rId2"/>
    <p:sldMasterId id="2147484004" r:id="rId3"/>
    <p:sldMasterId id="2147484016" r:id="rId4"/>
    <p:sldMasterId id="2147484029" r:id="rId5"/>
    <p:sldMasterId id="2147484042" r:id="rId6"/>
    <p:sldMasterId id="2147484056" r:id="rId7"/>
    <p:sldMasterId id="2147484076" r:id="rId8"/>
    <p:sldMasterId id="2147484088" r:id="rId9"/>
    <p:sldMasterId id="2147484100" r:id="rId10"/>
    <p:sldMasterId id="2147484105" r:id="rId11"/>
    <p:sldMasterId id="2147484130" r:id="rId12"/>
    <p:sldMasterId id="2147484145" r:id="rId13"/>
    <p:sldMasterId id="2147484157" r:id="rId14"/>
    <p:sldMasterId id="2147484162" r:id="rId15"/>
  </p:sldMasterIdLst>
  <p:notesMasterIdLst>
    <p:notesMasterId r:id="rId219"/>
  </p:notesMasterIdLst>
  <p:handoutMasterIdLst>
    <p:handoutMasterId r:id="rId220"/>
  </p:handoutMasterIdLst>
  <p:sldIdLst>
    <p:sldId id="2142532921" r:id="rId16"/>
    <p:sldId id="2142532920" r:id="rId17"/>
    <p:sldId id="2142532923" r:id="rId18"/>
    <p:sldId id="2142532924" r:id="rId19"/>
    <p:sldId id="2142532918" r:id="rId20"/>
    <p:sldId id="2142532919" r:id="rId21"/>
    <p:sldId id="3935" r:id="rId22"/>
    <p:sldId id="4237" r:id="rId23"/>
    <p:sldId id="3964" r:id="rId24"/>
    <p:sldId id="4233" r:id="rId25"/>
    <p:sldId id="4227" r:id="rId26"/>
    <p:sldId id="4230" r:id="rId27"/>
    <p:sldId id="4221" r:id="rId28"/>
    <p:sldId id="4228" r:id="rId29"/>
    <p:sldId id="4229" r:id="rId30"/>
    <p:sldId id="269" r:id="rId31"/>
    <p:sldId id="4094" r:id="rId32"/>
    <p:sldId id="4095" r:id="rId33"/>
    <p:sldId id="4165" r:id="rId34"/>
    <p:sldId id="4231" r:id="rId35"/>
    <p:sldId id="1468" r:id="rId36"/>
    <p:sldId id="1685" r:id="rId37"/>
    <p:sldId id="1686" r:id="rId38"/>
    <p:sldId id="4238" r:id="rId39"/>
    <p:sldId id="4393" r:id="rId40"/>
    <p:sldId id="3837" r:id="rId41"/>
    <p:sldId id="4053" r:id="rId42"/>
    <p:sldId id="2142532925" r:id="rId43"/>
    <p:sldId id="2142532926" r:id="rId44"/>
    <p:sldId id="1386" r:id="rId45"/>
    <p:sldId id="1023" r:id="rId46"/>
    <p:sldId id="1488" r:id="rId47"/>
    <p:sldId id="4272" r:id="rId48"/>
    <p:sldId id="4364" r:id="rId49"/>
    <p:sldId id="4374" r:id="rId50"/>
    <p:sldId id="4375" r:id="rId51"/>
    <p:sldId id="4376" r:id="rId52"/>
    <p:sldId id="4373" r:id="rId53"/>
    <p:sldId id="2142532890" r:id="rId54"/>
    <p:sldId id="2142532891" r:id="rId55"/>
    <p:sldId id="1282" r:id="rId56"/>
    <p:sldId id="1387" r:id="rId57"/>
    <p:sldId id="1388" r:id="rId58"/>
    <p:sldId id="4069" r:id="rId59"/>
    <p:sldId id="3887" r:id="rId60"/>
    <p:sldId id="3888" r:id="rId61"/>
    <p:sldId id="1283" r:id="rId62"/>
    <p:sldId id="3713" r:id="rId63"/>
    <p:sldId id="4284" r:id="rId64"/>
    <p:sldId id="1134" r:id="rId65"/>
    <p:sldId id="3965" r:id="rId66"/>
    <p:sldId id="3931" r:id="rId67"/>
    <p:sldId id="788" r:id="rId68"/>
    <p:sldId id="786" r:id="rId69"/>
    <p:sldId id="789" r:id="rId70"/>
    <p:sldId id="3963" r:id="rId71"/>
    <p:sldId id="556" r:id="rId72"/>
    <p:sldId id="558" r:id="rId73"/>
    <p:sldId id="4115" r:id="rId74"/>
    <p:sldId id="4321" r:id="rId75"/>
    <p:sldId id="1439" r:id="rId76"/>
    <p:sldId id="4265" r:id="rId77"/>
    <p:sldId id="3701" r:id="rId78"/>
    <p:sldId id="4377" r:id="rId79"/>
    <p:sldId id="4378" r:id="rId80"/>
    <p:sldId id="4379" r:id="rId81"/>
    <p:sldId id="4380" r:id="rId82"/>
    <p:sldId id="4382" r:id="rId83"/>
    <p:sldId id="4243" r:id="rId84"/>
    <p:sldId id="4258" r:id="rId85"/>
    <p:sldId id="4383" r:id="rId86"/>
    <p:sldId id="3804" r:id="rId87"/>
    <p:sldId id="4239" r:id="rId88"/>
    <p:sldId id="4240" r:id="rId89"/>
    <p:sldId id="4242" r:id="rId90"/>
    <p:sldId id="4273" r:id="rId91"/>
    <p:sldId id="3892" r:id="rId92"/>
    <p:sldId id="3702" r:id="rId93"/>
    <p:sldId id="3631" r:id="rId94"/>
    <p:sldId id="4185" r:id="rId95"/>
    <p:sldId id="3717" r:id="rId96"/>
    <p:sldId id="3718" r:id="rId97"/>
    <p:sldId id="3716" r:id="rId98"/>
    <p:sldId id="3715" r:id="rId99"/>
    <p:sldId id="1074" r:id="rId100"/>
    <p:sldId id="1199" r:id="rId101"/>
    <p:sldId id="1240" r:id="rId102"/>
    <p:sldId id="1200" r:id="rId103"/>
    <p:sldId id="1201" r:id="rId104"/>
    <p:sldId id="3633" r:id="rId105"/>
    <p:sldId id="3616" r:id="rId106"/>
    <p:sldId id="588" r:id="rId107"/>
    <p:sldId id="3703" r:id="rId108"/>
    <p:sldId id="3611" r:id="rId109"/>
    <p:sldId id="1077" r:id="rId110"/>
    <p:sldId id="4085" r:id="rId111"/>
    <p:sldId id="3610" r:id="rId112"/>
    <p:sldId id="3636" r:id="rId113"/>
    <p:sldId id="4086" r:id="rId114"/>
    <p:sldId id="4404" r:id="rId115"/>
    <p:sldId id="3984" r:id="rId116"/>
    <p:sldId id="3950" r:id="rId117"/>
    <p:sldId id="1351" r:id="rId118"/>
    <p:sldId id="2142532871" r:id="rId119"/>
    <p:sldId id="4036" r:id="rId120"/>
    <p:sldId id="2142532898" r:id="rId121"/>
    <p:sldId id="4158" r:id="rId122"/>
    <p:sldId id="4160" r:id="rId123"/>
    <p:sldId id="4169" r:id="rId124"/>
    <p:sldId id="4170" r:id="rId125"/>
    <p:sldId id="4172" r:id="rId126"/>
    <p:sldId id="4173" r:id="rId127"/>
    <p:sldId id="4174" r:id="rId128"/>
    <p:sldId id="4182" r:id="rId129"/>
    <p:sldId id="4175" r:id="rId130"/>
    <p:sldId id="290" r:id="rId131"/>
    <p:sldId id="4176" r:id="rId132"/>
    <p:sldId id="4177" r:id="rId133"/>
    <p:sldId id="4178" r:id="rId134"/>
    <p:sldId id="4181" r:id="rId135"/>
    <p:sldId id="4183" r:id="rId136"/>
    <p:sldId id="4184" r:id="rId137"/>
    <p:sldId id="4285" r:id="rId138"/>
    <p:sldId id="4277" r:id="rId139"/>
    <p:sldId id="447" r:id="rId140"/>
    <p:sldId id="4263" r:id="rId141"/>
    <p:sldId id="4262" r:id="rId142"/>
    <p:sldId id="1637" r:id="rId143"/>
    <p:sldId id="2142532897" r:id="rId144"/>
    <p:sldId id="3985" r:id="rId145"/>
    <p:sldId id="4234" r:id="rId146"/>
    <p:sldId id="4060" r:id="rId147"/>
    <p:sldId id="4219" r:id="rId148"/>
    <p:sldId id="4220" r:id="rId149"/>
    <p:sldId id="3916" r:id="rId150"/>
    <p:sldId id="3917" r:id="rId151"/>
    <p:sldId id="3918" r:id="rId152"/>
    <p:sldId id="3919" r:id="rId153"/>
    <p:sldId id="1322" r:id="rId154"/>
    <p:sldId id="1318" r:id="rId155"/>
    <p:sldId id="3822" r:id="rId156"/>
    <p:sldId id="4410" r:id="rId157"/>
    <p:sldId id="2142532893" r:id="rId158"/>
    <p:sldId id="4428" r:id="rId159"/>
    <p:sldId id="2142532895" r:id="rId160"/>
    <p:sldId id="2142532872" r:id="rId161"/>
    <p:sldId id="3841" r:id="rId162"/>
    <p:sldId id="3873" r:id="rId163"/>
    <p:sldId id="4429" r:id="rId164"/>
    <p:sldId id="3663" r:id="rId165"/>
    <p:sldId id="3661" r:id="rId166"/>
    <p:sldId id="2142532894" r:id="rId167"/>
    <p:sldId id="260" r:id="rId168"/>
    <p:sldId id="308" r:id="rId169"/>
    <p:sldId id="4206" r:id="rId170"/>
    <p:sldId id="2142532899" r:id="rId171"/>
    <p:sldId id="3986" r:id="rId172"/>
    <p:sldId id="848" r:id="rId173"/>
    <p:sldId id="4186" r:id="rId174"/>
    <p:sldId id="3796" r:id="rId175"/>
    <p:sldId id="4088" r:id="rId176"/>
    <p:sldId id="4108" r:id="rId177"/>
    <p:sldId id="1656" r:id="rId178"/>
    <p:sldId id="3797" r:id="rId179"/>
    <p:sldId id="2142532902" r:id="rId180"/>
    <p:sldId id="3789" r:id="rId181"/>
    <p:sldId id="1640" r:id="rId182"/>
    <p:sldId id="4311" r:id="rId183"/>
    <p:sldId id="4330" r:id="rId184"/>
    <p:sldId id="4099" r:id="rId185"/>
    <p:sldId id="4389" r:id="rId186"/>
    <p:sldId id="3604" r:id="rId187"/>
    <p:sldId id="4235" r:id="rId188"/>
    <p:sldId id="3905" r:id="rId189"/>
    <p:sldId id="4022" r:id="rId190"/>
    <p:sldId id="449" r:id="rId191"/>
    <p:sldId id="2142532903" r:id="rId192"/>
    <p:sldId id="1268" r:id="rId193"/>
    <p:sldId id="1269" r:id="rId194"/>
    <p:sldId id="306" r:id="rId195"/>
    <p:sldId id="312" r:id="rId196"/>
    <p:sldId id="1270" r:id="rId197"/>
    <p:sldId id="1271" r:id="rId198"/>
    <p:sldId id="307" r:id="rId199"/>
    <p:sldId id="2142532904" r:id="rId200"/>
    <p:sldId id="2142532905" r:id="rId201"/>
    <p:sldId id="2142532906" r:id="rId202"/>
    <p:sldId id="2142532907" r:id="rId203"/>
    <p:sldId id="2142532908" r:id="rId204"/>
    <p:sldId id="2142532909" r:id="rId205"/>
    <p:sldId id="2142532910" r:id="rId206"/>
    <p:sldId id="2142532911" r:id="rId207"/>
    <p:sldId id="2142532912" r:id="rId208"/>
    <p:sldId id="270" r:id="rId209"/>
    <p:sldId id="4218" r:id="rId210"/>
    <p:sldId id="271" r:id="rId211"/>
    <p:sldId id="272" r:id="rId212"/>
    <p:sldId id="279" r:id="rId213"/>
    <p:sldId id="2142532913" r:id="rId214"/>
    <p:sldId id="2142532914" r:id="rId215"/>
    <p:sldId id="2142532915" r:id="rId216"/>
    <p:sldId id="2142532916" r:id="rId217"/>
    <p:sldId id="2142532917" r:id="rId2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1" id="{5DB60EBE-DDE4-47F3-8FA3-C4A60B29EA8B}">
          <p14:sldIdLst>
            <p14:sldId id="2142532921"/>
            <p14:sldId id="2142532920"/>
            <p14:sldId id="2142532923"/>
            <p14:sldId id="2142532924"/>
            <p14:sldId id="2142532918"/>
            <p14:sldId id="2142532919"/>
            <p14:sldId id="3935"/>
            <p14:sldId id="4237"/>
            <p14:sldId id="3964"/>
            <p14:sldId id="4233"/>
            <p14:sldId id="4227"/>
            <p14:sldId id="4230"/>
            <p14:sldId id="4221"/>
            <p14:sldId id="4228"/>
            <p14:sldId id="4229"/>
            <p14:sldId id="269"/>
            <p14:sldId id="4094"/>
            <p14:sldId id="4095"/>
            <p14:sldId id="4165"/>
            <p14:sldId id="4231"/>
            <p14:sldId id="1468"/>
            <p14:sldId id="1685"/>
            <p14:sldId id="1686"/>
            <p14:sldId id="4238"/>
            <p14:sldId id="4393"/>
            <p14:sldId id="3837"/>
            <p14:sldId id="4053"/>
            <p14:sldId id="2142532925"/>
            <p14:sldId id="2142532926"/>
            <p14:sldId id="1386"/>
            <p14:sldId id="1023"/>
            <p14:sldId id="1488"/>
            <p14:sldId id="4272"/>
            <p14:sldId id="4364"/>
            <p14:sldId id="4374"/>
            <p14:sldId id="4375"/>
            <p14:sldId id="4376"/>
            <p14:sldId id="4373"/>
            <p14:sldId id="2142532890"/>
            <p14:sldId id="2142532891"/>
            <p14:sldId id="1282"/>
            <p14:sldId id="1387"/>
            <p14:sldId id="1388"/>
            <p14:sldId id="4069"/>
            <p14:sldId id="3887"/>
            <p14:sldId id="3888"/>
            <p14:sldId id="1283"/>
            <p14:sldId id="3713"/>
            <p14:sldId id="4284"/>
            <p14:sldId id="1134"/>
            <p14:sldId id="3965"/>
            <p14:sldId id="3931"/>
            <p14:sldId id="788"/>
            <p14:sldId id="786"/>
            <p14:sldId id="789"/>
            <p14:sldId id="3963"/>
            <p14:sldId id="556"/>
            <p14:sldId id="558"/>
            <p14:sldId id="4115"/>
            <p14:sldId id="4321"/>
            <p14:sldId id="1439"/>
            <p14:sldId id="4265"/>
            <p14:sldId id="3701"/>
            <p14:sldId id="4377"/>
            <p14:sldId id="4378"/>
            <p14:sldId id="4379"/>
            <p14:sldId id="4380"/>
            <p14:sldId id="4382"/>
            <p14:sldId id="4243"/>
            <p14:sldId id="4258"/>
            <p14:sldId id="4383"/>
            <p14:sldId id="3804"/>
            <p14:sldId id="4239"/>
            <p14:sldId id="4240"/>
            <p14:sldId id="4242"/>
            <p14:sldId id="4273"/>
            <p14:sldId id="3892"/>
            <p14:sldId id="3702"/>
            <p14:sldId id="3631"/>
            <p14:sldId id="4185"/>
            <p14:sldId id="3717"/>
            <p14:sldId id="3718"/>
            <p14:sldId id="3716"/>
            <p14:sldId id="3715"/>
            <p14:sldId id="1074"/>
            <p14:sldId id="1199"/>
            <p14:sldId id="1240"/>
            <p14:sldId id="1200"/>
            <p14:sldId id="1201"/>
            <p14:sldId id="3633"/>
            <p14:sldId id="3616"/>
            <p14:sldId id="588"/>
            <p14:sldId id="3703"/>
            <p14:sldId id="3611"/>
            <p14:sldId id="1077"/>
            <p14:sldId id="4085"/>
            <p14:sldId id="3610"/>
            <p14:sldId id="3636"/>
            <p14:sldId id="4086"/>
            <p14:sldId id="4404"/>
            <p14:sldId id="3984"/>
            <p14:sldId id="3950"/>
            <p14:sldId id="1351"/>
            <p14:sldId id="2142532871"/>
            <p14:sldId id="4036"/>
            <p14:sldId id="2142532898"/>
            <p14:sldId id="4158"/>
            <p14:sldId id="4160"/>
            <p14:sldId id="4169"/>
            <p14:sldId id="4170"/>
            <p14:sldId id="4172"/>
            <p14:sldId id="4173"/>
            <p14:sldId id="4174"/>
            <p14:sldId id="4182"/>
            <p14:sldId id="4175"/>
            <p14:sldId id="290"/>
            <p14:sldId id="4176"/>
            <p14:sldId id="4177"/>
            <p14:sldId id="4178"/>
            <p14:sldId id="4181"/>
            <p14:sldId id="4183"/>
            <p14:sldId id="4184"/>
            <p14:sldId id="4285"/>
            <p14:sldId id="4277"/>
            <p14:sldId id="447"/>
            <p14:sldId id="4263"/>
            <p14:sldId id="4262"/>
            <p14:sldId id="1637"/>
            <p14:sldId id="2142532897"/>
            <p14:sldId id="3985"/>
            <p14:sldId id="4234"/>
            <p14:sldId id="4060"/>
            <p14:sldId id="4219"/>
            <p14:sldId id="4220"/>
            <p14:sldId id="3916"/>
            <p14:sldId id="3917"/>
            <p14:sldId id="3918"/>
            <p14:sldId id="3919"/>
            <p14:sldId id="1322"/>
            <p14:sldId id="1318"/>
            <p14:sldId id="3822"/>
            <p14:sldId id="4410"/>
            <p14:sldId id="2142532893"/>
            <p14:sldId id="4428"/>
            <p14:sldId id="2142532895"/>
            <p14:sldId id="2142532872"/>
            <p14:sldId id="3841"/>
            <p14:sldId id="3873"/>
            <p14:sldId id="4429"/>
            <p14:sldId id="3663"/>
            <p14:sldId id="3661"/>
            <p14:sldId id="2142532894"/>
            <p14:sldId id="260"/>
            <p14:sldId id="308"/>
            <p14:sldId id="4206"/>
            <p14:sldId id="2142532899"/>
            <p14:sldId id="3986"/>
            <p14:sldId id="848"/>
            <p14:sldId id="4186"/>
            <p14:sldId id="3796"/>
            <p14:sldId id="4088"/>
            <p14:sldId id="4108"/>
            <p14:sldId id="1656"/>
            <p14:sldId id="3797"/>
            <p14:sldId id="2142532902"/>
            <p14:sldId id="3789"/>
            <p14:sldId id="1640"/>
            <p14:sldId id="4311"/>
            <p14:sldId id="4330"/>
            <p14:sldId id="4099"/>
            <p14:sldId id="4389"/>
            <p14:sldId id="3604"/>
            <p14:sldId id="4235"/>
            <p14:sldId id="3905"/>
            <p14:sldId id="4022"/>
            <p14:sldId id="449"/>
            <p14:sldId id="2142532903"/>
            <p14:sldId id="1268"/>
            <p14:sldId id="1269"/>
            <p14:sldId id="306"/>
            <p14:sldId id="312"/>
            <p14:sldId id="1270"/>
            <p14:sldId id="1271"/>
            <p14:sldId id="307"/>
            <p14:sldId id="2142532904"/>
            <p14:sldId id="2142532905"/>
            <p14:sldId id="2142532906"/>
            <p14:sldId id="2142532907"/>
            <p14:sldId id="2142532908"/>
            <p14:sldId id="2142532909"/>
            <p14:sldId id="2142532910"/>
            <p14:sldId id="2142532911"/>
            <p14:sldId id="2142532912"/>
            <p14:sldId id="270"/>
            <p14:sldId id="4218"/>
            <p14:sldId id="271"/>
            <p14:sldId id="272"/>
            <p14:sldId id="279"/>
            <p14:sldId id="2142532913"/>
            <p14:sldId id="2142532914"/>
            <p14:sldId id="2142532915"/>
            <p14:sldId id="2142532916"/>
            <p14:sldId id="214253291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E66D22"/>
    <a:srgbClr val="FFC000"/>
    <a:srgbClr val="A17167"/>
    <a:srgbClr val="F63312"/>
    <a:srgbClr val="D63E32"/>
    <a:srgbClr val="EE2E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407" autoAdjust="0"/>
    <p:restoredTop sz="79373" autoAdjust="0"/>
  </p:normalViewPr>
  <p:slideViewPr>
    <p:cSldViewPr snapToGrid="0" snapToObjects="1">
      <p:cViewPr>
        <p:scale>
          <a:sx n="75" d="100"/>
          <a:sy n="75" d="100"/>
        </p:scale>
        <p:origin x="2130" y="378"/>
      </p:cViewPr>
      <p:guideLst>
        <p:guide orient="horz" pos="2160"/>
        <p:guide pos="2880"/>
      </p:guideLst>
    </p:cSldViewPr>
  </p:slideViewPr>
  <p:notesTextViewPr>
    <p:cViewPr>
      <p:scale>
        <a:sx n="3" d="2"/>
        <a:sy n="3" d="2"/>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63" Type="http://schemas.openxmlformats.org/officeDocument/2006/relationships/slide" Target="slides/slide48.xml"/><Relationship Id="rId84" Type="http://schemas.openxmlformats.org/officeDocument/2006/relationships/slide" Target="slides/slide69.xml"/><Relationship Id="rId138" Type="http://schemas.openxmlformats.org/officeDocument/2006/relationships/slide" Target="slides/slide123.xml"/><Relationship Id="rId159" Type="http://schemas.openxmlformats.org/officeDocument/2006/relationships/slide" Target="slides/slide144.xml"/><Relationship Id="rId170" Type="http://schemas.openxmlformats.org/officeDocument/2006/relationships/slide" Target="slides/slide155.xml"/><Relationship Id="rId191" Type="http://schemas.openxmlformats.org/officeDocument/2006/relationships/slide" Target="slides/slide176.xml"/><Relationship Id="rId205" Type="http://schemas.openxmlformats.org/officeDocument/2006/relationships/slide" Target="slides/slide190.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53" Type="http://schemas.openxmlformats.org/officeDocument/2006/relationships/slide" Target="slides/slide38.xml"/><Relationship Id="rId74" Type="http://schemas.openxmlformats.org/officeDocument/2006/relationships/slide" Target="slides/slide59.xml"/><Relationship Id="rId128" Type="http://schemas.openxmlformats.org/officeDocument/2006/relationships/slide" Target="slides/slide113.xml"/><Relationship Id="rId149" Type="http://schemas.openxmlformats.org/officeDocument/2006/relationships/slide" Target="slides/slide134.xml"/><Relationship Id="rId5" Type="http://schemas.openxmlformats.org/officeDocument/2006/relationships/slideMaster" Target="slideMasters/slideMaster5.xml"/><Relationship Id="rId95" Type="http://schemas.openxmlformats.org/officeDocument/2006/relationships/slide" Target="slides/slide80.xml"/><Relationship Id="rId160" Type="http://schemas.openxmlformats.org/officeDocument/2006/relationships/slide" Target="slides/slide145.xml"/><Relationship Id="rId181" Type="http://schemas.openxmlformats.org/officeDocument/2006/relationships/slide" Target="slides/slide166.xml"/><Relationship Id="rId216" Type="http://schemas.openxmlformats.org/officeDocument/2006/relationships/slide" Target="slides/slide201.xml"/><Relationship Id="rId22" Type="http://schemas.openxmlformats.org/officeDocument/2006/relationships/slide" Target="slides/slide7.xml"/><Relationship Id="rId43" Type="http://schemas.openxmlformats.org/officeDocument/2006/relationships/slide" Target="slides/slide28.xml"/><Relationship Id="rId64" Type="http://schemas.openxmlformats.org/officeDocument/2006/relationships/slide" Target="slides/slide49.xml"/><Relationship Id="rId118" Type="http://schemas.openxmlformats.org/officeDocument/2006/relationships/slide" Target="slides/slide103.xml"/><Relationship Id="rId139" Type="http://schemas.openxmlformats.org/officeDocument/2006/relationships/slide" Target="slides/slide124.xml"/><Relationship Id="rId85" Type="http://schemas.openxmlformats.org/officeDocument/2006/relationships/slide" Target="slides/slide70.xml"/><Relationship Id="rId150" Type="http://schemas.openxmlformats.org/officeDocument/2006/relationships/slide" Target="slides/slide135.xml"/><Relationship Id="rId171" Type="http://schemas.openxmlformats.org/officeDocument/2006/relationships/slide" Target="slides/slide156.xml"/><Relationship Id="rId192" Type="http://schemas.openxmlformats.org/officeDocument/2006/relationships/slide" Target="slides/slide177.xml"/><Relationship Id="rId206" Type="http://schemas.openxmlformats.org/officeDocument/2006/relationships/slide" Target="slides/slide191.xml"/><Relationship Id="rId12" Type="http://schemas.openxmlformats.org/officeDocument/2006/relationships/slideMaster" Target="slideMasters/slideMaster12.xml"/><Relationship Id="rId33" Type="http://schemas.openxmlformats.org/officeDocument/2006/relationships/slide" Target="slides/slide18.xml"/><Relationship Id="rId108" Type="http://schemas.openxmlformats.org/officeDocument/2006/relationships/slide" Target="slides/slide93.xml"/><Relationship Id="rId129" Type="http://schemas.openxmlformats.org/officeDocument/2006/relationships/slide" Target="slides/slide114.xml"/><Relationship Id="rId54" Type="http://schemas.openxmlformats.org/officeDocument/2006/relationships/slide" Target="slides/slide39.xml"/><Relationship Id="rId75" Type="http://schemas.openxmlformats.org/officeDocument/2006/relationships/slide" Target="slides/slide60.xml"/><Relationship Id="rId96" Type="http://schemas.openxmlformats.org/officeDocument/2006/relationships/slide" Target="slides/slide81.xml"/><Relationship Id="rId140" Type="http://schemas.openxmlformats.org/officeDocument/2006/relationships/slide" Target="slides/slide125.xml"/><Relationship Id="rId161" Type="http://schemas.openxmlformats.org/officeDocument/2006/relationships/slide" Target="slides/slide146.xml"/><Relationship Id="rId182" Type="http://schemas.openxmlformats.org/officeDocument/2006/relationships/slide" Target="slides/slide167.xml"/><Relationship Id="rId217" Type="http://schemas.openxmlformats.org/officeDocument/2006/relationships/slide" Target="slides/slide202.xml"/><Relationship Id="rId6" Type="http://schemas.openxmlformats.org/officeDocument/2006/relationships/slideMaster" Target="slideMasters/slideMaster6.xml"/><Relationship Id="rId23" Type="http://schemas.openxmlformats.org/officeDocument/2006/relationships/slide" Target="slides/slide8.xml"/><Relationship Id="rId119" Type="http://schemas.openxmlformats.org/officeDocument/2006/relationships/slide" Target="slides/slide104.xml"/><Relationship Id="rId44" Type="http://schemas.openxmlformats.org/officeDocument/2006/relationships/slide" Target="slides/slide29.xml"/><Relationship Id="rId65" Type="http://schemas.openxmlformats.org/officeDocument/2006/relationships/slide" Target="slides/slide50.xml"/><Relationship Id="rId86" Type="http://schemas.openxmlformats.org/officeDocument/2006/relationships/slide" Target="slides/slide71.xml"/><Relationship Id="rId130" Type="http://schemas.openxmlformats.org/officeDocument/2006/relationships/slide" Target="slides/slide115.xml"/><Relationship Id="rId151" Type="http://schemas.openxmlformats.org/officeDocument/2006/relationships/slide" Target="slides/slide136.xml"/><Relationship Id="rId172" Type="http://schemas.openxmlformats.org/officeDocument/2006/relationships/slide" Target="slides/slide157.xml"/><Relationship Id="rId193" Type="http://schemas.openxmlformats.org/officeDocument/2006/relationships/slide" Target="slides/slide178.xml"/><Relationship Id="rId207" Type="http://schemas.openxmlformats.org/officeDocument/2006/relationships/slide" Target="slides/slide192.xml"/><Relationship Id="rId13" Type="http://schemas.openxmlformats.org/officeDocument/2006/relationships/slideMaster" Target="slideMasters/slideMaster13.xml"/><Relationship Id="rId109" Type="http://schemas.openxmlformats.org/officeDocument/2006/relationships/slide" Target="slides/slide94.xml"/><Relationship Id="rId34" Type="http://schemas.openxmlformats.org/officeDocument/2006/relationships/slide" Target="slides/slide19.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20" Type="http://schemas.openxmlformats.org/officeDocument/2006/relationships/slide" Target="slides/slide105.xml"/><Relationship Id="rId141" Type="http://schemas.openxmlformats.org/officeDocument/2006/relationships/slide" Target="slides/slide126.xml"/><Relationship Id="rId7" Type="http://schemas.openxmlformats.org/officeDocument/2006/relationships/slideMaster" Target="slideMasters/slideMaster7.xml"/><Relationship Id="rId162" Type="http://schemas.openxmlformats.org/officeDocument/2006/relationships/slide" Target="slides/slide147.xml"/><Relationship Id="rId183" Type="http://schemas.openxmlformats.org/officeDocument/2006/relationships/slide" Target="slides/slide168.xml"/><Relationship Id="rId218" Type="http://schemas.openxmlformats.org/officeDocument/2006/relationships/slide" Target="slides/slide203.xml"/><Relationship Id="rId24" Type="http://schemas.openxmlformats.org/officeDocument/2006/relationships/slide" Target="slides/slide9.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31" Type="http://schemas.openxmlformats.org/officeDocument/2006/relationships/slide" Target="slides/slide116.xml"/><Relationship Id="rId152" Type="http://schemas.openxmlformats.org/officeDocument/2006/relationships/slide" Target="slides/slide137.xml"/><Relationship Id="rId173" Type="http://schemas.openxmlformats.org/officeDocument/2006/relationships/slide" Target="slides/slide158.xml"/><Relationship Id="rId194" Type="http://schemas.openxmlformats.org/officeDocument/2006/relationships/slide" Target="slides/slide179.xml"/><Relationship Id="rId208" Type="http://schemas.openxmlformats.org/officeDocument/2006/relationships/slide" Target="slides/slide193.xml"/><Relationship Id="rId14" Type="http://schemas.openxmlformats.org/officeDocument/2006/relationships/slideMaster" Target="slideMasters/slideMaster14.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8" Type="http://schemas.openxmlformats.org/officeDocument/2006/relationships/slideMaster" Target="slideMasters/slideMaster8.xml"/><Relationship Id="rId98" Type="http://schemas.openxmlformats.org/officeDocument/2006/relationships/slide" Target="slides/slide83.xml"/><Relationship Id="rId121" Type="http://schemas.openxmlformats.org/officeDocument/2006/relationships/slide" Target="slides/slide106.xml"/><Relationship Id="rId142" Type="http://schemas.openxmlformats.org/officeDocument/2006/relationships/slide" Target="slides/slide127.xml"/><Relationship Id="rId163" Type="http://schemas.openxmlformats.org/officeDocument/2006/relationships/slide" Target="slides/slide148.xml"/><Relationship Id="rId184" Type="http://schemas.openxmlformats.org/officeDocument/2006/relationships/slide" Target="slides/slide169.xml"/><Relationship Id="rId219" Type="http://schemas.openxmlformats.org/officeDocument/2006/relationships/notesMaster" Target="notesMasters/notesMaster1.xml"/><Relationship Id="rId3" Type="http://schemas.openxmlformats.org/officeDocument/2006/relationships/slideMaster" Target="slideMasters/slideMaster3.xml"/><Relationship Id="rId214" Type="http://schemas.openxmlformats.org/officeDocument/2006/relationships/slide" Target="slides/slide199.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137" Type="http://schemas.openxmlformats.org/officeDocument/2006/relationships/slide" Target="slides/slide122.xml"/><Relationship Id="rId158" Type="http://schemas.openxmlformats.org/officeDocument/2006/relationships/slide" Target="slides/slide143.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slide" Target="slides/slide117.xml"/><Relationship Id="rId153" Type="http://schemas.openxmlformats.org/officeDocument/2006/relationships/slide" Target="slides/slide138.xml"/><Relationship Id="rId174" Type="http://schemas.openxmlformats.org/officeDocument/2006/relationships/slide" Target="slides/slide159.xml"/><Relationship Id="rId179" Type="http://schemas.openxmlformats.org/officeDocument/2006/relationships/slide" Target="slides/slide164.xml"/><Relationship Id="rId195" Type="http://schemas.openxmlformats.org/officeDocument/2006/relationships/slide" Target="slides/slide180.xml"/><Relationship Id="rId209" Type="http://schemas.openxmlformats.org/officeDocument/2006/relationships/slide" Target="slides/slide194.xml"/><Relationship Id="rId190" Type="http://schemas.openxmlformats.org/officeDocument/2006/relationships/slide" Target="slides/slide175.xml"/><Relationship Id="rId204" Type="http://schemas.openxmlformats.org/officeDocument/2006/relationships/slide" Target="slides/slide189.xml"/><Relationship Id="rId220" Type="http://schemas.openxmlformats.org/officeDocument/2006/relationships/handoutMaster" Target="handoutMasters/handoutMaster1.xml"/><Relationship Id="rId225"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27" Type="http://schemas.openxmlformats.org/officeDocument/2006/relationships/slide" Target="slides/slide112.xml"/><Relationship Id="rId10" Type="http://schemas.openxmlformats.org/officeDocument/2006/relationships/slideMaster" Target="slideMasters/slideMaster10.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143" Type="http://schemas.openxmlformats.org/officeDocument/2006/relationships/slide" Target="slides/slide128.xml"/><Relationship Id="rId148" Type="http://schemas.openxmlformats.org/officeDocument/2006/relationships/slide" Target="slides/slide133.xml"/><Relationship Id="rId164" Type="http://schemas.openxmlformats.org/officeDocument/2006/relationships/slide" Target="slides/slide149.xml"/><Relationship Id="rId169" Type="http://schemas.openxmlformats.org/officeDocument/2006/relationships/slide" Target="slides/slide154.xml"/><Relationship Id="rId185" Type="http://schemas.openxmlformats.org/officeDocument/2006/relationships/slide" Target="slides/slide170.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5.xml"/><Relationship Id="rId210" Type="http://schemas.openxmlformats.org/officeDocument/2006/relationships/slide" Target="slides/slide195.xml"/><Relationship Id="rId215" Type="http://schemas.openxmlformats.org/officeDocument/2006/relationships/slide" Target="slides/slide200.xml"/><Relationship Id="rId26" Type="http://schemas.openxmlformats.org/officeDocument/2006/relationships/slide" Target="slides/slide11.xml"/><Relationship Id="rId47" Type="http://schemas.openxmlformats.org/officeDocument/2006/relationships/slide" Target="slides/slide32.xml"/><Relationship Id="rId68" Type="http://schemas.openxmlformats.org/officeDocument/2006/relationships/slide" Target="slides/slide53.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slide" Target="slides/slide118.xml"/><Relationship Id="rId154" Type="http://schemas.openxmlformats.org/officeDocument/2006/relationships/slide" Target="slides/slide139.xml"/><Relationship Id="rId175" Type="http://schemas.openxmlformats.org/officeDocument/2006/relationships/slide" Target="slides/slide160.xml"/><Relationship Id="rId196" Type="http://schemas.openxmlformats.org/officeDocument/2006/relationships/slide" Target="slides/slide181.xml"/><Relationship Id="rId200" Type="http://schemas.openxmlformats.org/officeDocument/2006/relationships/slide" Target="slides/slide185.xml"/><Relationship Id="rId16" Type="http://schemas.openxmlformats.org/officeDocument/2006/relationships/slide" Target="slides/slide1.xml"/><Relationship Id="rId221" Type="http://schemas.openxmlformats.org/officeDocument/2006/relationships/commentAuthors" Target="commentAuthors.xml"/><Relationship Id="rId37" Type="http://schemas.openxmlformats.org/officeDocument/2006/relationships/slide" Target="slides/slide22.xml"/><Relationship Id="rId58" Type="http://schemas.openxmlformats.org/officeDocument/2006/relationships/slide" Target="slides/slide43.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44" Type="http://schemas.openxmlformats.org/officeDocument/2006/relationships/slide" Target="slides/slide129.xml"/><Relationship Id="rId90" Type="http://schemas.openxmlformats.org/officeDocument/2006/relationships/slide" Target="slides/slide75.xml"/><Relationship Id="rId165" Type="http://schemas.openxmlformats.org/officeDocument/2006/relationships/slide" Target="slides/slide150.xml"/><Relationship Id="rId186" Type="http://schemas.openxmlformats.org/officeDocument/2006/relationships/slide" Target="slides/slide171.xml"/><Relationship Id="rId211" Type="http://schemas.openxmlformats.org/officeDocument/2006/relationships/slide" Target="slides/slide196.xml"/><Relationship Id="rId27" Type="http://schemas.openxmlformats.org/officeDocument/2006/relationships/slide" Target="slides/slide12.xml"/><Relationship Id="rId48" Type="http://schemas.openxmlformats.org/officeDocument/2006/relationships/slide" Target="slides/slide33.xml"/><Relationship Id="rId69" Type="http://schemas.openxmlformats.org/officeDocument/2006/relationships/slide" Target="slides/slide54.xml"/><Relationship Id="rId113" Type="http://schemas.openxmlformats.org/officeDocument/2006/relationships/slide" Target="slides/slide98.xml"/><Relationship Id="rId134" Type="http://schemas.openxmlformats.org/officeDocument/2006/relationships/slide" Target="slides/slide119.xml"/><Relationship Id="rId80" Type="http://schemas.openxmlformats.org/officeDocument/2006/relationships/slide" Target="slides/slide65.xml"/><Relationship Id="rId155" Type="http://schemas.openxmlformats.org/officeDocument/2006/relationships/slide" Target="slides/slide140.xml"/><Relationship Id="rId176" Type="http://schemas.openxmlformats.org/officeDocument/2006/relationships/slide" Target="slides/slide161.xml"/><Relationship Id="rId197" Type="http://schemas.openxmlformats.org/officeDocument/2006/relationships/slide" Target="slides/slide182.xml"/><Relationship Id="rId201" Type="http://schemas.openxmlformats.org/officeDocument/2006/relationships/slide" Target="slides/slide186.xml"/><Relationship Id="rId222" Type="http://schemas.openxmlformats.org/officeDocument/2006/relationships/presProps" Target="presProps.xml"/><Relationship Id="rId17" Type="http://schemas.openxmlformats.org/officeDocument/2006/relationships/slide" Target="slides/slide2.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24" Type="http://schemas.openxmlformats.org/officeDocument/2006/relationships/slide" Target="slides/slide109.xml"/><Relationship Id="rId70" Type="http://schemas.openxmlformats.org/officeDocument/2006/relationships/slide" Target="slides/slide55.xml"/><Relationship Id="rId91" Type="http://schemas.openxmlformats.org/officeDocument/2006/relationships/slide" Target="slides/slide76.xml"/><Relationship Id="rId145" Type="http://schemas.openxmlformats.org/officeDocument/2006/relationships/slide" Target="slides/slide130.xml"/><Relationship Id="rId166" Type="http://schemas.openxmlformats.org/officeDocument/2006/relationships/slide" Target="slides/slide151.xml"/><Relationship Id="rId187" Type="http://schemas.openxmlformats.org/officeDocument/2006/relationships/slide" Target="slides/slide172.xml"/><Relationship Id="rId1" Type="http://schemas.openxmlformats.org/officeDocument/2006/relationships/slideMaster" Target="slideMasters/slideMaster1.xml"/><Relationship Id="rId212" Type="http://schemas.openxmlformats.org/officeDocument/2006/relationships/slide" Target="slides/slide197.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60" Type="http://schemas.openxmlformats.org/officeDocument/2006/relationships/slide" Target="slides/slide45.xml"/><Relationship Id="rId81" Type="http://schemas.openxmlformats.org/officeDocument/2006/relationships/slide" Target="slides/slide66.xml"/><Relationship Id="rId135" Type="http://schemas.openxmlformats.org/officeDocument/2006/relationships/slide" Target="slides/slide120.xml"/><Relationship Id="rId156" Type="http://schemas.openxmlformats.org/officeDocument/2006/relationships/slide" Target="slides/slide141.xml"/><Relationship Id="rId177" Type="http://schemas.openxmlformats.org/officeDocument/2006/relationships/slide" Target="slides/slide162.xml"/><Relationship Id="rId198" Type="http://schemas.openxmlformats.org/officeDocument/2006/relationships/slide" Target="slides/slide183.xml"/><Relationship Id="rId202" Type="http://schemas.openxmlformats.org/officeDocument/2006/relationships/slide" Target="slides/slide187.xml"/><Relationship Id="rId223" Type="http://schemas.openxmlformats.org/officeDocument/2006/relationships/viewProps" Target="viewProps.xml"/><Relationship Id="rId18" Type="http://schemas.openxmlformats.org/officeDocument/2006/relationships/slide" Target="slides/slide3.xml"/><Relationship Id="rId39" Type="http://schemas.openxmlformats.org/officeDocument/2006/relationships/slide" Target="slides/slide24.xml"/><Relationship Id="rId50" Type="http://schemas.openxmlformats.org/officeDocument/2006/relationships/slide" Target="slides/slide35.xml"/><Relationship Id="rId104" Type="http://schemas.openxmlformats.org/officeDocument/2006/relationships/slide" Target="slides/slide89.xml"/><Relationship Id="rId125" Type="http://schemas.openxmlformats.org/officeDocument/2006/relationships/slide" Target="slides/slide110.xml"/><Relationship Id="rId146" Type="http://schemas.openxmlformats.org/officeDocument/2006/relationships/slide" Target="slides/slide131.xml"/><Relationship Id="rId167" Type="http://schemas.openxmlformats.org/officeDocument/2006/relationships/slide" Target="slides/slide152.xml"/><Relationship Id="rId188" Type="http://schemas.openxmlformats.org/officeDocument/2006/relationships/slide" Target="slides/slide173.xml"/><Relationship Id="rId71" Type="http://schemas.openxmlformats.org/officeDocument/2006/relationships/slide" Target="slides/slide56.xml"/><Relationship Id="rId92" Type="http://schemas.openxmlformats.org/officeDocument/2006/relationships/slide" Target="slides/slide77.xml"/><Relationship Id="rId213" Type="http://schemas.openxmlformats.org/officeDocument/2006/relationships/slide" Target="slides/slide198.xml"/><Relationship Id="rId2" Type="http://schemas.openxmlformats.org/officeDocument/2006/relationships/slideMaster" Target="slideMasters/slideMaster2.xml"/><Relationship Id="rId29" Type="http://schemas.openxmlformats.org/officeDocument/2006/relationships/slide" Target="slides/slide14.xml"/><Relationship Id="rId40" Type="http://schemas.openxmlformats.org/officeDocument/2006/relationships/slide" Target="slides/slide25.xml"/><Relationship Id="rId115" Type="http://schemas.openxmlformats.org/officeDocument/2006/relationships/slide" Target="slides/slide100.xml"/><Relationship Id="rId136" Type="http://schemas.openxmlformats.org/officeDocument/2006/relationships/slide" Target="slides/slide121.xml"/><Relationship Id="rId157" Type="http://schemas.openxmlformats.org/officeDocument/2006/relationships/slide" Target="slides/slide142.xml"/><Relationship Id="rId178" Type="http://schemas.openxmlformats.org/officeDocument/2006/relationships/slide" Target="slides/slide163.xml"/><Relationship Id="rId61" Type="http://schemas.openxmlformats.org/officeDocument/2006/relationships/slide" Target="slides/slide46.xml"/><Relationship Id="rId82" Type="http://schemas.openxmlformats.org/officeDocument/2006/relationships/slide" Target="slides/slide67.xml"/><Relationship Id="rId199" Type="http://schemas.openxmlformats.org/officeDocument/2006/relationships/slide" Target="slides/slide184.xml"/><Relationship Id="rId203" Type="http://schemas.openxmlformats.org/officeDocument/2006/relationships/slide" Target="slides/slide188.xml"/><Relationship Id="rId19" Type="http://schemas.openxmlformats.org/officeDocument/2006/relationships/slide" Target="slides/slide4.xml"/><Relationship Id="rId224" Type="http://schemas.openxmlformats.org/officeDocument/2006/relationships/theme" Target="theme/theme1.xml"/><Relationship Id="rId30" Type="http://schemas.openxmlformats.org/officeDocument/2006/relationships/slide" Target="slides/slide15.xml"/><Relationship Id="rId105" Type="http://schemas.openxmlformats.org/officeDocument/2006/relationships/slide" Target="slides/slide90.xml"/><Relationship Id="rId126" Type="http://schemas.openxmlformats.org/officeDocument/2006/relationships/slide" Target="slides/slide111.xml"/><Relationship Id="rId147" Type="http://schemas.openxmlformats.org/officeDocument/2006/relationships/slide" Target="slides/slide132.xml"/><Relationship Id="rId168" Type="http://schemas.openxmlformats.org/officeDocument/2006/relationships/slide" Target="slides/slide153.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189" Type="http://schemas.openxmlformats.org/officeDocument/2006/relationships/slide" Target="slides/slide17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C9344-D216-364F-BDAA-38C6491400ED}" type="datetimeFigureOut">
              <a:rPr lang="en-US" smtClean="0"/>
              <a:t>6/4/2024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DB9289-B78A-6F46-9ECE-D550E3858CDC}" type="slidenum">
              <a:rPr lang="en-US" smtClean="0"/>
              <a:t>‹#›</a:t>
            </a:fld>
            <a:endParaRPr lang="en-US"/>
          </a:p>
        </p:txBody>
      </p:sp>
    </p:spTree>
    <p:extLst>
      <p:ext uri="{BB962C8B-B14F-4D97-AF65-F5344CB8AC3E}">
        <p14:creationId xmlns:p14="http://schemas.microsoft.com/office/powerpoint/2010/main" val="600132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318860-623A-2A4F-84B2-34998C96CFDD}" type="datetimeFigureOut">
              <a:rPr lang="en-US" smtClean="0"/>
              <a:t>6/4/2024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90FE21-5CC8-3B43-8B36-B37B95E4C371}" type="slidenum">
              <a:rPr lang="en-US" smtClean="0"/>
              <a:t>‹#›</a:t>
            </a:fld>
            <a:endParaRPr lang="en-US"/>
          </a:p>
        </p:txBody>
      </p:sp>
    </p:spTree>
    <p:extLst>
      <p:ext uri="{BB962C8B-B14F-4D97-AF65-F5344CB8AC3E}">
        <p14:creationId xmlns:p14="http://schemas.microsoft.com/office/powerpoint/2010/main" val="19238042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0FE21-5CC8-3B43-8B36-B37B95E4C3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1293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90FE21-5CC8-3B43-8B36-B37B95E4C371}" type="slidenum">
              <a:rPr lang="en-US" smtClean="0"/>
              <a:t>8</a:t>
            </a:fld>
            <a:endParaRPr lang="en-US"/>
          </a:p>
        </p:txBody>
      </p:sp>
    </p:spTree>
    <p:extLst>
      <p:ext uri="{BB962C8B-B14F-4D97-AF65-F5344CB8AC3E}">
        <p14:creationId xmlns:p14="http://schemas.microsoft.com/office/powerpoint/2010/main" val="2961315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90991" rtl="0" eaLnBrk="1" fontAlgn="auto" latinLnBrk="0" hangingPunct="1">
              <a:lnSpc>
                <a:spcPct val="100000"/>
              </a:lnSpc>
              <a:spcBef>
                <a:spcPts val="0"/>
              </a:spcBef>
              <a:spcAft>
                <a:spcPts val="0"/>
              </a:spcAft>
              <a:buClrTx/>
              <a:buSzTx/>
              <a:buFontTx/>
              <a:buNone/>
              <a:tabLst/>
              <a:defRPr/>
            </a:pPr>
            <a:fld id="{2A47581B-7EA8-D449-ADC4-78C5E6ED210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890991"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9247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90FE21-5CC8-3B43-8B36-B37B95E4C37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1783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90FE21-5CC8-3B43-8B36-B37B95E4C37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3749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E5DE91D-9B74-4D4F-94C7-962C6952FF86}" type="slidenum">
              <a:rPr lang="en-US">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895051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E5DE91D-9B74-4D4F-94C7-962C6952FF86}" type="slidenum">
              <a:rPr lang="en-US">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605149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DE91D-9B74-4D4F-94C7-962C6952FF8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647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DA535-E06F-67A7-A5F1-3AD1FAC37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DC031-A710-1C14-30FD-5E2BE95AF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CD242A-2266-D85E-7F29-C90C7E5F3D94}"/>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F04AFB9-E055-B2C2-9DF2-1C2FC009CAB3}"/>
              </a:ext>
            </a:extLst>
          </p:cNvPr>
          <p:cNvSpPr>
            <a:spLocks noGrp="1"/>
          </p:cNvSpPr>
          <p:nvPr>
            <p:ph type="sldNum" sz="quarter" idx="10"/>
          </p:nvPr>
        </p:nvSpPr>
        <p:spPr/>
        <p:txBody>
          <a:bodyPr/>
          <a:lstStyle/>
          <a:p>
            <a:fld id="{5E5DE91D-9B74-4D4F-94C7-962C6952FF86}" type="slidenum">
              <a:rPr lang="en-US">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064580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A8E82-CC22-A45C-853E-A4DE2D578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25860-636F-53F5-5082-4EC912DB3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E03393-3DD5-866E-9B73-32502FA4E3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DFB137-E166-1228-D0A4-AA5209090FC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135F9-F0D9-4B11-91BF-DAAEF06A0B3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0442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5E97B0-2624-4293-A86B-7158B7553CBE}" type="slidenum">
              <a:rPr lang="en-US" smtClean="0"/>
              <a:t>27</a:t>
            </a:fld>
            <a:endParaRPr lang="en-US"/>
          </a:p>
        </p:txBody>
      </p:sp>
    </p:spTree>
    <p:extLst>
      <p:ext uri="{BB962C8B-B14F-4D97-AF65-F5344CB8AC3E}">
        <p14:creationId xmlns:p14="http://schemas.microsoft.com/office/powerpoint/2010/main" val="3361216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5E97B0-2624-4293-A86B-7158B7553CBE}" type="slidenum">
              <a:rPr lang="en-US" smtClean="0"/>
              <a:t>28</a:t>
            </a:fld>
            <a:endParaRPr lang="en-US"/>
          </a:p>
        </p:txBody>
      </p:sp>
    </p:spTree>
    <p:extLst>
      <p:ext uri="{BB962C8B-B14F-4D97-AF65-F5344CB8AC3E}">
        <p14:creationId xmlns:p14="http://schemas.microsoft.com/office/powerpoint/2010/main" val="3249699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5E97B0-2624-4293-A86B-7158B7553CBE}" type="slidenum">
              <a:rPr lang="en-US" smtClean="0"/>
              <a:t>29</a:t>
            </a:fld>
            <a:endParaRPr lang="en-US"/>
          </a:p>
        </p:txBody>
      </p:sp>
    </p:spTree>
    <p:extLst>
      <p:ext uri="{BB962C8B-B14F-4D97-AF65-F5344CB8AC3E}">
        <p14:creationId xmlns:p14="http://schemas.microsoft.com/office/powerpoint/2010/main" val="1460406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E5360-47E6-4E39-8B6B-F8A2195D4E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346" name="Rectangle 2"/>
          <p:cNvSpPr>
            <a:spLocks noGrp="1" noRot="1" noChangeAspect="1" noChangeArrowheads="1" noTextEdit="1"/>
          </p:cNvSpPr>
          <p:nvPr>
            <p:ph type="sldImg"/>
          </p:nvPr>
        </p:nvSpPr>
        <p:spPr>
          <a:xfrm>
            <a:off x="1371600" y="1143000"/>
            <a:ext cx="4114800" cy="3086100"/>
          </a:xfrm>
          <a:ln/>
        </p:spPr>
      </p:sp>
      <p:sp>
        <p:nvSpPr>
          <p:cNvPr id="573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63506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135F9-F0D9-4B11-91BF-DAAEF06A0B3D}" type="slidenum">
              <a:rPr lang="en-US" smtClean="0"/>
              <a:pPr/>
              <a:t>31</a:t>
            </a:fld>
            <a:endParaRPr lang="en-US"/>
          </a:p>
        </p:txBody>
      </p:sp>
    </p:spTree>
    <p:extLst>
      <p:ext uri="{BB962C8B-B14F-4D97-AF65-F5344CB8AC3E}">
        <p14:creationId xmlns:p14="http://schemas.microsoft.com/office/powerpoint/2010/main" val="2762786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135F9-F0D9-4B11-91BF-DAAEF06A0B3D}" type="slidenum">
              <a:rPr lang="en-US">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558498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C570D-FBD0-4102-A248-558B72803BC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54283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C570D-FBD0-4102-A248-558B72803BC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76828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135F9-F0D9-4B11-91BF-DAAEF06A0B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7595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135F9-F0D9-4B11-91BF-DAAEF06A0B3D}"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0181443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135F9-F0D9-4B11-91BF-DAAEF06A0B3D}"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222611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A44669E-7E56-400D-B09D-A9D58E4D725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331" name="Slide Image Placeholder 1"/>
          <p:cNvSpPr>
            <a:spLocks noGrp="1" noRot="1" noChangeAspect="1" noChangeArrowheads="1" noTextEdit="1"/>
          </p:cNvSpPr>
          <p:nvPr>
            <p:ph type="sldImg"/>
          </p:nvPr>
        </p:nvSpPr>
        <p:spPr>
          <a:ln/>
        </p:spPr>
      </p:sp>
      <p:sp>
        <p:nvSpPr>
          <p:cNvPr id="99332" name="Notes Placeholder 2"/>
          <p:cNvSpPr>
            <a:spLocks noGrp="1" noChangeArrowheads="1"/>
          </p:cNvSpPr>
          <p:nvPr>
            <p:ph type="body" idx="1"/>
          </p:nvPr>
        </p:nvSpPr>
        <p:spPr>
          <a:noFill/>
        </p:spPr>
        <p:txBody>
          <a:bodyPr lIns="91435" tIns="45718" rIns="91435" bIns="45718"/>
          <a:lstStyle/>
          <a:p>
            <a:pPr eaLnBrk="1" hangingPunct="1"/>
            <a:endParaRPr lang="en-US" altLang="en-US">
              <a:latin typeface="Arial" panose="020B0604020202020204" pitchFamily="34" charset="0"/>
            </a:endParaRPr>
          </a:p>
        </p:txBody>
      </p:sp>
      <p:sp>
        <p:nvSpPr>
          <p:cNvPr id="99333"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F42134-3316-4C6C-94A4-C1D490B4740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78254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A44669E-7E56-400D-B09D-A9D58E4D725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331" name="Slide Image Placeholder 1"/>
          <p:cNvSpPr>
            <a:spLocks noGrp="1" noRot="1" noChangeAspect="1" noChangeArrowheads="1" noTextEdit="1"/>
          </p:cNvSpPr>
          <p:nvPr>
            <p:ph type="sldImg"/>
          </p:nvPr>
        </p:nvSpPr>
        <p:spPr>
          <a:ln/>
        </p:spPr>
      </p:sp>
      <p:sp>
        <p:nvSpPr>
          <p:cNvPr id="99332" name="Notes Placeholder 2"/>
          <p:cNvSpPr>
            <a:spLocks noGrp="1" noChangeArrowheads="1"/>
          </p:cNvSpPr>
          <p:nvPr>
            <p:ph type="body" idx="1"/>
          </p:nvPr>
        </p:nvSpPr>
        <p:spPr>
          <a:noFill/>
        </p:spPr>
        <p:txBody>
          <a:bodyPr lIns="91435" tIns="45718" rIns="91435" bIns="45718"/>
          <a:lstStyle/>
          <a:p>
            <a:pPr eaLnBrk="1" hangingPunct="1"/>
            <a:endParaRPr lang="en-US" altLang="en-US" dirty="0"/>
          </a:p>
        </p:txBody>
      </p:sp>
      <p:sp>
        <p:nvSpPr>
          <p:cNvPr id="99333"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F42134-3316-4C6C-94A4-C1D490B4740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27200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A44669E-7E56-400D-B09D-A9D58E4D725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331" name="Slide Image Placeholder 1"/>
          <p:cNvSpPr>
            <a:spLocks noGrp="1" noRot="1" noChangeAspect="1" noChangeArrowheads="1" noTextEdit="1"/>
          </p:cNvSpPr>
          <p:nvPr>
            <p:ph type="sldImg"/>
          </p:nvPr>
        </p:nvSpPr>
        <p:spPr>
          <a:ln/>
        </p:spPr>
      </p:sp>
      <p:sp>
        <p:nvSpPr>
          <p:cNvPr id="99332" name="Notes Placeholder 2"/>
          <p:cNvSpPr>
            <a:spLocks noGrp="1" noChangeArrowheads="1"/>
          </p:cNvSpPr>
          <p:nvPr>
            <p:ph type="body" idx="1"/>
          </p:nvPr>
        </p:nvSpPr>
        <p:spPr>
          <a:noFill/>
        </p:spPr>
        <p:txBody>
          <a:bodyPr lIns="91435" tIns="45718" rIns="91435" bIns="45718"/>
          <a:lstStyle/>
          <a:p>
            <a:pPr eaLnBrk="1" hangingPunct="1"/>
            <a:endParaRPr lang="en-US" altLang="en-US">
              <a:latin typeface="Arial" panose="020B0604020202020204" pitchFamily="34" charset="0"/>
            </a:endParaRPr>
          </a:p>
        </p:txBody>
      </p:sp>
      <p:sp>
        <p:nvSpPr>
          <p:cNvPr id="99333"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F42134-3316-4C6C-94A4-C1D490B4740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937964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A44669E-7E56-400D-B09D-A9D58E4D725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331" name="Slide Image Placeholder 1"/>
          <p:cNvSpPr>
            <a:spLocks noGrp="1" noRot="1" noChangeAspect="1" noChangeArrowheads="1" noTextEdit="1"/>
          </p:cNvSpPr>
          <p:nvPr>
            <p:ph type="sldImg"/>
          </p:nvPr>
        </p:nvSpPr>
        <p:spPr>
          <a:ln/>
        </p:spPr>
      </p:sp>
      <p:sp>
        <p:nvSpPr>
          <p:cNvPr id="99332" name="Notes Placeholder 2"/>
          <p:cNvSpPr>
            <a:spLocks noGrp="1" noChangeArrowheads="1"/>
          </p:cNvSpPr>
          <p:nvPr>
            <p:ph type="body" idx="1"/>
          </p:nvPr>
        </p:nvSpPr>
        <p:spPr>
          <a:noFill/>
        </p:spPr>
        <p:txBody>
          <a:bodyPr lIns="91435" tIns="45718" rIns="91435" bIns="45718"/>
          <a:lstStyle/>
          <a:p>
            <a:pPr eaLnBrk="1" hangingPunct="1"/>
            <a:endParaRPr lang="en-US" altLang="en-US" dirty="0"/>
          </a:p>
        </p:txBody>
      </p:sp>
      <p:sp>
        <p:nvSpPr>
          <p:cNvPr id="99333"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F42134-3316-4C6C-94A4-C1D490B4740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576461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A44669E-7E56-400D-B09D-A9D58E4D725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9331" name="Slide Image Placeholder 1"/>
          <p:cNvSpPr>
            <a:spLocks noGrp="1" noRot="1" noChangeAspect="1" noChangeArrowheads="1" noTextEdit="1"/>
          </p:cNvSpPr>
          <p:nvPr>
            <p:ph type="sldImg"/>
          </p:nvPr>
        </p:nvSpPr>
        <p:spPr>
          <a:ln/>
        </p:spPr>
      </p:sp>
      <p:sp>
        <p:nvSpPr>
          <p:cNvPr id="99332" name="Notes Placeholder 2"/>
          <p:cNvSpPr>
            <a:spLocks noGrp="1" noChangeArrowheads="1"/>
          </p:cNvSpPr>
          <p:nvPr>
            <p:ph type="body" idx="1"/>
          </p:nvPr>
        </p:nvSpPr>
        <p:spPr>
          <a:noFill/>
        </p:spPr>
        <p:txBody>
          <a:bodyPr lIns="91435" tIns="45718" rIns="91435" bIns="45718"/>
          <a:lstStyle/>
          <a:p>
            <a:pPr eaLnBrk="1" hangingPunct="1"/>
            <a:endParaRPr lang="en-US" altLang="en-US" dirty="0"/>
          </a:p>
        </p:txBody>
      </p:sp>
      <p:sp>
        <p:nvSpPr>
          <p:cNvPr id="99333" name="Slide Number Placeholder 3"/>
          <p:cNvSpPr txBox="1">
            <a:spLocks noGrp="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8" rIns="91435" bIns="45718"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F42134-3316-4C6C-94A4-C1D490B47400}"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188822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135F9-F0D9-4B11-91BF-DAAEF06A0B3D}" type="slidenum">
              <a:rPr lang="en-US" smtClean="0"/>
              <a:pPr/>
              <a:t>50</a:t>
            </a:fld>
            <a:endParaRPr lang="en-US"/>
          </a:p>
        </p:txBody>
      </p:sp>
    </p:spTree>
    <p:extLst>
      <p:ext uri="{BB962C8B-B14F-4D97-AF65-F5344CB8AC3E}">
        <p14:creationId xmlns:p14="http://schemas.microsoft.com/office/powerpoint/2010/main" val="641623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4595B4-815A-EC48-B72B-D8DBC77CF65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3386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4DADA2-06CE-4217-A388-9BDDD1A37F47}"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0294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4DADA2-06CE-4217-A388-9BDDD1A37F47}"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5724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4DADA2-06CE-4217-A388-9BDDD1A37F47}"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8499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135F9-F0D9-4B11-91BF-DAAEF06A0B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80331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0AB6AF-DB76-433A-A3B6-AF782E3F02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247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632896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133271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7641021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7547888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095561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9573268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123286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6647075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E5360-47E6-4E39-8B6B-F8A2195D4EF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346" name="Rectangle 2"/>
          <p:cNvSpPr>
            <a:spLocks noGrp="1" noRot="1" noChangeAspect="1" noChangeArrowheads="1" noTextEdit="1"/>
          </p:cNvSpPr>
          <p:nvPr>
            <p:ph type="sldImg"/>
          </p:nvPr>
        </p:nvSpPr>
        <p:spPr>
          <a:xfrm>
            <a:off x="1371600" y="1143000"/>
            <a:ext cx="4114800" cy="3086100"/>
          </a:xfrm>
          <a:ln/>
        </p:spPr>
      </p:sp>
      <p:sp>
        <p:nvSpPr>
          <p:cNvPr id="573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71559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7409141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42922931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8712421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32315902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632896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236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0414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1740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4501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7284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389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2866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2686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43552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5773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43552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4465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4470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3369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6587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81124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3044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A486F1-741F-45DE-803A-DA6D441BF7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7999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EDC430-62F9-4EA9-8B7D-0E8E8D3E75C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57014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4DADA2-06CE-4217-A388-9BDDD1A37F47}"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90599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41E9F6-509A-4FAB-8B99-FED23C8769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7272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41E9F6-509A-4FAB-8B99-FED23C8769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75598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DE91D-9B74-4D4F-94C7-962C6952FF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2762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1C564-305D-4A22-47AA-34E813504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90B71-17D6-FF9A-BF80-05997CFE4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9680B-FCD6-8583-F72C-7172249334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392977-3C8C-BBE8-39F6-A41C0A49DB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0FE21-5CC8-3B43-8B36-B37B95E4C3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3072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7C5AAF-8464-459C-8835-DA6D52F2611B}" type="slidenum">
              <a:rPr lang="en-US" smtClean="0"/>
              <a:t>142</a:t>
            </a:fld>
            <a:endParaRPr lang="en-US"/>
          </a:p>
        </p:txBody>
      </p:sp>
    </p:spTree>
    <p:extLst>
      <p:ext uri="{BB962C8B-B14F-4D97-AF65-F5344CB8AC3E}">
        <p14:creationId xmlns:p14="http://schemas.microsoft.com/office/powerpoint/2010/main" val="35048104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850;p30:notes">
            <a:extLst>
              <a:ext uri="{FF2B5EF4-FFF2-40B4-BE49-F238E27FC236}">
                <a16:creationId xmlns:a16="http://schemas.microsoft.com/office/drawing/2014/main" id="{43B059F4-EC20-462D-9505-FB03F745923A}"/>
              </a:ext>
            </a:extLst>
          </p:cNvPr>
          <p:cNvSpPr txBox="1">
            <a:spLocks noGrp="1"/>
          </p:cNvSpPr>
          <p:nvPr>
            <p:ph type="body" sz="quarter" idx="1"/>
          </p:nvPr>
        </p:nvSpPr>
        <p:spPr/>
        <p:txBody>
          <a:bodyPr/>
          <a:lstStyle/>
          <a:p>
            <a:endParaRPr lang="en-US"/>
          </a:p>
        </p:txBody>
      </p:sp>
      <p:sp>
        <p:nvSpPr>
          <p:cNvPr id="3" name="Google Shape;851;p30:notes">
            <a:extLst>
              <a:ext uri="{FF2B5EF4-FFF2-40B4-BE49-F238E27FC236}">
                <a16:creationId xmlns:a16="http://schemas.microsoft.com/office/drawing/2014/main" id="{2D9F9986-50FB-4460-843D-9CE35DAEE74C}"/>
              </a:ext>
            </a:extLst>
          </p:cNvPr>
          <p:cNvSpPr>
            <a:spLocks noGrp="1" noRot="1" noChangeAspect="1"/>
          </p:cNvSpPr>
          <p:nvPr>
            <p:ph type="sldImg"/>
          </p:nvPr>
        </p:nvSpPr>
        <p:spPr>
          <a:xfrm>
            <a:off x="1371600" y="1143000"/>
            <a:ext cx="4114800" cy="3086100"/>
          </a:xfrm>
        </p:spPr>
      </p:sp>
    </p:spTree>
    <p:extLst>
      <p:ext uri="{BB962C8B-B14F-4D97-AF65-F5344CB8AC3E}">
        <p14:creationId xmlns:p14="http://schemas.microsoft.com/office/powerpoint/2010/main" val="33394419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850;p30:notes">
            <a:extLst>
              <a:ext uri="{FF2B5EF4-FFF2-40B4-BE49-F238E27FC236}">
                <a16:creationId xmlns:a16="http://schemas.microsoft.com/office/drawing/2014/main" id="{43B059F4-EC20-462D-9505-FB03F745923A}"/>
              </a:ext>
            </a:extLst>
          </p:cNvPr>
          <p:cNvSpPr txBox="1">
            <a:spLocks noGrp="1"/>
          </p:cNvSpPr>
          <p:nvPr>
            <p:ph type="body" sz="quarter" idx="1"/>
          </p:nvPr>
        </p:nvSpPr>
        <p:spPr/>
        <p:txBody>
          <a:bodyPr/>
          <a:lstStyle/>
          <a:p>
            <a:endParaRPr lang="en-US"/>
          </a:p>
        </p:txBody>
      </p:sp>
      <p:sp>
        <p:nvSpPr>
          <p:cNvPr id="3" name="Google Shape;851;p30:notes">
            <a:extLst>
              <a:ext uri="{FF2B5EF4-FFF2-40B4-BE49-F238E27FC236}">
                <a16:creationId xmlns:a16="http://schemas.microsoft.com/office/drawing/2014/main" id="{2D9F9986-50FB-4460-843D-9CE35DAEE74C}"/>
              </a:ext>
            </a:extLst>
          </p:cNvPr>
          <p:cNvSpPr>
            <a:spLocks noGrp="1" noRot="1" noChangeAspect="1"/>
          </p:cNvSpPr>
          <p:nvPr>
            <p:ph type="sldImg"/>
          </p:nvPr>
        </p:nvSpPr>
        <p:spPr>
          <a:xfrm>
            <a:off x="1371600" y="1143000"/>
            <a:ext cx="4114800" cy="3086100"/>
          </a:xfrm>
        </p:spPr>
      </p:sp>
    </p:spTree>
    <p:extLst>
      <p:ext uri="{BB962C8B-B14F-4D97-AF65-F5344CB8AC3E}">
        <p14:creationId xmlns:p14="http://schemas.microsoft.com/office/powerpoint/2010/main" val="3128714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76970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1" name="Google Shape;851;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76970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10;p5:notes">
            <a:extLst>
              <a:ext uri="{FF2B5EF4-FFF2-40B4-BE49-F238E27FC236}">
                <a16:creationId xmlns:a16="http://schemas.microsoft.com/office/drawing/2014/main" id="{3BA6B2B8-D283-4ADF-AD29-648E87DF219A}"/>
              </a:ext>
            </a:extLst>
          </p:cNvPr>
          <p:cNvSpPr txBox="1">
            <a:spLocks noGrp="1"/>
          </p:cNvSpPr>
          <p:nvPr>
            <p:ph type="body" sz="quarter" idx="1"/>
          </p:nvPr>
        </p:nvSpPr>
        <p:spPr/>
        <p:txBody>
          <a:bodyPr/>
          <a:lstStyle/>
          <a:p>
            <a:endParaRPr lang="en-US"/>
          </a:p>
        </p:txBody>
      </p:sp>
      <p:sp>
        <p:nvSpPr>
          <p:cNvPr id="3" name="Google Shape;111;p5:notes">
            <a:extLst>
              <a:ext uri="{FF2B5EF4-FFF2-40B4-BE49-F238E27FC236}">
                <a16:creationId xmlns:a16="http://schemas.microsoft.com/office/drawing/2014/main" id="{3F116737-208A-4081-BEEE-DC166586E325}"/>
              </a:ext>
            </a:extLst>
          </p:cNvPr>
          <p:cNvSpPr>
            <a:spLocks noGrp="1" noRot="1" noChangeAspect="1"/>
          </p:cNvSpPr>
          <p:nvPr>
            <p:ph type="sldImg"/>
          </p:nvPr>
        </p:nvSpPr>
        <p:spPr>
          <a:xfrm>
            <a:off x="1371600" y="1143000"/>
            <a:ext cx="4114800" cy="3086100"/>
          </a:xfr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60;p16:notes">
            <a:extLst>
              <a:ext uri="{FF2B5EF4-FFF2-40B4-BE49-F238E27FC236}">
                <a16:creationId xmlns:a16="http://schemas.microsoft.com/office/drawing/2014/main" id="{AC8E60EB-836B-4E24-BEEA-1D04E3E451C4}"/>
              </a:ext>
            </a:extLst>
          </p:cNvPr>
          <p:cNvSpPr txBox="1">
            <a:spLocks noGrp="1"/>
          </p:cNvSpPr>
          <p:nvPr>
            <p:ph type="body" sz="quarter" idx="1"/>
          </p:nvPr>
        </p:nvSpPr>
        <p:spPr/>
        <p:txBody>
          <a:bodyPr/>
          <a:lstStyle/>
          <a:p>
            <a:endParaRPr lang="en-US"/>
          </a:p>
        </p:txBody>
      </p:sp>
      <p:sp>
        <p:nvSpPr>
          <p:cNvPr id="3" name="Google Shape;461;p16:notes">
            <a:extLst>
              <a:ext uri="{FF2B5EF4-FFF2-40B4-BE49-F238E27FC236}">
                <a16:creationId xmlns:a16="http://schemas.microsoft.com/office/drawing/2014/main" id="{78156B8B-AECD-4345-86CF-A955CC4205FD}"/>
              </a:ext>
            </a:extLst>
          </p:cNvPr>
          <p:cNvSpPr>
            <a:spLocks noGrp="1" noRot="1" noChangeAspect="1"/>
          </p:cNvSpPr>
          <p:nvPr>
            <p:ph type="sldImg"/>
          </p:nvPr>
        </p:nvSpPr>
        <p:spPr>
          <a:xfrm>
            <a:off x="1371600" y="1143000"/>
            <a:ext cx="4114800" cy="3086100"/>
          </a:xfr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60;p16:notes">
            <a:extLst>
              <a:ext uri="{FF2B5EF4-FFF2-40B4-BE49-F238E27FC236}">
                <a16:creationId xmlns:a16="http://schemas.microsoft.com/office/drawing/2014/main" id="{F1FDA41A-36F6-4C1B-9827-DDA2F58C307F}"/>
              </a:ext>
            </a:extLst>
          </p:cNvPr>
          <p:cNvSpPr txBox="1">
            <a:spLocks noGrp="1"/>
          </p:cNvSpPr>
          <p:nvPr>
            <p:ph type="body" sz="quarter" idx="1"/>
          </p:nvPr>
        </p:nvSpPr>
        <p:spPr/>
        <p:txBody>
          <a:bodyPr/>
          <a:lstStyle/>
          <a:p>
            <a:endParaRPr lang="en-US"/>
          </a:p>
        </p:txBody>
      </p:sp>
      <p:sp>
        <p:nvSpPr>
          <p:cNvPr id="3" name="Google Shape;461;p16:notes">
            <a:extLst>
              <a:ext uri="{FF2B5EF4-FFF2-40B4-BE49-F238E27FC236}">
                <a16:creationId xmlns:a16="http://schemas.microsoft.com/office/drawing/2014/main" id="{1C8DB48C-7C4D-4EC1-A4F9-1E1893D5A992}"/>
              </a:ext>
            </a:extLst>
          </p:cNvPr>
          <p:cNvSpPr>
            <a:spLocks noGrp="1" noRot="1" noChangeAspect="1"/>
          </p:cNvSpPr>
          <p:nvPr>
            <p:ph type="sldImg"/>
          </p:nvPr>
        </p:nvSpPr>
        <p:spPr>
          <a:xfrm>
            <a:off x="1371600" y="1143000"/>
            <a:ext cx="4114800" cy="3086100"/>
          </a:xfrm>
        </p:spPr>
      </p:sp>
    </p:spTree>
    <p:extLst>
      <p:ext uri="{BB962C8B-B14F-4D97-AF65-F5344CB8AC3E}">
        <p14:creationId xmlns:p14="http://schemas.microsoft.com/office/powerpoint/2010/main" val="366713406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B6ADC-16CE-448D-8D9B-73CAB5EF29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82975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e052b15dfd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e052b15df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07541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5E8FF164-1E27-4565-8324-1DCEC7E8B11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A9E2D533-675A-4AE7-B846-3F1D06F7A38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160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4147" name="Rectangle 7">
            <a:extLst>
              <a:ext uri="{FF2B5EF4-FFF2-40B4-BE49-F238E27FC236}">
                <a16:creationId xmlns:a16="http://schemas.microsoft.com/office/drawing/2014/main" id="{0F23C10F-D935-47AC-A2D0-44B1671E0668}"/>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952C95D-A671-4615-966A-6794C15D3F75}"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160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134148" name="Rectangle 2">
            <a:extLst>
              <a:ext uri="{FF2B5EF4-FFF2-40B4-BE49-F238E27FC236}">
                <a16:creationId xmlns:a16="http://schemas.microsoft.com/office/drawing/2014/main" id="{8F5913BF-012F-43EC-88FF-4A59D91E6372}"/>
              </a:ext>
            </a:extLst>
          </p:cNvPr>
          <p:cNvSpPr>
            <a:spLocks noGrp="1" noRot="1" noChangeAspect="1" noChangeArrowheads="1" noTextEdit="1"/>
          </p:cNvSpPr>
          <p:nvPr>
            <p:ph type="sldImg"/>
          </p:nvPr>
        </p:nvSpPr>
        <p:spPr>
          <a:xfrm>
            <a:off x="1371600" y="1143000"/>
            <a:ext cx="4114800" cy="3086100"/>
          </a:xfrm>
          <a:ln/>
        </p:spPr>
      </p:sp>
      <p:sp>
        <p:nvSpPr>
          <p:cNvPr id="134149" name="Rectangle 3">
            <a:extLst>
              <a:ext uri="{FF2B5EF4-FFF2-40B4-BE49-F238E27FC236}">
                <a16:creationId xmlns:a16="http://schemas.microsoft.com/office/drawing/2014/main" id="{56B1F420-6217-499E-8008-C07619A08550}"/>
              </a:ext>
            </a:extLst>
          </p:cNvPr>
          <p:cNvSpPr>
            <a:spLocks noGrp="1" noChangeArrowheads="1"/>
          </p:cNvSpPr>
          <p:nvPr>
            <p:ph type="body" idx="1"/>
          </p:nvPr>
        </p:nvSpPr>
        <p:spPr>
          <a:noFill/>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GB" altLang="en-US" dirty="0"/>
          </a:p>
        </p:txBody>
      </p:sp>
    </p:spTree>
    <p:extLst>
      <p:ext uri="{BB962C8B-B14F-4D97-AF65-F5344CB8AC3E}">
        <p14:creationId xmlns:p14="http://schemas.microsoft.com/office/powerpoint/2010/main" val="31135379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0983A2-A6D6-4E7C-AC73-9AEF39C0622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15784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B6ADC-16CE-448D-8D9B-73CAB5EF29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3441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7B6ADC-16CE-448D-8D9B-73CAB5EF29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47676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7C5AAF-8464-459C-8835-DA6D52F261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8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AD33-FCC0-A94C-BD08-09403BA9D2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AA289-CEE2-E346-937F-DCE3A8C639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03C86D-9B61-E649-A57A-20C7338D1A27}"/>
              </a:ext>
            </a:extLst>
          </p:cNvPr>
          <p:cNvSpPr>
            <a:spLocks noGrp="1"/>
          </p:cNvSpPr>
          <p:nvPr>
            <p:ph type="dt" sz="half" idx="10"/>
          </p:nvPr>
        </p:nvSpPr>
        <p:spPr/>
        <p:txBody>
          <a:bodyPr/>
          <a:lstStyle/>
          <a:p>
            <a:fld id="{A6522495-4F85-40A3-82D6-61E6BD9DFCE7}" type="datetime1">
              <a:rPr lang="en-US" smtClean="0"/>
              <a:t>6/4/2024</a:t>
            </a:fld>
            <a:endParaRPr lang="en-US"/>
          </a:p>
        </p:txBody>
      </p:sp>
      <p:sp>
        <p:nvSpPr>
          <p:cNvPr id="5" name="Footer Placeholder 4">
            <a:extLst>
              <a:ext uri="{FF2B5EF4-FFF2-40B4-BE49-F238E27FC236}">
                <a16:creationId xmlns:a16="http://schemas.microsoft.com/office/drawing/2014/main" id="{EEA86CAF-6CD2-144D-8A39-1B3FB640DEED}"/>
              </a:ext>
            </a:extLst>
          </p:cNvPr>
          <p:cNvSpPr>
            <a:spLocks noGrp="1"/>
          </p:cNvSpPr>
          <p:nvPr>
            <p:ph type="ftr" sz="quarter" idx="11"/>
          </p:nvPr>
        </p:nvSpPr>
        <p:spPr>
          <a:xfrm>
            <a:off x="3028950" y="5975897"/>
            <a:ext cx="3086100" cy="365125"/>
          </a:xfrm>
        </p:spPr>
        <p:txBody>
          <a:bodyPr/>
          <a:lstStyle/>
          <a:p>
            <a:endParaRPr lang="en-US" dirty="0"/>
          </a:p>
        </p:txBody>
      </p:sp>
      <p:sp>
        <p:nvSpPr>
          <p:cNvPr id="6" name="Slide Number Placeholder 5">
            <a:extLst>
              <a:ext uri="{FF2B5EF4-FFF2-40B4-BE49-F238E27FC236}">
                <a16:creationId xmlns:a16="http://schemas.microsoft.com/office/drawing/2014/main" id="{CB01FEB2-35D9-5F43-A94A-25645B24689E}"/>
              </a:ext>
            </a:extLst>
          </p:cNvPr>
          <p:cNvSpPr>
            <a:spLocks noGrp="1"/>
          </p:cNvSpPr>
          <p:nvPr>
            <p:ph type="sldNum" sz="quarter" idx="12"/>
          </p:nvPr>
        </p:nvSpPr>
        <p:spPr/>
        <p:txBody>
          <a:bodyPr/>
          <a:lstStyle>
            <a:lvl1pPr>
              <a:defRPr sz="1400" b="1"/>
            </a:lvl1pPr>
          </a:lstStyle>
          <a:p>
            <a:fld id="{4E5E9B44-CCE2-8740-9C9F-E57945DEEB9A}" type="slidenum">
              <a:rPr lang="en-US" smtClean="0"/>
              <a:pPr/>
              <a:t>‹#›</a:t>
            </a:fld>
            <a:endParaRPr lang="en-US"/>
          </a:p>
        </p:txBody>
      </p:sp>
    </p:spTree>
    <p:extLst>
      <p:ext uri="{BB962C8B-B14F-4D97-AF65-F5344CB8AC3E}">
        <p14:creationId xmlns:p14="http://schemas.microsoft.com/office/powerpoint/2010/main" val="1763531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5181-C787-FF42-9F8D-D95A5AAEA70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507C1CF-6A54-0E4F-9DBC-0631FD6B3E2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2ED624-912F-7E40-8F27-10DEC7D42490}"/>
              </a:ext>
            </a:extLst>
          </p:cNvPr>
          <p:cNvSpPr>
            <a:spLocks noGrp="1"/>
          </p:cNvSpPr>
          <p:nvPr>
            <p:ph type="dt" sz="half" idx="10"/>
          </p:nvPr>
        </p:nvSpPr>
        <p:spPr/>
        <p:txBody>
          <a:bodyPr/>
          <a:lstStyle/>
          <a:p>
            <a:fld id="{79DE5D8E-0D5B-408E-8B1B-2B2DBDA87537}" type="datetime1">
              <a:rPr lang="en-US" smtClean="0"/>
              <a:t>6/4/2024</a:t>
            </a:fld>
            <a:endParaRPr lang="en-US"/>
          </a:p>
        </p:txBody>
      </p:sp>
      <p:sp>
        <p:nvSpPr>
          <p:cNvPr id="5" name="Footer Placeholder 4">
            <a:extLst>
              <a:ext uri="{FF2B5EF4-FFF2-40B4-BE49-F238E27FC236}">
                <a16:creationId xmlns:a16="http://schemas.microsoft.com/office/drawing/2014/main" id="{540ACBE1-1699-D845-A26E-5EE093C35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3A800-D394-DE40-8B1C-A1392D64B2F7}"/>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2091532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7DDFC0-B1B3-7540-AE2E-82FACBB50925}"/>
              </a:ext>
            </a:extLst>
          </p:cNvPr>
          <p:cNvSpPr>
            <a:spLocks noGrp="1"/>
          </p:cNvSpPr>
          <p:nvPr>
            <p:ph type="dt" sz="half" idx="10"/>
          </p:nvPr>
        </p:nvSpPr>
        <p:spPr>
          <a:xfrm>
            <a:off x="297574" y="6369709"/>
            <a:ext cx="2057400" cy="365125"/>
          </a:xfrm>
        </p:spPr>
        <p:txBody>
          <a:bodyPr/>
          <a:lstStyle/>
          <a:p>
            <a:fld id="{BB46F174-B12C-4310-B6E9-4928315EC9E0}" type="datetime1">
              <a:rPr lang="en-US" smtClean="0"/>
              <a:t>6/4/2024</a:t>
            </a:fld>
            <a:endParaRPr lang="en-US"/>
          </a:p>
        </p:txBody>
      </p:sp>
      <p:sp>
        <p:nvSpPr>
          <p:cNvPr id="3" name="Footer Placeholder 2">
            <a:extLst>
              <a:ext uri="{FF2B5EF4-FFF2-40B4-BE49-F238E27FC236}">
                <a16:creationId xmlns:a16="http://schemas.microsoft.com/office/drawing/2014/main" id="{5A2729E2-63F8-D645-AA8B-67AA97EA11D6}"/>
              </a:ext>
            </a:extLst>
          </p:cNvPr>
          <p:cNvSpPr>
            <a:spLocks noGrp="1"/>
          </p:cNvSpPr>
          <p:nvPr>
            <p:ph type="ftr" sz="quarter" idx="11"/>
          </p:nvPr>
        </p:nvSpPr>
        <p:spPr>
          <a:xfrm>
            <a:off x="2892316" y="5930682"/>
            <a:ext cx="3086100" cy="365125"/>
          </a:xfrm>
        </p:spPr>
        <p:txBody>
          <a:bodyPr/>
          <a:lstStyle/>
          <a:p>
            <a:endParaRPr lang="en-US" dirty="0"/>
          </a:p>
        </p:txBody>
      </p:sp>
      <p:sp>
        <p:nvSpPr>
          <p:cNvPr id="4" name="Slide Number Placeholder 3">
            <a:extLst>
              <a:ext uri="{FF2B5EF4-FFF2-40B4-BE49-F238E27FC236}">
                <a16:creationId xmlns:a16="http://schemas.microsoft.com/office/drawing/2014/main" id="{7C680495-11ED-DB40-9290-E3D4B9F7349E}"/>
              </a:ext>
            </a:extLst>
          </p:cNvPr>
          <p:cNvSpPr>
            <a:spLocks noGrp="1"/>
          </p:cNvSpPr>
          <p:nvPr>
            <p:ph type="sldNum" sz="quarter" idx="12"/>
          </p:nvPr>
        </p:nvSpPr>
        <p:spPr/>
        <p:txBody>
          <a:bodyPr/>
          <a:lstStyle>
            <a:lvl1pPr>
              <a:defRPr sz="1800" b="1"/>
            </a:lvl1pPr>
          </a:lstStyle>
          <a:p>
            <a:fld id="{4E5E9B44-CCE2-8740-9C9F-E57945DEEB9A}" type="slidenum">
              <a:rPr lang="en-US" smtClean="0"/>
              <a:pPr/>
              <a:t>‹#›</a:t>
            </a:fld>
            <a:endParaRPr lang="en-US" dirty="0"/>
          </a:p>
        </p:txBody>
      </p:sp>
    </p:spTree>
    <p:extLst>
      <p:ext uri="{BB962C8B-B14F-4D97-AF65-F5344CB8AC3E}">
        <p14:creationId xmlns:p14="http://schemas.microsoft.com/office/powerpoint/2010/main" val="3386736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6/4/2024</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085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1098025" y="89997"/>
            <a:ext cx="7886700" cy="627232"/>
          </a:xfrm>
        </p:spPr>
        <p:txBody>
          <a:bodyPr/>
          <a:lstStyle/>
          <a:p>
            <a:r>
              <a:rPr lang="en-US" dirty="0"/>
              <a:t>Click to edit Master title style</a:t>
            </a:r>
          </a:p>
        </p:txBody>
      </p:sp>
    </p:spTree>
    <p:extLst>
      <p:ext uri="{BB962C8B-B14F-4D97-AF65-F5344CB8AC3E}">
        <p14:creationId xmlns:p14="http://schemas.microsoft.com/office/powerpoint/2010/main" val="549490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8" name="Google Shape;28;p4"/>
          <p:cNvSpPr txBox="1">
            <a:spLocks noGrp="1"/>
          </p:cNvSpPr>
          <p:nvPr>
            <p:ph type="title"/>
          </p:nvPr>
        </p:nvSpPr>
        <p:spPr>
          <a:xfrm>
            <a:off x="729450" y="1758200"/>
            <a:ext cx="7688700" cy="7136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771833"/>
            <a:ext cx="7688700" cy="3014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6333135"/>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734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Nonpro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44321"/>
            <a:ext cx="8229600" cy="548640"/>
          </a:xfrm>
        </p:spPr>
        <p:txBody>
          <a:bodyPr/>
          <a:lstStyle>
            <a:lvl1pPr>
              <a:defRPr>
                <a:latin typeface="+mj-lt"/>
              </a:defRPr>
            </a:lvl1pPr>
          </a:lstStyle>
          <a:p>
            <a:r>
              <a:rPr lang="en-US" dirty="0"/>
              <a:t>Headline text 24pt</a:t>
            </a:r>
          </a:p>
        </p:txBody>
      </p:sp>
      <p:sp>
        <p:nvSpPr>
          <p:cNvPr id="3" name="Content Placeholder 2"/>
          <p:cNvSpPr>
            <a:spLocks noGrp="1"/>
          </p:cNvSpPr>
          <p:nvPr>
            <p:ph idx="1" hasCustomPrompt="1"/>
          </p:nvPr>
        </p:nvSpPr>
        <p:spPr>
          <a:xfrm>
            <a:off x="457200" y="1371600"/>
            <a:ext cx="8229600" cy="47545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7818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CFF8C86-E7EE-43B9-8EA1-D7F0AF324EA0}"/>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563162D-28B7-4F60-A110-773335D572F9}"/>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8AC822E-ECE0-4930-8472-EC1A8CF191AB}"/>
              </a:ext>
            </a:extLst>
          </p:cNvPr>
          <p:cNvSpPr>
            <a:spLocks noGrp="1" noChangeArrowheads="1"/>
          </p:cNvSpPr>
          <p:nvPr>
            <p:ph type="sldNum" sz="quarter" idx="12"/>
          </p:nvPr>
        </p:nvSpPr>
        <p:spPr/>
        <p:txBody>
          <a:bodyPr/>
          <a:lstStyle>
            <a:lvl1pPr>
              <a:defRPr/>
            </a:lvl1pPr>
          </a:lstStyle>
          <a:p>
            <a:fld id="{4A21F88A-669B-407D-8155-6D5F6A4C2324}" type="slidenum">
              <a:rPr lang="en-US" altLang="en-US"/>
              <a:pPr/>
              <a:t>‹#›</a:t>
            </a:fld>
            <a:endParaRPr lang="en-US" altLang="en-US"/>
          </a:p>
        </p:txBody>
      </p:sp>
    </p:spTree>
    <p:extLst>
      <p:ext uri="{BB962C8B-B14F-4D97-AF65-F5344CB8AC3E}">
        <p14:creationId xmlns:p14="http://schemas.microsoft.com/office/powerpoint/2010/main" val="947926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a:extLst>
              <a:ext uri="{FF2B5EF4-FFF2-40B4-BE49-F238E27FC236}">
                <a16:creationId xmlns:a16="http://schemas.microsoft.com/office/drawing/2014/main" id="{DE7695B5-4FCC-4076-BEBA-E6B189B8AF22}"/>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98BA1E-710E-4326-959D-4DDF5E9C3886}"/>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F412F8-61ED-426E-85E5-89CBAA79861C}"/>
              </a:ext>
            </a:extLst>
          </p:cNvPr>
          <p:cNvSpPr>
            <a:spLocks noGrp="1" noChangeArrowheads="1"/>
          </p:cNvSpPr>
          <p:nvPr>
            <p:ph type="sldNum" sz="quarter" idx="12"/>
          </p:nvPr>
        </p:nvSpPr>
        <p:spPr>
          <a:xfrm>
            <a:off x="6400800" y="6248400"/>
            <a:ext cx="2209800" cy="457200"/>
          </a:xfrm>
        </p:spPr>
        <p:txBody>
          <a:bodyPr/>
          <a:lstStyle>
            <a:lvl1pPr>
              <a:defRPr/>
            </a:lvl1pPr>
          </a:lstStyle>
          <a:p>
            <a:fld id="{B5F61538-910E-4A45-A4D5-AB7B3EA87B15}" type="slidenum">
              <a:rPr lang="en-US" altLang="en-US"/>
              <a:pPr/>
              <a:t>‹#›</a:t>
            </a:fld>
            <a:endParaRPr lang="en-US" altLang="en-US"/>
          </a:p>
        </p:txBody>
      </p:sp>
    </p:spTree>
    <p:extLst>
      <p:ext uri="{BB962C8B-B14F-4D97-AF65-F5344CB8AC3E}">
        <p14:creationId xmlns:p14="http://schemas.microsoft.com/office/powerpoint/2010/main" val="57153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4A1732D-F9AD-4D58-ADC4-95E7F0FE36A5}"/>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17CE33B-6CF7-41F6-8E7F-932D7E74A192}"/>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9089FDE-C843-4BA8-862C-1414DB197291}"/>
              </a:ext>
            </a:extLst>
          </p:cNvPr>
          <p:cNvSpPr>
            <a:spLocks noGrp="1" noChangeArrowheads="1"/>
          </p:cNvSpPr>
          <p:nvPr>
            <p:ph type="sldNum" sz="quarter" idx="12"/>
          </p:nvPr>
        </p:nvSpPr>
        <p:spPr/>
        <p:txBody>
          <a:bodyPr/>
          <a:lstStyle>
            <a:lvl1pPr>
              <a:defRPr/>
            </a:lvl1pPr>
          </a:lstStyle>
          <a:p>
            <a:fld id="{F3449E50-AAD5-4391-8BA8-46ED69B7FCFC}" type="slidenum">
              <a:rPr lang="en-US" altLang="en-US"/>
              <a:pPr/>
              <a:t>‹#›</a:t>
            </a:fld>
            <a:endParaRPr lang="en-US" altLang="en-US"/>
          </a:p>
        </p:txBody>
      </p:sp>
    </p:spTree>
    <p:extLst>
      <p:ext uri="{BB962C8B-B14F-4D97-AF65-F5344CB8AC3E}">
        <p14:creationId xmlns:p14="http://schemas.microsoft.com/office/powerpoint/2010/main" val="16109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5508C8-FA42-4197-9AE4-3A91A4A21D30}"/>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7EE4AB31-74CA-427F-BEDF-552C180DA0AE}"/>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DAC07DD-3352-44B8-90B5-8B91EC371C90}"/>
              </a:ext>
            </a:extLst>
          </p:cNvPr>
          <p:cNvSpPr>
            <a:spLocks noGrp="1" noChangeArrowheads="1"/>
          </p:cNvSpPr>
          <p:nvPr>
            <p:ph type="sldNum" sz="quarter" idx="12"/>
          </p:nvPr>
        </p:nvSpPr>
        <p:spPr/>
        <p:txBody>
          <a:bodyPr/>
          <a:lstStyle>
            <a:lvl1pPr>
              <a:defRPr/>
            </a:lvl1pPr>
          </a:lstStyle>
          <a:p>
            <a:fld id="{73B8FD3B-B2C7-4865-BBAC-386C166FF39B}" type="slidenum">
              <a:rPr lang="en-US" altLang="en-US"/>
              <a:pPr/>
              <a:t>‹#›</a:t>
            </a:fld>
            <a:endParaRPr lang="en-US" altLang="en-US"/>
          </a:p>
        </p:txBody>
      </p:sp>
    </p:spTree>
    <p:extLst>
      <p:ext uri="{BB962C8B-B14F-4D97-AF65-F5344CB8AC3E}">
        <p14:creationId xmlns:p14="http://schemas.microsoft.com/office/powerpoint/2010/main" val="4154481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A076124-B8BB-4A6B-9D96-0A4130210FAD}"/>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46C25F1-F4FE-4ACE-86BC-1345A8E743C7}"/>
              </a:ext>
            </a:extLst>
          </p:cNvPr>
          <p:cNvSpPr>
            <a:spLocks noGrp="1" noChangeArrowheads="1"/>
          </p:cNvSpPr>
          <p:nvPr>
            <p:ph type="ftr" sz="quarter" idx="11"/>
          </p:nvPr>
        </p:nvSpPr>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18DE9904-20D7-4AE2-BF40-0DC87274ED24}"/>
              </a:ext>
            </a:extLst>
          </p:cNvPr>
          <p:cNvSpPr>
            <a:spLocks noGrp="1" noChangeArrowheads="1"/>
          </p:cNvSpPr>
          <p:nvPr>
            <p:ph type="sldNum" sz="quarter" idx="12"/>
          </p:nvPr>
        </p:nvSpPr>
        <p:spPr/>
        <p:txBody>
          <a:bodyPr/>
          <a:lstStyle>
            <a:lvl1pPr>
              <a:defRPr/>
            </a:lvl1pPr>
          </a:lstStyle>
          <a:p>
            <a:fld id="{000D6921-68B5-46F8-90E3-500E4B1E7CDD}" type="slidenum">
              <a:rPr lang="en-US" altLang="en-US"/>
              <a:pPr/>
              <a:t>‹#›</a:t>
            </a:fld>
            <a:endParaRPr lang="en-US" altLang="en-US"/>
          </a:p>
        </p:txBody>
      </p:sp>
    </p:spTree>
    <p:extLst>
      <p:ext uri="{BB962C8B-B14F-4D97-AF65-F5344CB8AC3E}">
        <p14:creationId xmlns:p14="http://schemas.microsoft.com/office/powerpoint/2010/main" val="4170862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07EC261-8E5F-47D7-9861-389352B380A4}"/>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B6BDC71-3303-44BB-A14A-4679051D8911}"/>
              </a:ext>
            </a:extLst>
          </p:cNvPr>
          <p:cNvSpPr>
            <a:spLocks noGrp="1" noChangeArrowheads="1"/>
          </p:cNvSpPr>
          <p:nvPr>
            <p:ph type="ftr" sz="quarter" idx="11"/>
          </p:nvPr>
        </p:nvSpPr>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6F02294-4B65-450F-A6FA-906A12FA0890}"/>
              </a:ext>
            </a:extLst>
          </p:cNvPr>
          <p:cNvSpPr>
            <a:spLocks noGrp="1" noChangeArrowheads="1"/>
          </p:cNvSpPr>
          <p:nvPr>
            <p:ph type="sldNum" sz="quarter" idx="12"/>
          </p:nvPr>
        </p:nvSpPr>
        <p:spPr/>
        <p:txBody>
          <a:bodyPr/>
          <a:lstStyle>
            <a:lvl1pPr>
              <a:defRPr/>
            </a:lvl1pPr>
          </a:lstStyle>
          <a:p>
            <a:fld id="{BBAA5FB6-796D-4C71-AEF8-6555E0811A91}" type="slidenum">
              <a:rPr lang="en-US" altLang="en-US"/>
              <a:pPr/>
              <a:t>‹#›</a:t>
            </a:fld>
            <a:endParaRPr lang="en-US" altLang="en-US"/>
          </a:p>
        </p:txBody>
      </p:sp>
    </p:spTree>
    <p:extLst>
      <p:ext uri="{BB962C8B-B14F-4D97-AF65-F5344CB8AC3E}">
        <p14:creationId xmlns:p14="http://schemas.microsoft.com/office/powerpoint/2010/main" val="484740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02A681F-E223-4447-A108-D880DFC695DA}"/>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BC26A36-57FE-478D-97A5-6911869ACE41}"/>
              </a:ext>
            </a:extLst>
          </p:cNvPr>
          <p:cNvSpPr>
            <a:spLocks noGrp="1" noChangeArrowheads="1"/>
          </p:cNvSpPr>
          <p:nvPr>
            <p:ph type="ftr" sz="quarter" idx="11"/>
          </p:nvPr>
        </p:nvSpPr>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562491F-2202-4FE9-8DAD-D11493529F55}"/>
              </a:ext>
            </a:extLst>
          </p:cNvPr>
          <p:cNvSpPr>
            <a:spLocks noGrp="1" noChangeArrowheads="1"/>
          </p:cNvSpPr>
          <p:nvPr>
            <p:ph type="sldNum" sz="quarter" idx="12"/>
          </p:nvPr>
        </p:nvSpPr>
        <p:spPr/>
        <p:txBody>
          <a:bodyPr/>
          <a:lstStyle>
            <a:lvl1pPr>
              <a:defRPr/>
            </a:lvl1pPr>
          </a:lstStyle>
          <a:p>
            <a:fld id="{7CD776F6-527F-4475-AE5D-A744B449D7EA}" type="slidenum">
              <a:rPr lang="en-US" altLang="en-US"/>
              <a:pPr/>
              <a:t>‹#›</a:t>
            </a:fld>
            <a:endParaRPr lang="en-US" altLang="en-US"/>
          </a:p>
        </p:txBody>
      </p:sp>
    </p:spTree>
    <p:extLst>
      <p:ext uri="{BB962C8B-B14F-4D97-AF65-F5344CB8AC3E}">
        <p14:creationId xmlns:p14="http://schemas.microsoft.com/office/powerpoint/2010/main" val="655522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D72666A2-12CD-404C-A676-8335047B190B}"/>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D48A4958-8C3A-438B-9254-C780832CFF03}"/>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8B76D1A3-818D-4C00-B3D9-025579B7BD6E}"/>
              </a:ext>
            </a:extLst>
          </p:cNvPr>
          <p:cNvSpPr>
            <a:spLocks noGrp="1" noChangeArrowheads="1"/>
          </p:cNvSpPr>
          <p:nvPr>
            <p:ph type="sldNum" sz="quarter" idx="12"/>
          </p:nvPr>
        </p:nvSpPr>
        <p:spPr/>
        <p:txBody>
          <a:bodyPr/>
          <a:lstStyle>
            <a:lvl1pPr>
              <a:defRPr/>
            </a:lvl1pPr>
          </a:lstStyle>
          <a:p>
            <a:fld id="{B859E7C9-6612-4A82-847E-01F9C9CFEEA9}" type="slidenum">
              <a:rPr lang="en-US" altLang="en-US"/>
              <a:pPr/>
              <a:t>‹#›</a:t>
            </a:fld>
            <a:endParaRPr lang="en-US" altLang="en-US"/>
          </a:p>
        </p:txBody>
      </p:sp>
    </p:spTree>
    <p:extLst>
      <p:ext uri="{BB962C8B-B14F-4D97-AF65-F5344CB8AC3E}">
        <p14:creationId xmlns:p14="http://schemas.microsoft.com/office/powerpoint/2010/main" val="599577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976ED25-E219-4152-BADB-89FCA5E29C21}"/>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2DCB727A-46DC-4CB0-8372-A3CED4B63684}"/>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366C8B1F-06A9-4FEA-9F4B-3022CB5FE5D8}"/>
              </a:ext>
            </a:extLst>
          </p:cNvPr>
          <p:cNvSpPr>
            <a:spLocks noGrp="1" noChangeArrowheads="1"/>
          </p:cNvSpPr>
          <p:nvPr>
            <p:ph type="sldNum" sz="quarter" idx="12"/>
          </p:nvPr>
        </p:nvSpPr>
        <p:spPr/>
        <p:txBody>
          <a:bodyPr/>
          <a:lstStyle>
            <a:lvl1pPr>
              <a:defRPr/>
            </a:lvl1pPr>
          </a:lstStyle>
          <a:p>
            <a:fld id="{49846456-E6FC-4ED7-8E34-8B70F160FBFF}" type="slidenum">
              <a:rPr lang="en-US" altLang="en-US"/>
              <a:pPr/>
              <a:t>‹#›</a:t>
            </a:fld>
            <a:endParaRPr lang="en-US" altLang="en-US"/>
          </a:p>
        </p:txBody>
      </p:sp>
    </p:spTree>
    <p:extLst>
      <p:ext uri="{BB962C8B-B14F-4D97-AF65-F5344CB8AC3E}">
        <p14:creationId xmlns:p14="http://schemas.microsoft.com/office/powerpoint/2010/main" val="1153361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5F4168-64A2-4161-A8B9-2B836F77BADC}"/>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0DF582-29D4-43A4-964F-0D8850D6C589}"/>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CDEA7A-F76F-4198-83FD-07C4B6AF6000}"/>
              </a:ext>
            </a:extLst>
          </p:cNvPr>
          <p:cNvSpPr>
            <a:spLocks noGrp="1" noChangeArrowheads="1"/>
          </p:cNvSpPr>
          <p:nvPr>
            <p:ph type="sldNum" sz="quarter" idx="12"/>
          </p:nvPr>
        </p:nvSpPr>
        <p:spPr/>
        <p:txBody>
          <a:bodyPr/>
          <a:lstStyle>
            <a:lvl1pPr>
              <a:defRPr/>
            </a:lvl1pPr>
          </a:lstStyle>
          <a:p>
            <a:fld id="{8C1AED5C-64F5-4465-B254-273AF42B1563}" type="slidenum">
              <a:rPr lang="en-US" altLang="en-US"/>
              <a:pPr/>
              <a:t>‹#›</a:t>
            </a:fld>
            <a:endParaRPr lang="en-US" altLang="en-US"/>
          </a:p>
        </p:txBody>
      </p:sp>
    </p:spTree>
    <p:extLst>
      <p:ext uri="{BB962C8B-B14F-4D97-AF65-F5344CB8AC3E}">
        <p14:creationId xmlns:p14="http://schemas.microsoft.com/office/powerpoint/2010/main" val="41580729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5A818A9-392E-43A6-99FD-DBC113E73B78}"/>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76D732-78C8-4B2B-903E-887F8A505289}"/>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E3DFAAD-8A68-4B67-90C3-C4D74990B2B7}"/>
              </a:ext>
            </a:extLst>
          </p:cNvPr>
          <p:cNvSpPr>
            <a:spLocks noGrp="1" noChangeArrowheads="1"/>
          </p:cNvSpPr>
          <p:nvPr>
            <p:ph type="sldNum" sz="quarter" idx="12"/>
          </p:nvPr>
        </p:nvSpPr>
        <p:spPr/>
        <p:txBody>
          <a:bodyPr/>
          <a:lstStyle>
            <a:lvl1pPr>
              <a:defRPr/>
            </a:lvl1pPr>
          </a:lstStyle>
          <a:p>
            <a:fld id="{0ACCA6E1-34CB-4E5E-9660-1F90A8C453B4}" type="slidenum">
              <a:rPr lang="en-US" altLang="en-US"/>
              <a:pPr/>
              <a:t>‹#›</a:t>
            </a:fld>
            <a:endParaRPr lang="en-US" altLang="en-US"/>
          </a:p>
        </p:txBody>
      </p:sp>
    </p:spTree>
    <p:extLst>
      <p:ext uri="{BB962C8B-B14F-4D97-AF65-F5344CB8AC3E}">
        <p14:creationId xmlns:p14="http://schemas.microsoft.com/office/powerpoint/2010/main" val="2976652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4986FC-51DE-4928-ABD9-3D26F2340504}"/>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A98FB0-2CD7-40B6-B5C9-11ADFCC65A2A}"/>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B6AA97F-0250-42AA-A3D1-8A99D906391B}"/>
              </a:ext>
            </a:extLst>
          </p:cNvPr>
          <p:cNvSpPr>
            <a:spLocks noGrp="1" noChangeArrowheads="1"/>
          </p:cNvSpPr>
          <p:nvPr>
            <p:ph type="sldNum" sz="quarter" idx="12"/>
          </p:nvPr>
        </p:nvSpPr>
        <p:spPr/>
        <p:txBody>
          <a:bodyPr/>
          <a:lstStyle>
            <a:lvl1pPr>
              <a:defRPr/>
            </a:lvl1pPr>
          </a:lstStyle>
          <a:p>
            <a:fld id="{E75166FE-A847-4363-A7D7-ACA2BB1571D3}" type="slidenum">
              <a:rPr lang="en-US" altLang="en-US"/>
              <a:pPr/>
              <a:t>‹#›</a:t>
            </a:fld>
            <a:endParaRPr lang="en-US" altLang="en-US"/>
          </a:p>
        </p:txBody>
      </p:sp>
    </p:spTree>
    <p:extLst>
      <p:ext uri="{BB962C8B-B14F-4D97-AF65-F5344CB8AC3E}">
        <p14:creationId xmlns:p14="http://schemas.microsoft.com/office/powerpoint/2010/main" val="2506973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0" y="2477822"/>
            <a:ext cx="9144000" cy="1354217"/>
          </a:xfrm>
          <a:prstGeom prst="rect">
            <a:avLst/>
          </a:prstGeom>
        </p:spPr>
        <p:txBody>
          <a:bodyPr anchor="ctr">
            <a:normAutofit/>
          </a:bodyPr>
          <a:lstStyle>
            <a:lvl1pPr algn="ctr">
              <a:buNone/>
              <a:defRPr sz="6000">
                <a:latin typeface="Mongolian Baiti"/>
                <a:cs typeface="Mongolian Baiti"/>
              </a:defRPr>
            </a:lvl1pPr>
          </a:lstStyle>
          <a:p>
            <a:pPr lvl="0"/>
            <a:r>
              <a:rPr lang="en-US"/>
              <a:t>Click to edit Master text styles</a:t>
            </a:r>
          </a:p>
        </p:txBody>
      </p:sp>
      <p:sp>
        <p:nvSpPr>
          <p:cNvPr id="6" name="Text Placeholder 5"/>
          <p:cNvSpPr>
            <a:spLocks noGrp="1"/>
          </p:cNvSpPr>
          <p:nvPr>
            <p:ph type="body" sz="quarter" idx="11"/>
          </p:nvPr>
        </p:nvSpPr>
        <p:spPr>
          <a:xfrm>
            <a:off x="2389188" y="5554092"/>
            <a:ext cx="4279900" cy="533480"/>
          </a:xfrm>
          <a:prstGeom prst="rect">
            <a:avLst/>
          </a:prstGeom>
        </p:spPr>
        <p:txBody>
          <a:bodyPr anchor="ctr">
            <a:normAutofit/>
          </a:bodyPr>
          <a:lstStyle>
            <a:lvl1pPr algn="ctr">
              <a:buNone/>
              <a:defRPr sz="2000">
                <a:latin typeface="Mongolian Baiti"/>
                <a:cs typeface="Mongolian Baiti"/>
              </a:defRPr>
            </a:lvl1pPr>
          </a:lstStyle>
          <a:p>
            <a:pPr lvl="0"/>
            <a:r>
              <a:rPr lang="en-US"/>
              <a:t>Click to edit Master text styles</a:t>
            </a:r>
          </a:p>
        </p:txBody>
      </p:sp>
      <p:sp>
        <p:nvSpPr>
          <p:cNvPr id="5" name="Slide Number Placeholder 8">
            <a:extLst>
              <a:ext uri="{FF2B5EF4-FFF2-40B4-BE49-F238E27FC236}">
                <a16:creationId xmlns:a16="http://schemas.microsoft.com/office/drawing/2014/main" id="{D8B265B6-0C3F-4B18-B227-23CCBDBD7870}"/>
              </a:ext>
            </a:extLst>
          </p:cNvPr>
          <p:cNvSpPr>
            <a:spLocks noGrp="1"/>
          </p:cNvSpPr>
          <p:nvPr>
            <p:ph type="sldNum" sz="quarter" idx="12"/>
          </p:nvPr>
        </p:nvSpPr>
        <p:spPr>
          <a:xfrm>
            <a:off x="8669338" y="6538913"/>
            <a:ext cx="476250" cy="366712"/>
          </a:xfrm>
        </p:spPr>
        <p:txBody>
          <a:bodyPr anchor="ctr"/>
          <a:lstStyle>
            <a:lvl1pPr algn="ctr">
              <a:defRPr sz="1200">
                <a:solidFill>
                  <a:srgbClr val="FFFFFF"/>
                </a:solidFill>
                <a:latin typeface="Mongolian Baiti" panose="03000500000000000000" pitchFamily="66" charset="0"/>
              </a:defRPr>
            </a:lvl1pPr>
          </a:lstStyle>
          <a:p>
            <a:fld id="{1C54A78D-8257-4380-AF2E-E66188474205}" type="slidenum">
              <a:rPr lang="en-US" altLang="en-US"/>
              <a:pPr/>
              <a:t>‹#›</a:t>
            </a:fld>
            <a:endParaRPr lang="en-US" altLang="en-US"/>
          </a:p>
        </p:txBody>
      </p:sp>
    </p:spTree>
    <p:extLst>
      <p:ext uri="{BB962C8B-B14F-4D97-AF65-F5344CB8AC3E}">
        <p14:creationId xmlns:p14="http://schemas.microsoft.com/office/powerpoint/2010/main" val="15546139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F10DCD-CFB4-436B-B663-011F7E53A06B}"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912021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925A79-4F66-4BB8-9C32-D337E740E0D1}"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21167584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9646BC-BABF-4C12-9AFD-611B9FB84052}"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3303540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A26DC2-C28E-43C8-B3BB-D5F1CE1706B5}"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787185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9FEFCA-F3C4-4A5F-8CF0-3565088C0009}" type="datetime1">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8731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4ADCEF-3D7A-4190-8FE4-0BFC27586A96}" type="datetime1">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2388755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D7B15-1E8B-48FA-A5BC-008EE576AA56}" type="datetime1">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1486955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90F251-5C62-4636-9D01-C91DB840563E}"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3512079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612795-E9B3-42B8-9A1C-0319E495E277}"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29290623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F13BE-A6B9-4180-81AF-0B240683B362}"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13916287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B26C9C-2A66-4593-A906-239401FD8EC8}"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95B51-3F3B-4739-AE54-59809F6A214B}" type="slidenum">
              <a:rPr lang="en-US" smtClean="0"/>
              <a:t>‹#›</a:t>
            </a:fld>
            <a:endParaRPr lang="en-US"/>
          </a:p>
        </p:txBody>
      </p:sp>
    </p:spTree>
    <p:extLst>
      <p:ext uri="{BB962C8B-B14F-4D97-AF65-F5344CB8AC3E}">
        <p14:creationId xmlns:p14="http://schemas.microsoft.com/office/powerpoint/2010/main" val="2224582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BA32827-153B-456D-A63F-314934D2FE1A}"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9770033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CA6632-1C3E-4509-804C-1155C28225AD}"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503353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157E00-4153-44E7-A054-935B6DDB8692}" type="datetime1">
              <a:rPr lang="en-US" smtClean="0"/>
              <a:t>6/4/2024</a:t>
            </a:fld>
            <a:endParaRPr lang="en-US"/>
          </a:p>
        </p:txBody>
      </p:sp>
      <p:sp>
        <p:nvSpPr>
          <p:cNvPr id="5" name="Footer Placeholder 4"/>
          <p:cNvSpPr>
            <a:spLocks noGrp="1"/>
          </p:cNvSpPr>
          <p:nvPr>
            <p:ph type="ftr" sz="quarter" idx="11"/>
          </p:nvPr>
        </p:nvSpPr>
        <p:spPr>
          <a:xfrm>
            <a:off x="3160713" y="6356350"/>
            <a:ext cx="2895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0266315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C8D448-950B-43C4-B4F9-FBEE7BAB14E8}" type="datetime1">
              <a:rPr lang="en-US" smtClean="0"/>
              <a:t>6/4/2024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21242364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CCEEF0-FFE0-45BA-BDCE-703EE0A9FEA6}" type="datetime1">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261636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2465B8-E40B-434A-86F1-20D877E35BCC}" type="datetime1">
              <a:rPr lang="en-US" smtClean="0"/>
              <a:t>6/4/2024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35744245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BAF68-6FB3-4370-BCFC-7F987C07E376}" type="datetime1">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41545901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536829-1B38-47E6-AD2E-5593243165B0}"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2006670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0B1804-D8E6-4A66-AD70-F782EF2A3A48}"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1921723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C36B65-6672-4B10-858C-7DC62F39D31B}"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4264388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98164C-0EC7-41A1-80BA-298553FAF48C}"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859021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F-35 Title and Content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686800" cy="5181600"/>
          </a:xfrm>
        </p:spPr>
        <p:txBody>
          <a:bodyPr>
            <a:noAutofit/>
          </a:bodyPr>
          <a:lstStyle>
            <a:lvl1pPr marL="175022" indent="-175022">
              <a:buFont typeface="Arial" pitchFamily="34" charset="0"/>
              <a:buChar char="•"/>
              <a:defRPr sz="1800">
                <a:solidFill>
                  <a:schemeClr val="tx1"/>
                </a:solidFill>
              </a:defRPr>
            </a:lvl1pPr>
            <a:lvl2pPr marL="342900" indent="-167879">
              <a:buFont typeface="Arial" pitchFamily="34" charset="0"/>
              <a:buChar char="◦"/>
              <a:defRPr sz="1500">
                <a:solidFill>
                  <a:schemeClr val="tx1"/>
                </a:solidFill>
              </a:defRPr>
            </a:lvl2pPr>
            <a:lvl3pPr marL="517922" indent="-175022">
              <a:buFont typeface="Arial" pitchFamily="34" charset="0"/>
              <a:buChar char="-"/>
              <a:defRPr sz="1350">
                <a:solidFill>
                  <a:schemeClr val="tx1"/>
                </a:solidFill>
              </a:defRPr>
            </a:lvl3pPr>
            <a:lvl4pPr marL="685800" indent="-167879">
              <a:buFont typeface="Arial" pitchFamily="34" charset="0"/>
              <a:buChar char="›"/>
              <a:defRPr sz="1200">
                <a:solidFill>
                  <a:schemeClr val="tx1"/>
                </a:solidFill>
              </a:defRPr>
            </a:lvl4pPr>
            <a:lvl5pPr marL="860822" indent="-175022">
              <a:buFont typeface="Arial" pitchFamily="34" charset="0"/>
              <a:buChar char="»"/>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a:t>Click to edit Master title style</a:t>
            </a:r>
          </a:p>
        </p:txBody>
      </p:sp>
      <p:sp>
        <p:nvSpPr>
          <p:cNvPr id="4" name="Rectangle 4"/>
          <p:cNvSpPr>
            <a:spLocks noGrp="1" noChangeArrowheads="1"/>
          </p:cNvSpPr>
          <p:nvPr>
            <p:ph type="sldNum" sz="quarter" idx="10"/>
          </p:nvPr>
        </p:nvSpPr>
        <p:spPr>
          <a:xfrm>
            <a:off x="7837762" y="6553200"/>
            <a:ext cx="1905000" cy="457200"/>
          </a:xfrm>
          <a:prstGeom prst="rect">
            <a:avLst/>
          </a:prstGeom>
          <a:ln/>
        </p:spPr>
        <p:txBody>
          <a:bodyPr/>
          <a:lstStyle>
            <a:lvl1pPr>
              <a:defRPr sz="1600" b="1"/>
            </a:lvl1pPr>
          </a:lstStyle>
          <a:p>
            <a:pPr algn="ctr" eaLnBrk="0" hangingPunct="0">
              <a:defRPr/>
            </a:pPr>
            <a:fld id="{78E6EC5D-91D9-48AE-8EB5-5C258BBC6B03}" type="slidenum">
              <a:rPr lang="en-US" smtClean="0">
                <a:solidFill>
                  <a:srgbClr val="000000"/>
                </a:solidFill>
              </a:rPr>
              <a:pPr algn="ctr" eaLnBrk="0" hangingPunct="0">
                <a:defRPr/>
              </a:pPr>
              <a:t>‹#›</a:t>
            </a:fld>
            <a:endParaRPr lang="en-US" dirty="0">
              <a:solidFill>
                <a:srgbClr val="000000"/>
              </a:solidFill>
            </a:endParaRPr>
          </a:p>
        </p:txBody>
      </p:sp>
    </p:spTree>
    <p:extLst>
      <p:ext uri="{BB962C8B-B14F-4D97-AF65-F5344CB8AC3E}">
        <p14:creationId xmlns:p14="http://schemas.microsoft.com/office/powerpoint/2010/main" val="15646880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BA32827-153B-456D-A63F-314934D2FE1A}"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4072811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CA6632-1C3E-4509-804C-1155C28225AD}"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21349671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157E00-4153-44E7-A054-935B6DDB8692}" type="datetime1">
              <a:rPr lang="en-US" smtClean="0"/>
              <a:t>6/4/2024</a:t>
            </a:fld>
            <a:endParaRPr lang="en-US"/>
          </a:p>
        </p:txBody>
      </p:sp>
      <p:sp>
        <p:nvSpPr>
          <p:cNvPr id="5" name="Footer Placeholder 4"/>
          <p:cNvSpPr>
            <a:spLocks noGrp="1"/>
          </p:cNvSpPr>
          <p:nvPr>
            <p:ph type="ftr" sz="quarter" idx="11"/>
          </p:nvPr>
        </p:nvSpPr>
        <p:spPr>
          <a:xfrm>
            <a:off x="3124200" y="6029071"/>
            <a:ext cx="2895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42624890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C8D448-950B-43C4-B4F9-FBEE7BAB14E8}" type="datetime1">
              <a:rPr lang="en-US" smtClean="0"/>
              <a:t>6/4/2024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9478522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CCEEF0-FFE0-45BA-BDCE-703EE0A9FEA6}" type="datetime1">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31486780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2465B8-E40B-434A-86F1-20D877E35BCC}" type="datetime1">
              <a:rPr lang="en-US" smtClean="0"/>
              <a:t>6/4/2024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5481902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BAF68-6FB3-4370-BCFC-7F987C07E376}" type="datetime1">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34112719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F536829-1B38-47E6-AD2E-5593243165B0}"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7623562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0B1804-D8E6-4A66-AD70-F782EF2A3A48}"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21731534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C36B65-6672-4B10-858C-7DC62F39D31B}"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9505014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98164C-0EC7-41A1-80BA-298553FAF48C}"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40577117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838E82-7298-45C3-ADBD-362799407685}"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8341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4FA1BD-5352-4F92-8185-10A1EB994D9C}"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59858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9CEA0-BCD4-4918-A96D-B3C569D6A94A}"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60220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0C4394-EBEF-4D75-B2B5-DD695C5E6B2C}" type="datetime1">
              <a:rPr lang="en-US" smtClean="0">
                <a:solidFill>
                  <a:prstClr val="black">
                    <a:tint val="75000"/>
                  </a:prstClr>
                </a:solidFill>
              </a:rPr>
              <a:t>6/4/2024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728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77EF74-8696-4461-A78F-76DDC00EB283}" type="datetime1">
              <a:rPr lang="en-US" smtClean="0">
                <a:solidFill>
                  <a:prstClr val="black">
                    <a:tint val="75000"/>
                  </a:prstClr>
                </a:solidFill>
              </a:rPr>
              <a:t>6/4/2024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29121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2AFCFE-56C7-47DF-A15D-7EB898AD7789}" type="datetime1">
              <a:rPr lang="en-US" smtClean="0">
                <a:solidFill>
                  <a:prstClr val="black">
                    <a:tint val="75000"/>
                  </a:prstClr>
                </a:solidFill>
              </a:rPr>
              <a:t>6/4/2024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1788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A89C67-486C-496E-9849-5EA1313C8A90}" type="datetime1">
              <a:rPr lang="en-US" smtClean="0">
                <a:solidFill>
                  <a:prstClr val="black">
                    <a:tint val="75000"/>
                  </a:prstClr>
                </a:solidFill>
              </a:rPr>
              <a:t>6/4/2024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5516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ECD778-3CDA-44B6-A6E1-4EFCF4D5907A}" type="datetime1">
              <a:rPr lang="en-US" smtClean="0">
                <a:solidFill>
                  <a:prstClr val="black">
                    <a:tint val="75000"/>
                  </a:prstClr>
                </a:solidFill>
              </a:rPr>
              <a:t>6/4/2024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5190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52021C-22EE-43BD-8503-3C8C75DF472F}" type="datetime1">
              <a:rPr lang="en-US" smtClean="0">
                <a:solidFill>
                  <a:prstClr val="black">
                    <a:tint val="75000"/>
                  </a:prstClr>
                </a:solidFill>
              </a:rPr>
              <a:t>6/4/2024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94215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3EC03A-FA30-47D8-AD65-DB3837D7B5D8}"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96354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1A8AB6-0F8A-456F-A109-9B2B06959E48}"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87773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2238" y="165100"/>
            <a:ext cx="7770812" cy="622300"/>
          </a:xfrm>
        </p:spPr>
        <p:txBody>
          <a:bodyPr/>
          <a:lstStyle/>
          <a:p>
            <a:r>
              <a:rPr lang="en-US"/>
              <a:t>Click to edit Master title style</a:t>
            </a:r>
          </a:p>
        </p:txBody>
      </p:sp>
      <p:sp>
        <p:nvSpPr>
          <p:cNvPr id="3" name="Text Placeholder 2"/>
          <p:cNvSpPr>
            <a:spLocks noGrp="1"/>
          </p:cNvSpPr>
          <p:nvPr>
            <p:ph type="body" sz="half" idx="1"/>
          </p:nvPr>
        </p:nvSpPr>
        <p:spPr>
          <a:xfrm>
            <a:off x="228600" y="1219200"/>
            <a:ext cx="4262438" cy="5043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219200"/>
            <a:ext cx="4264025" cy="5043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8593138" y="6392863"/>
            <a:ext cx="412750" cy="388937"/>
          </a:xfrm>
        </p:spPr>
        <p:txBody>
          <a:bodyPr/>
          <a:lstStyle>
            <a:lvl1pPr>
              <a:defRPr/>
            </a:lvl1pPr>
          </a:lstStyle>
          <a:p>
            <a:pPr>
              <a:defRPr/>
            </a:pPr>
            <a:fld id="{BF1B5359-7D61-47EE-9EF3-F6ECCB47C32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904505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itle and Content Nonpro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44321"/>
            <a:ext cx="8229600" cy="548640"/>
          </a:xfrm>
        </p:spPr>
        <p:txBody>
          <a:bodyPr/>
          <a:lstStyle>
            <a:lvl1pPr>
              <a:defRPr>
                <a:latin typeface="+mj-lt"/>
              </a:defRPr>
            </a:lvl1pPr>
          </a:lstStyle>
          <a:p>
            <a:r>
              <a:rPr lang="en-US" dirty="0"/>
              <a:t>Headline text 24pt</a:t>
            </a:r>
          </a:p>
        </p:txBody>
      </p:sp>
      <p:sp>
        <p:nvSpPr>
          <p:cNvPr id="3" name="Content Placeholder 2"/>
          <p:cNvSpPr>
            <a:spLocks noGrp="1"/>
          </p:cNvSpPr>
          <p:nvPr>
            <p:ph idx="1" hasCustomPrompt="1"/>
          </p:nvPr>
        </p:nvSpPr>
        <p:spPr>
          <a:xfrm>
            <a:off x="457200" y="1371600"/>
            <a:ext cx="8229600" cy="47545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49405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AA6DC9-0979-43FF-8C1F-A64248D8B45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21622497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AA6DC9-0979-43FF-8C1F-A64248D8B45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21628985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AA6DC9-0979-43FF-8C1F-A64248D8B45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36903775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AA6DC9-0979-43FF-8C1F-A64248D8B454}"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34808502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AA6DC9-0979-43FF-8C1F-A64248D8B454}" type="datetimeFigureOut">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18646556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AA6DC9-0979-43FF-8C1F-A64248D8B454}" type="datetimeFigureOut">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1549851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AA6DC9-0979-43FF-8C1F-A64248D8B454}" type="datetimeFigureOut">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12632577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AA6DC9-0979-43FF-8C1F-A64248D8B454}"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19781811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AA6DC9-0979-43FF-8C1F-A64248D8B454}" type="datetimeFigureOut">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40721010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AA6DC9-0979-43FF-8C1F-A64248D8B45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42002713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AA6DC9-0979-43FF-8C1F-A64248D8B454}" type="datetimeFigureOut">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566DE-F9EA-4211-AAD0-F09FB4337A91}" type="slidenum">
              <a:rPr lang="en-US" smtClean="0"/>
              <a:t>‹#›</a:t>
            </a:fld>
            <a:endParaRPr lang="en-US"/>
          </a:p>
        </p:txBody>
      </p:sp>
    </p:spTree>
    <p:extLst>
      <p:ext uri="{BB962C8B-B14F-4D97-AF65-F5344CB8AC3E}">
        <p14:creationId xmlns:p14="http://schemas.microsoft.com/office/powerpoint/2010/main" val="27808958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723766-1A7B-4185-BB3D-E288566156EA}"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2639287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560BE0-5242-4CDD-BA0A-CB8AECC05F3A}"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22520496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75EDDD-4A08-4BFC-AA83-1C70EF2B37E4}"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19180946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5C822D-8AC2-43E5-B817-77E760E61878}"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9408324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B86B41-F8A5-4FA4-98F6-6E266095323C}" type="datetime1">
              <a:rPr lang="en-US" smtClean="0"/>
              <a:t>6/4/2024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36966302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13B4CF-3C39-414C-A0B2-21DBF220F4FC}" type="datetime1">
              <a:rPr lang="en-US" smtClean="0"/>
              <a:t>6/4/2024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16648259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DB4CA-0838-4C91-B14A-0DFFF30BFE4D}" type="datetime1">
              <a:rPr lang="en-US" smtClean="0"/>
              <a:t>6/4/2024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41030027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D5C0794-0EDA-458C-A881-CACF11172238}"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22947738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13E2C14-C27F-48B6-A605-9E3C259F4B52}" type="datetime1">
              <a:rPr lang="en-US" smtClean="0"/>
              <a:t>6/4/2024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6347031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E5AFE3-589B-42AB-8AD2-084881F9B9FD}"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24561950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94FC81-824F-4C9F-B66B-9E27431D5BCA}" type="datetime1">
              <a:rPr lang="en-US" smtClean="0"/>
              <a:t>6/4/2024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ADAD1F-44D2-496B-8A0A-C1760B6653A5}" type="slidenum">
              <a:rPr lang="en-US" smtClean="0"/>
              <a:t>‹#›</a:t>
            </a:fld>
            <a:endParaRPr lang="en-US"/>
          </a:p>
        </p:txBody>
      </p:sp>
    </p:spTree>
    <p:extLst>
      <p:ext uri="{BB962C8B-B14F-4D97-AF65-F5344CB8AC3E}">
        <p14:creationId xmlns:p14="http://schemas.microsoft.com/office/powerpoint/2010/main" val="22448461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EB3282-94E5-4B90-B628-F4E225620C60}"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37182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11A328-4C6E-4D69-B717-D0753FAD7FF4}"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628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E80722-CF1F-4251-9EF1-A02CABF4FF72}"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49358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8C6E8B-F0D3-4E4B-84EB-22846719B324}" type="datetime1">
              <a:rPr lang="en-US" smtClean="0">
                <a:solidFill>
                  <a:prstClr val="black">
                    <a:tint val="75000"/>
                  </a:prstClr>
                </a:solidFill>
              </a:rPr>
              <a:t>6/4/2024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2308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197263-2F10-458B-84E5-914A69D77767}" type="datetime1">
              <a:rPr lang="en-US" smtClean="0">
                <a:solidFill>
                  <a:prstClr val="black">
                    <a:tint val="75000"/>
                  </a:prstClr>
                </a:solidFill>
              </a:rPr>
              <a:t>6/4/2024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84130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5A5DC2-9075-40FE-B42A-983446C4ACF3}" type="datetime1">
              <a:rPr lang="en-US" smtClean="0">
                <a:solidFill>
                  <a:prstClr val="black">
                    <a:tint val="75000"/>
                  </a:prstClr>
                </a:solidFill>
              </a:rPr>
              <a:t>6/4/2024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20620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438E64-36D9-4C55-B4D6-215891C64F8D}" type="datetime1">
              <a:rPr lang="en-US" smtClean="0">
                <a:solidFill>
                  <a:prstClr val="black">
                    <a:tint val="75000"/>
                  </a:prstClr>
                </a:solidFill>
              </a:rPr>
              <a:t>6/4/2024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5560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1CB073-B8D8-4F8F-84D5-904AF01842E2}" type="datetime1">
              <a:rPr lang="en-US" smtClean="0">
                <a:solidFill>
                  <a:prstClr val="black">
                    <a:tint val="75000"/>
                  </a:prstClr>
                </a:solidFill>
              </a:rPr>
              <a:t>6/4/2024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076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BD817D-E6A3-4278-93BC-F7A5585FCAC2}" type="datetime1">
              <a:rPr lang="en-US" smtClean="0">
                <a:solidFill>
                  <a:prstClr val="black">
                    <a:tint val="75000"/>
                  </a:prstClr>
                </a:solidFill>
              </a:rPr>
              <a:t>6/4/2024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2295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FB0671-0396-49FF-AF12-FDB15EBF2744}"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1412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1EB09C-DB8C-4CC5-B16D-599AED40127C}"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181653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Google Shape;16;p2">
            <a:extLst>
              <a:ext uri="{FF2B5EF4-FFF2-40B4-BE49-F238E27FC236}">
                <a16:creationId xmlns:a16="http://schemas.microsoft.com/office/drawing/2014/main" id="{589A3565-61F7-451D-872D-F10CF0C2AF2C}"/>
              </a:ext>
            </a:extLst>
          </p:cNvPr>
          <p:cNvSpPr txBox="1">
            <a:spLocks noGrp="1"/>
          </p:cNvSpPr>
          <p:nvPr>
            <p:ph type="ctrTitle"/>
          </p:nvPr>
        </p:nvSpPr>
        <p:spPr>
          <a:xfrm>
            <a:off x="685800" y="1122361"/>
            <a:ext cx="7772400" cy="2387598"/>
          </a:xfrm>
        </p:spPr>
        <p:txBody>
          <a:bodyPr anchor="b" anchorCtr="1"/>
          <a:lstStyle>
            <a:lvl1pPr algn="ctr">
              <a:defRPr sz="6000"/>
            </a:lvl1pPr>
          </a:lstStyle>
          <a:p>
            <a:pPr lvl="0"/>
            <a:endParaRPr lang="en-US"/>
          </a:p>
        </p:txBody>
      </p:sp>
      <p:sp>
        <p:nvSpPr>
          <p:cNvPr id="3" name="Google Shape;17;p2">
            <a:extLst>
              <a:ext uri="{FF2B5EF4-FFF2-40B4-BE49-F238E27FC236}">
                <a16:creationId xmlns:a16="http://schemas.microsoft.com/office/drawing/2014/main" id="{792B3F66-B52E-4CFA-A301-AE4AC1CCD2BF}"/>
              </a:ext>
            </a:extLst>
          </p:cNvPr>
          <p:cNvSpPr txBox="1">
            <a:spLocks noGrp="1"/>
          </p:cNvSpPr>
          <p:nvPr>
            <p:ph type="subTitle" idx="1"/>
          </p:nvPr>
        </p:nvSpPr>
        <p:spPr>
          <a:xfrm>
            <a:off x="1143000" y="3602041"/>
            <a:ext cx="6858000" cy="1655758"/>
          </a:xfrm>
        </p:spPr>
        <p:txBody>
          <a:bodyPr anchorCtr="1"/>
          <a:lstStyle>
            <a:lvl1pPr algn="ctr">
              <a:buNone/>
              <a:defRPr sz="2400"/>
            </a:lvl1pPr>
          </a:lstStyle>
          <a:p>
            <a:pPr lvl="0"/>
            <a:endParaRPr lang="en-US"/>
          </a:p>
        </p:txBody>
      </p:sp>
      <p:sp>
        <p:nvSpPr>
          <p:cNvPr id="4" name="Google Shape;18;p2">
            <a:extLst>
              <a:ext uri="{FF2B5EF4-FFF2-40B4-BE49-F238E27FC236}">
                <a16:creationId xmlns:a16="http://schemas.microsoft.com/office/drawing/2014/main" id="{3B993B5E-C1D0-43B7-8051-129E2DE3AD0A}"/>
              </a:ext>
            </a:extLst>
          </p:cNvPr>
          <p:cNvSpPr txBox="1">
            <a:spLocks noGrp="1"/>
          </p:cNvSpPr>
          <p:nvPr>
            <p:ph type="dt" sz="half" idx="7"/>
          </p:nvPr>
        </p:nvSpPr>
        <p:spPr/>
        <p:txBody>
          <a:bodyPr/>
          <a:lstStyle>
            <a:lvl1pPr>
              <a:defRPr/>
            </a:lvl1pPr>
          </a:lstStyle>
          <a:p>
            <a:pPr lvl="0"/>
            <a:endParaRPr lang="en-US"/>
          </a:p>
        </p:txBody>
      </p:sp>
      <p:sp>
        <p:nvSpPr>
          <p:cNvPr id="5" name="Google Shape;19;p2">
            <a:extLst>
              <a:ext uri="{FF2B5EF4-FFF2-40B4-BE49-F238E27FC236}">
                <a16:creationId xmlns:a16="http://schemas.microsoft.com/office/drawing/2014/main" id="{2D475541-6A68-4AAE-864E-43605298AB92}"/>
              </a:ext>
            </a:extLst>
          </p:cNvPr>
          <p:cNvSpPr txBox="1">
            <a:spLocks noGrp="1"/>
          </p:cNvSpPr>
          <p:nvPr>
            <p:ph type="ftr" sz="quarter" idx="9"/>
          </p:nvPr>
        </p:nvSpPr>
        <p:spPr/>
        <p:txBody>
          <a:bodyPr/>
          <a:lstStyle>
            <a:lvl1pPr>
              <a:defRPr/>
            </a:lvl1pPr>
          </a:lstStyle>
          <a:p>
            <a:pPr lvl="0"/>
            <a:endParaRPr lang="en-US"/>
          </a:p>
        </p:txBody>
      </p:sp>
      <p:sp>
        <p:nvSpPr>
          <p:cNvPr id="6" name="Google Shape;20;p2">
            <a:extLst>
              <a:ext uri="{FF2B5EF4-FFF2-40B4-BE49-F238E27FC236}">
                <a16:creationId xmlns:a16="http://schemas.microsoft.com/office/drawing/2014/main" id="{819BA4F1-22FA-41B3-B1C6-6704E16316D4}"/>
              </a:ext>
            </a:extLst>
          </p:cNvPr>
          <p:cNvSpPr txBox="1">
            <a:spLocks noGrp="1"/>
          </p:cNvSpPr>
          <p:nvPr>
            <p:ph type="sldNum" sz="quarter" idx="8"/>
          </p:nvPr>
        </p:nvSpPr>
        <p:spPr/>
        <p:txBody>
          <a:bodyPr/>
          <a:lstStyle>
            <a:lvl1pPr>
              <a:defRPr/>
            </a:lvl1pPr>
          </a:lstStyle>
          <a:p>
            <a:pPr lvl="0"/>
            <a:fld id="{0D2FB829-899A-4C3B-8063-6AF3F02E47DB}" type="slidenum">
              <a:t>‹#›</a:t>
            </a:fld>
            <a:endParaRPr lang="en-US"/>
          </a:p>
        </p:txBody>
      </p:sp>
    </p:spTree>
    <p:extLst>
      <p:ext uri="{BB962C8B-B14F-4D97-AF65-F5344CB8AC3E}">
        <p14:creationId xmlns:p14="http://schemas.microsoft.com/office/powerpoint/2010/main" val="3141135472"/>
      </p:ext>
    </p:extLst>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
        <p:nvSpPr>
          <p:cNvPr id="2" name="Google Shape;22;p3">
            <a:extLst>
              <a:ext uri="{FF2B5EF4-FFF2-40B4-BE49-F238E27FC236}">
                <a16:creationId xmlns:a16="http://schemas.microsoft.com/office/drawing/2014/main" id="{AEC9C3F0-3FB8-48BD-860C-B63736390C88}"/>
              </a:ext>
            </a:extLst>
          </p:cNvPr>
          <p:cNvSpPr txBox="1">
            <a:spLocks noGrp="1"/>
          </p:cNvSpPr>
          <p:nvPr>
            <p:ph type="title"/>
          </p:nvPr>
        </p:nvSpPr>
        <p:spPr>
          <a:xfrm>
            <a:off x="628650" y="882194"/>
            <a:ext cx="7886700" cy="1325559"/>
          </a:xfrm>
        </p:spPr>
        <p:txBody>
          <a:bodyPr/>
          <a:lstStyle>
            <a:lvl1pPr>
              <a:defRPr/>
            </a:lvl1pPr>
          </a:lstStyle>
          <a:p>
            <a:pPr lvl="0"/>
            <a:endParaRPr lang="en-US"/>
          </a:p>
        </p:txBody>
      </p:sp>
      <p:sp>
        <p:nvSpPr>
          <p:cNvPr id="3" name="Google Shape;23;p3">
            <a:extLst>
              <a:ext uri="{FF2B5EF4-FFF2-40B4-BE49-F238E27FC236}">
                <a16:creationId xmlns:a16="http://schemas.microsoft.com/office/drawing/2014/main" id="{26ED4CD0-07EE-4247-8309-DEED918A3117}"/>
              </a:ext>
            </a:extLst>
          </p:cNvPr>
          <p:cNvSpPr txBox="1">
            <a:spLocks noGrp="1"/>
          </p:cNvSpPr>
          <p:nvPr>
            <p:ph idx="1"/>
          </p:nvPr>
        </p:nvSpPr>
        <p:spPr>
          <a:xfrm>
            <a:off x="628650" y="2373087"/>
            <a:ext cx="7886700" cy="3803876"/>
          </a:xfrm>
        </p:spPr>
        <p:txBody>
          <a:bodyPr/>
          <a:lstStyle>
            <a:lvl1pPr indent="-342900">
              <a:buSzPts val="1800"/>
              <a:defRPr/>
            </a:lvl1pPr>
          </a:lstStyle>
          <a:p>
            <a:pPr lvl="0"/>
            <a:endParaRPr lang="en-US"/>
          </a:p>
        </p:txBody>
      </p:sp>
      <p:sp>
        <p:nvSpPr>
          <p:cNvPr id="4" name="Google Shape;24;p3">
            <a:extLst>
              <a:ext uri="{FF2B5EF4-FFF2-40B4-BE49-F238E27FC236}">
                <a16:creationId xmlns:a16="http://schemas.microsoft.com/office/drawing/2014/main" id="{E168B69B-4066-4045-A32C-70C8CB781ACC}"/>
              </a:ext>
            </a:extLst>
          </p:cNvPr>
          <p:cNvSpPr txBox="1">
            <a:spLocks noGrp="1"/>
          </p:cNvSpPr>
          <p:nvPr>
            <p:ph type="dt" sz="half" idx="7"/>
          </p:nvPr>
        </p:nvSpPr>
        <p:spPr/>
        <p:txBody>
          <a:bodyPr/>
          <a:lstStyle>
            <a:lvl1pPr>
              <a:defRPr/>
            </a:lvl1pPr>
          </a:lstStyle>
          <a:p>
            <a:pPr lvl="0"/>
            <a:endParaRPr lang="en-US"/>
          </a:p>
        </p:txBody>
      </p:sp>
      <p:sp>
        <p:nvSpPr>
          <p:cNvPr id="5" name="Google Shape;25;p3">
            <a:extLst>
              <a:ext uri="{FF2B5EF4-FFF2-40B4-BE49-F238E27FC236}">
                <a16:creationId xmlns:a16="http://schemas.microsoft.com/office/drawing/2014/main" id="{A9ACD603-592F-4B33-8BA0-58C57A30377C}"/>
              </a:ext>
            </a:extLst>
          </p:cNvPr>
          <p:cNvSpPr txBox="1">
            <a:spLocks noGrp="1"/>
          </p:cNvSpPr>
          <p:nvPr>
            <p:ph type="ftr" sz="quarter" idx="9"/>
          </p:nvPr>
        </p:nvSpPr>
        <p:spPr/>
        <p:txBody>
          <a:bodyPr/>
          <a:lstStyle>
            <a:lvl1pPr>
              <a:defRPr/>
            </a:lvl1pPr>
          </a:lstStyle>
          <a:p>
            <a:pPr lvl="0"/>
            <a:endParaRPr lang="en-US"/>
          </a:p>
        </p:txBody>
      </p:sp>
      <p:sp>
        <p:nvSpPr>
          <p:cNvPr id="6" name="Google Shape;26;p3">
            <a:extLst>
              <a:ext uri="{FF2B5EF4-FFF2-40B4-BE49-F238E27FC236}">
                <a16:creationId xmlns:a16="http://schemas.microsoft.com/office/drawing/2014/main" id="{DD2081F9-AC8E-4C4D-9FD6-F576A9DCF8B3}"/>
              </a:ext>
            </a:extLst>
          </p:cNvPr>
          <p:cNvSpPr txBox="1">
            <a:spLocks noGrp="1"/>
          </p:cNvSpPr>
          <p:nvPr>
            <p:ph type="sldNum" sz="quarter" idx="8"/>
          </p:nvPr>
        </p:nvSpPr>
        <p:spPr/>
        <p:txBody>
          <a:bodyPr/>
          <a:lstStyle>
            <a:lvl1pPr>
              <a:defRPr/>
            </a:lvl1pPr>
          </a:lstStyle>
          <a:p>
            <a:pPr lvl="0"/>
            <a:fld id="{1A463FE2-D562-4565-980F-F1EA12CAC02B}" type="slidenum">
              <a:t>‹#›</a:t>
            </a:fld>
            <a:endParaRPr lang="en-US"/>
          </a:p>
        </p:txBody>
      </p:sp>
    </p:spTree>
    <p:extLst>
      <p:ext uri="{BB962C8B-B14F-4D97-AF65-F5344CB8AC3E}">
        <p14:creationId xmlns:p14="http://schemas.microsoft.com/office/powerpoint/2010/main" val="1353071177"/>
      </p:ext>
    </p:extLst>
  </p:cSld>
  <p:clrMapOvr>
    <a:masterClrMapping/>
  </p:clrMapOvr>
  <p:hf sldNum="0"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_HEADER">
    <p:spTree>
      <p:nvGrpSpPr>
        <p:cNvPr id="1" name=""/>
        <p:cNvGrpSpPr/>
        <p:nvPr/>
      </p:nvGrpSpPr>
      <p:grpSpPr>
        <a:xfrm>
          <a:off x="0" y="0"/>
          <a:ext cx="0" cy="0"/>
          <a:chOff x="0" y="0"/>
          <a:chExt cx="0" cy="0"/>
        </a:xfrm>
      </p:grpSpPr>
      <p:sp>
        <p:nvSpPr>
          <p:cNvPr id="2" name="Google Shape;28;p4">
            <a:extLst>
              <a:ext uri="{FF2B5EF4-FFF2-40B4-BE49-F238E27FC236}">
                <a16:creationId xmlns:a16="http://schemas.microsoft.com/office/drawing/2014/main" id="{BB3F8E7F-7B46-4F3A-8492-F607887FB311}"/>
              </a:ext>
            </a:extLst>
          </p:cNvPr>
          <p:cNvSpPr txBox="1">
            <a:spLocks noGrp="1"/>
          </p:cNvSpPr>
          <p:nvPr>
            <p:ph type="title"/>
          </p:nvPr>
        </p:nvSpPr>
        <p:spPr>
          <a:xfrm>
            <a:off x="623885" y="1709735"/>
            <a:ext cx="7886700" cy="2852735"/>
          </a:xfrm>
        </p:spPr>
        <p:txBody>
          <a:bodyPr anchor="b"/>
          <a:lstStyle>
            <a:lvl1pPr>
              <a:defRPr sz="6000"/>
            </a:lvl1pPr>
          </a:lstStyle>
          <a:p>
            <a:pPr lvl="0"/>
            <a:endParaRPr lang="en-US"/>
          </a:p>
        </p:txBody>
      </p:sp>
      <p:sp>
        <p:nvSpPr>
          <p:cNvPr id="3" name="Google Shape;29;p4">
            <a:extLst>
              <a:ext uri="{FF2B5EF4-FFF2-40B4-BE49-F238E27FC236}">
                <a16:creationId xmlns:a16="http://schemas.microsoft.com/office/drawing/2014/main" id="{F8FA2002-A88A-4F45-8E9D-7E9A2B61EBC9}"/>
              </a:ext>
            </a:extLst>
          </p:cNvPr>
          <p:cNvSpPr txBox="1">
            <a:spLocks noGrp="1"/>
          </p:cNvSpPr>
          <p:nvPr>
            <p:ph type="body" idx="1"/>
          </p:nvPr>
        </p:nvSpPr>
        <p:spPr>
          <a:xfrm>
            <a:off x="623885" y="4589465"/>
            <a:ext cx="7886700" cy="1500182"/>
          </a:xfrm>
        </p:spPr>
        <p:txBody>
          <a:bodyPr/>
          <a:lstStyle>
            <a:lvl1pPr indent="-228600">
              <a:buNone/>
              <a:defRPr sz="2400"/>
            </a:lvl1pPr>
          </a:lstStyle>
          <a:p>
            <a:pPr lvl="0"/>
            <a:endParaRPr lang="en-US"/>
          </a:p>
        </p:txBody>
      </p:sp>
      <p:sp>
        <p:nvSpPr>
          <p:cNvPr id="4" name="Google Shape;30;p4">
            <a:extLst>
              <a:ext uri="{FF2B5EF4-FFF2-40B4-BE49-F238E27FC236}">
                <a16:creationId xmlns:a16="http://schemas.microsoft.com/office/drawing/2014/main" id="{14C3FADD-DADB-4607-8AF0-2D6D9F2620DB}"/>
              </a:ext>
            </a:extLst>
          </p:cNvPr>
          <p:cNvSpPr txBox="1">
            <a:spLocks noGrp="1"/>
          </p:cNvSpPr>
          <p:nvPr>
            <p:ph type="dt" sz="half" idx="7"/>
          </p:nvPr>
        </p:nvSpPr>
        <p:spPr/>
        <p:txBody>
          <a:bodyPr/>
          <a:lstStyle>
            <a:lvl1pPr>
              <a:defRPr/>
            </a:lvl1pPr>
          </a:lstStyle>
          <a:p>
            <a:pPr lvl="0"/>
            <a:endParaRPr lang="en-US"/>
          </a:p>
        </p:txBody>
      </p:sp>
      <p:sp>
        <p:nvSpPr>
          <p:cNvPr id="5" name="Google Shape;31;p4">
            <a:extLst>
              <a:ext uri="{FF2B5EF4-FFF2-40B4-BE49-F238E27FC236}">
                <a16:creationId xmlns:a16="http://schemas.microsoft.com/office/drawing/2014/main" id="{C44CC0D4-9821-4FC8-881D-2118D0C863F4}"/>
              </a:ext>
            </a:extLst>
          </p:cNvPr>
          <p:cNvSpPr txBox="1">
            <a:spLocks noGrp="1"/>
          </p:cNvSpPr>
          <p:nvPr>
            <p:ph type="ftr" sz="quarter" idx="9"/>
          </p:nvPr>
        </p:nvSpPr>
        <p:spPr/>
        <p:txBody>
          <a:bodyPr/>
          <a:lstStyle>
            <a:lvl1pPr>
              <a:defRPr/>
            </a:lvl1pPr>
          </a:lstStyle>
          <a:p>
            <a:pPr lvl="0"/>
            <a:endParaRPr lang="en-US"/>
          </a:p>
        </p:txBody>
      </p:sp>
      <p:sp>
        <p:nvSpPr>
          <p:cNvPr id="6" name="Google Shape;32;p4">
            <a:extLst>
              <a:ext uri="{FF2B5EF4-FFF2-40B4-BE49-F238E27FC236}">
                <a16:creationId xmlns:a16="http://schemas.microsoft.com/office/drawing/2014/main" id="{6943F49C-04A7-4240-9B7B-A71E9EAF7BB2}"/>
              </a:ext>
            </a:extLst>
          </p:cNvPr>
          <p:cNvSpPr txBox="1">
            <a:spLocks noGrp="1"/>
          </p:cNvSpPr>
          <p:nvPr>
            <p:ph type="sldNum" sz="quarter" idx="8"/>
          </p:nvPr>
        </p:nvSpPr>
        <p:spPr/>
        <p:txBody>
          <a:bodyPr/>
          <a:lstStyle>
            <a:lvl1pPr>
              <a:defRPr/>
            </a:lvl1pPr>
          </a:lstStyle>
          <a:p>
            <a:pPr lvl="0"/>
            <a:fld id="{92917B8F-D8F1-42DE-9150-4154244EE5BE}" type="slidenum">
              <a:t>‹#›</a:t>
            </a:fld>
            <a:endParaRPr lang="en-US"/>
          </a:p>
        </p:txBody>
      </p:sp>
    </p:spTree>
    <p:extLst>
      <p:ext uri="{BB962C8B-B14F-4D97-AF65-F5344CB8AC3E}">
        <p14:creationId xmlns:p14="http://schemas.microsoft.com/office/powerpoint/2010/main" val="14297853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55;p8">
            <a:extLst>
              <a:ext uri="{FF2B5EF4-FFF2-40B4-BE49-F238E27FC236}">
                <a16:creationId xmlns:a16="http://schemas.microsoft.com/office/drawing/2014/main" id="{62C401AD-765D-4739-B240-BC78C4D04390}"/>
              </a:ext>
            </a:extLst>
          </p:cNvPr>
          <p:cNvSpPr txBox="1">
            <a:spLocks noGrp="1"/>
          </p:cNvSpPr>
          <p:nvPr>
            <p:ph type="dt" sz="half" idx="7"/>
          </p:nvPr>
        </p:nvSpPr>
        <p:spPr/>
        <p:txBody>
          <a:bodyPr/>
          <a:lstStyle>
            <a:lvl1pPr>
              <a:defRPr/>
            </a:lvl1pPr>
          </a:lstStyle>
          <a:p>
            <a:pPr lvl="0"/>
            <a:endParaRPr lang="en-US"/>
          </a:p>
        </p:txBody>
      </p:sp>
      <p:sp>
        <p:nvSpPr>
          <p:cNvPr id="3" name="Google Shape;56;p8">
            <a:extLst>
              <a:ext uri="{FF2B5EF4-FFF2-40B4-BE49-F238E27FC236}">
                <a16:creationId xmlns:a16="http://schemas.microsoft.com/office/drawing/2014/main" id="{727ADA11-5A3B-4D71-9D1B-EF0FEEB6F78B}"/>
              </a:ext>
            </a:extLst>
          </p:cNvPr>
          <p:cNvSpPr txBox="1">
            <a:spLocks noGrp="1"/>
          </p:cNvSpPr>
          <p:nvPr>
            <p:ph type="ftr" sz="quarter" idx="9"/>
          </p:nvPr>
        </p:nvSpPr>
        <p:spPr/>
        <p:txBody>
          <a:bodyPr/>
          <a:lstStyle>
            <a:lvl1pPr>
              <a:defRPr/>
            </a:lvl1pPr>
          </a:lstStyle>
          <a:p>
            <a:pPr lvl="0"/>
            <a:endParaRPr lang="en-US"/>
          </a:p>
        </p:txBody>
      </p:sp>
      <p:sp>
        <p:nvSpPr>
          <p:cNvPr id="4" name="Google Shape;57;p8">
            <a:extLst>
              <a:ext uri="{FF2B5EF4-FFF2-40B4-BE49-F238E27FC236}">
                <a16:creationId xmlns:a16="http://schemas.microsoft.com/office/drawing/2014/main" id="{69FFA2CF-EC89-4920-BC8B-DFD672328FCD}"/>
              </a:ext>
            </a:extLst>
          </p:cNvPr>
          <p:cNvSpPr txBox="1">
            <a:spLocks noGrp="1"/>
          </p:cNvSpPr>
          <p:nvPr>
            <p:ph type="sldNum" sz="quarter" idx="8"/>
          </p:nvPr>
        </p:nvSpPr>
        <p:spPr/>
        <p:txBody>
          <a:bodyPr/>
          <a:lstStyle>
            <a:lvl1pPr>
              <a:defRPr/>
            </a:lvl1pPr>
          </a:lstStyle>
          <a:p>
            <a:pPr lvl="0"/>
            <a:fld id="{F1795CF9-7F16-46F2-99CF-AA87A7172EFA}" type="slidenum">
              <a:t>‹#›</a:t>
            </a:fld>
            <a:endParaRPr lang="en-US"/>
          </a:p>
        </p:txBody>
      </p:sp>
    </p:spTree>
    <p:extLst>
      <p:ext uri="{BB962C8B-B14F-4D97-AF65-F5344CB8AC3E}">
        <p14:creationId xmlns:p14="http://schemas.microsoft.com/office/powerpoint/2010/main" val="1282266931"/>
      </p:ext>
    </p:extLst>
  </p:cSld>
  <p:clrMapOvr>
    <a:masterClrMapping/>
  </p:clrMapOvr>
  <p:hf sldNum="0"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D6DC-E7C5-BC44-BF28-AA2F51CA49B5}"/>
              </a:ext>
            </a:extLst>
          </p:cNvPr>
          <p:cNvSpPr>
            <a:spLocks noGrp="1"/>
          </p:cNvSpPr>
          <p:nvPr>
            <p:ph type="ctrTitle"/>
          </p:nvPr>
        </p:nvSpPr>
        <p:spPr>
          <a:xfrm>
            <a:off x="1143000" y="1122363"/>
            <a:ext cx="6858000" cy="2387600"/>
          </a:xfrm>
        </p:spPr>
        <p:txBody>
          <a:bodyPr anchor="b"/>
          <a:lstStyle>
            <a:lvl1pPr algn="ctr">
              <a:defRPr sz="3375"/>
            </a:lvl1pPr>
          </a:lstStyle>
          <a:p>
            <a:r>
              <a:rPr lang="en-US"/>
              <a:t>Click to edit Master title style</a:t>
            </a:r>
          </a:p>
        </p:txBody>
      </p:sp>
      <p:sp>
        <p:nvSpPr>
          <p:cNvPr id="3" name="Subtitle 2">
            <a:extLst>
              <a:ext uri="{FF2B5EF4-FFF2-40B4-BE49-F238E27FC236}">
                <a16:creationId xmlns:a16="http://schemas.microsoft.com/office/drawing/2014/main" id="{AEA13AF1-3C94-5040-A95E-C58352B79810}"/>
              </a:ext>
            </a:extLst>
          </p:cNvPr>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4" name="Date Placeholder 3">
            <a:extLst>
              <a:ext uri="{FF2B5EF4-FFF2-40B4-BE49-F238E27FC236}">
                <a16:creationId xmlns:a16="http://schemas.microsoft.com/office/drawing/2014/main" id="{B06DDD6D-AA5F-2543-8254-1D1458ACC1F5}"/>
              </a:ext>
            </a:extLst>
          </p:cNvPr>
          <p:cNvSpPr>
            <a:spLocks noGrp="1"/>
          </p:cNvSpPr>
          <p:nvPr>
            <p:ph type="dt" sz="half" idx="10"/>
          </p:nvPr>
        </p:nvSpPr>
        <p:spPr/>
        <p:txBody>
          <a:bodyPr/>
          <a:lstStyle/>
          <a:p>
            <a:fld id="{DD9C1BC2-484F-45B5-A0C0-1D1B0F0F5AF2}" type="datetime1">
              <a:rPr lang="en-US" smtClean="0"/>
              <a:t>6/4/2024</a:t>
            </a:fld>
            <a:endParaRPr lang="en-US"/>
          </a:p>
        </p:txBody>
      </p:sp>
      <p:sp>
        <p:nvSpPr>
          <p:cNvPr id="5" name="Footer Placeholder 4">
            <a:extLst>
              <a:ext uri="{FF2B5EF4-FFF2-40B4-BE49-F238E27FC236}">
                <a16:creationId xmlns:a16="http://schemas.microsoft.com/office/drawing/2014/main" id="{4C830507-014F-2248-8A83-EF0B6631CC50}"/>
              </a:ext>
            </a:extLst>
          </p:cNvPr>
          <p:cNvSpPr>
            <a:spLocks noGrp="1"/>
          </p:cNvSpPr>
          <p:nvPr>
            <p:ph type="ftr" sz="quarter" idx="11"/>
          </p:nvPr>
        </p:nvSpPr>
        <p:spPr>
          <a:xfrm>
            <a:off x="3028950" y="6133069"/>
            <a:ext cx="3086100" cy="365125"/>
          </a:xfrm>
        </p:spPr>
        <p:txBody>
          <a:bodyPr/>
          <a:lstStyle/>
          <a:p>
            <a:endParaRPr lang="en-US" dirty="0"/>
          </a:p>
        </p:txBody>
      </p:sp>
      <p:sp>
        <p:nvSpPr>
          <p:cNvPr id="6" name="Slide Number Placeholder 5">
            <a:extLst>
              <a:ext uri="{FF2B5EF4-FFF2-40B4-BE49-F238E27FC236}">
                <a16:creationId xmlns:a16="http://schemas.microsoft.com/office/drawing/2014/main" id="{DE3FF640-5067-BA4D-98E4-559CEF49AD44}"/>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4112376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AD33-FCC0-A94C-BD08-09403BA9D2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AA289-CEE2-E346-937F-DCE3A8C639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03C86D-9B61-E649-A57A-20C7338D1A27}"/>
              </a:ext>
            </a:extLst>
          </p:cNvPr>
          <p:cNvSpPr>
            <a:spLocks noGrp="1"/>
          </p:cNvSpPr>
          <p:nvPr>
            <p:ph type="dt" sz="half" idx="10"/>
          </p:nvPr>
        </p:nvSpPr>
        <p:spPr/>
        <p:txBody>
          <a:bodyPr/>
          <a:lstStyle/>
          <a:p>
            <a:fld id="{A6522495-4F85-40A3-82D6-61E6BD9DFCE7}" type="datetime1">
              <a:rPr lang="en-US" smtClean="0"/>
              <a:t>6/4/2024</a:t>
            </a:fld>
            <a:endParaRPr lang="en-US"/>
          </a:p>
        </p:txBody>
      </p:sp>
      <p:sp>
        <p:nvSpPr>
          <p:cNvPr id="5" name="Footer Placeholder 4">
            <a:extLst>
              <a:ext uri="{FF2B5EF4-FFF2-40B4-BE49-F238E27FC236}">
                <a16:creationId xmlns:a16="http://schemas.microsoft.com/office/drawing/2014/main" id="{EEA86CAF-6CD2-144D-8A39-1B3FB640DEED}"/>
              </a:ext>
            </a:extLst>
          </p:cNvPr>
          <p:cNvSpPr>
            <a:spLocks noGrp="1"/>
          </p:cNvSpPr>
          <p:nvPr>
            <p:ph type="ftr" sz="quarter" idx="11"/>
          </p:nvPr>
        </p:nvSpPr>
        <p:spPr>
          <a:xfrm>
            <a:off x="3028950" y="5975899"/>
            <a:ext cx="3086100" cy="365125"/>
          </a:xfrm>
        </p:spPr>
        <p:txBody>
          <a:bodyPr/>
          <a:lstStyle/>
          <a:p>
            <a:endParaRPr lang="en-US" dirty="0"/>
          </a:p>
        </p:txBody>
      </p:sp>
      <p:sp>
        <p:nvSpPr>
          <p:cNvPr id="6" name="Slide Number Placeholder 5">
            <a:extLst>
              <a:ext uri="{FF2B5EF4-FFF2-40B4-BE49-F238E27FC236}">
                <a16:creationId xmlns:a16="http://schemas.microsoft.com/office/drawing/2014/main" id="{CB01FEB2-35D9-5F43-A94A-25645B24689E}"/>
              </a:ext>
            </a:extLst>
          </p:cNvPr>
          <p:cNvSpPr>
            <a:spLocks noGrp="1"/>
          </p:cNvSpPr>
          <p:nvPr>
            <p:ph type="sldNum" sz="quarter" idx="12"/>
          </p:nvPr>
        </p:nvSpPr>
        <p:spPr/>
        <p:txBody>
          <a:bodyPr/>
          <a:lstStyle>
            <a:lvl1pPr>
              <a:defRPr sz="1050" b="1"/>
            </a:lvl1pPr>
          </a:lstStyle>
          <a:p>
            <a:fld id="{4E5E9B44-CCE2-8740-9C9F-E57945DEEB9A}" type="slidenum">
              <a:rPr lang="en-US" smtClean="0"/>
              <a:pPr/>
              <a:t>‹#›</a:t>
            </a:fld>
            <a:endParaRPr lang="en-US"/>
          </a:p>
        </p:txBody>
      </p:sp>
    </p:spTree>
    <p:extLst>
      <p:ext uri="{BB962C8B-B14F-4D97-AF65-F5344CB8AC3E}">
        <p14:creationId xmlns:p14="http://schemas.microsoft.com/office/powerpoint/2010/main" val="21593828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5181-C787-FF42-9F8D-D95A5AAEA700}"/>
              </a:ext>
            </a:extLst>
          </p:cNvPr>
          <p:cNvSpPr>
            <a:spLocks noGrp="1"/>
          </p:cNvSpPr>
          <p:nvPr>
            <p:ph type="title"/>
          </p:nvPr>
        </p:nvSpPr>
        <p:spPr>
          <a:xfrm>
            <a:off x="623888" y="1709741"/>
            <a:ext cx="7886700" cy="2852737"/>
          </a:xfrm>
        </p:spPr>
        <p:txBody>
          <a:bodyPr anchor="b"/>
          <a:lstStyle>
            <a:lvl1pPr>
              <a:defRPr sz="3375"/>
            </a:lvl1pPr>
          </a:lstStyle>
          <a:p>
            <a:r>
              <a:rPr lang="en-US"/>
              <a:t>Click to edit Master title style</a:t>
            </a:r>
          </a:p>
        </p:txBody>
      </p:sp>
      <p:sp>
        <p:nvSpPr>
          <p:cNvPr id="3" name="Text Placeholder 2">
            <a:extLst>
              <a:ext uri="{FF2B5EF4-FFF2-40B4-BE49-F238E27FC236}">
                <a16:creationId xmlns:a16="http://schemas.microsoft.com/office/drawing/2014/main" id="{A507C1CF-6A54-0E4F-9DBC-0631FD6B3E24}"/>
              </a:ext>
            </a:extLst>
          </p:cNvPr>
          <p:cNvSpPr>
            <a:spLocks noGrp="1"/>
          </p:cNvSpPr>
          <p:nvPr>
            <p:ph type="body" idx="1"/>
          </p:nvPr>
        </p:nvSpPr>
        <p:spPr>
          <a:xfrm>
            <a:off x="623888" y="4589466"/>
            <a:ext cx="7886700" cy="150018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2ED624-912F-7E40-8F27-10DEC7D42490}"/>
              </a:ext>
            </a:extLst>
          </p:cNvPr>
          <p:cNvSpPr>
            <a:spLocks noGrp="1"/>
          </p:cNvSpPr>
          <p:nvPr>
            <p:ph type="dt" sz="half" idx="10"/>
          </p:nvPr>
        </p:nvSpPr>
        <p:spPr/>
        <p:txBody>
          <a:bodyPr/>
          <a:lstStyle/>
          <a:p>
            <a:fld id="{79DE5D8E-0D5B-408E-8B1B-2B2DBDA87537}" type="datetime1">
              <a:rPr lang="en-US" smtClean="0"/>
              <a:t>6/4/2024</a:t>
            </a:fld>
            <a:endParaRPr lang="en-US"/>
          </a:p>
        </p:txBody>
      </p:sp>
      <p:sp>
        <p:nvSpPr>
          <p:cNvPr id="5" name="Footer Placeholder 4">
            <a:extLst>
              <a:ext uri="{FF2B5EF4-FFF2-40B4-BE49-F238E27FC236}">
                <a16:creationId xmlns:a16="http://schemas.microsoft.com/office/drawing/2014/main" id="{540ACBE1-1699-D845-A26E-5EE093C35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3A800-D394-DE40-8B1C-A1392D64B2F7}"/>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39438854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0FB4-C529-0946-9C9B-5710D533CC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09A9DB-6F68-2F4A-B86A-BA2D68F52220}"/>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8B2E3B-432D-7741-AF93-DD127B7767E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D66ABC-8926-C84E-BD7E-FB527A0024FF}"/>
              </a:ext>
            </a:extLst>
          </p:cNvPr>
          <p:cNvSpPr>
            <a:spLocks noGrp="1"/>
          </p:cNvSpPr>
          <p:nvPr>
            <p:ph type="dt" sz="half" idx="10"/>
          </p:nvPr>
        </p:nvSpPr>
        <p:spPr/>
        <p:txBody>
          <a:bodyPr/>
          <a:lstStyle/>
          <a:p>
            <a:fld id="{2EEA6B83-C2FA-4768-A271-E16AE5B5A2CF}" type="datetime1">
              <a:rPr lang="en-US" smtClean="0"/>
              <a:t>6/4/2024</a:t>
            </a:fld>
            <a:endParaRPr lang="en-US"/>
          </a:p>
        </p:txBody>
      </p:sp>
      <p:sp>
        <p:nvSpPr>
          <p:cNvPr id="6" name="Footer Placeholder 5">
            <a:extLst>
              <a:ext uri="{FF2B5EF4-FFF2-40B4-BE49-F238E27FC236}">
                <a16:creationId xmlns:a16="http://schemas.microsoft.com/office/drawing/2014/main" id="{FE335C7E-12E3-8C4E-9C0F-0DE6E0257D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5E191CB-D71C-C34D-B28E-96605254980C}"/>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3928227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C97F8-1CCC-6245-B568-AE5688C6F5EB}"/>
              </a:ext>
            </a:extLst>
          </p:cNvPr>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21AFCA-8011-5540-90E0-64F9CB71C937}"/>
              </a:ext>
            </a:extLst>
          </p:cNvPr>
          <p:cNvSpPr>
            <a:spLocks noGrp="1"/>
          </p:cNvSpPr>
          <p:nvPr>
            <p:ph type="body" idx="1"/>
          </p:nvPr>
        </p:nvSpPr>
        <p:spPr>
          <a:xfrm>
            <a:off x="629842" y="1681163"/>
            <a:ext cx="3868340"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FB7FC2DC-E30D-184B-876C-386C405E526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52BF7C-057D-8E4C-B57E-D13C2F7889FF}"/>
              </a:ext>
            </a:extLst>
          </p:cNvPr>
          <p:cNvSpPr>
            <a:spLocks noGrp="1"/>
          </p:cNvSpPr>
          <p:nvPr>
            <p:ph type="body" sz="quarter" idx="3"/>
          </p:nvPr>
        </p:nvSpPr>
        <p:spPr>
          <a:xfrm>
            <a:off x="4629151" y="1681163"/>
            <a:ext cx="3887391"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2C5A24F1-BA57-684F-821B-5DCA958702D3}"/>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954ADB-549E-B74B-B558-F775C3E6A512}"/>
              </a:ext>
            </a:extLst>
          </p:cNvPr>
          <p:cNvSpPr>
            <a:spLocks noGrp="1"/>
          </p:cNvSpPr>
          <p:nvPr>
            <p:ph type="dt" sz="half" idx="10"/>
          </p:nvPr>
        </p:nvSpPr>
        <p:spPr/>
        <p:txBody>
          <a:bodyPr/>
          <a:lstStyle/>
          <a:p>
            <a:fld id="{4DB72A8E-DBC1-4F97-A416-BECF7C9BD536}" type="datetime1">
              <a:rPr lang="en-US" smtClean="0"/>
              <a:t>6/4/2024</a:t>
            </a:fld>
            <a:endParaRPr lang="en-US"/>
          </a:p>
        </p:txBody>
      </p:sp>
      <p:sp>
        <p:nvSpPr>
          <p:cNvPr id="8" name="Footer Placeholder 7">
            <a:extLst>
              <a:ext uri="{FF2B5EF4-FFF2-40B4-BE49-F238E27FC236}">
                <a16:creationId xmlns:a16="http://schemas.microsoft.com/office/drawing/2014/main" id="{4189B3A2-D25A-2E4E-9681-1B9295DA44D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9C68478-DB25-3C43-9FC3-4A3789D39826}"/>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25092009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BF7FD-21A0-0E49-8006-988A60287E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3D7538-1AD1-574E-8F62-73AB8EACA3BB}"/>
              </a:ext>
            </a:extLst>
          </p:cNvPr>
          <p:cNvSpPr>
            <a:spLocks noGrp="1"/>
          </p:cNvSpPr>
          <p:nvPr>
            <p:ph type="dt" sz="half" idx="10"/>
          </p:nvPr>
        </p:nvSpPr>
        <p:spPr/>
        <p:txBody>
          <a:bodyPr/>
          <a:lstStyle/>
          <a:p>
            <a:fld id="{6B3B2728-FE94-4E50-9F49-BD243B159BB6}" type="datetime1">
              <a:rPr lang="en-US" smtClean="0"/>
              <a:t>6/4/2024</a:t>
            </a:fld>
            <a:endParaRPr lang="en-US"/>
          </a:p>
        </p:txBody>
      </p:sp>
      <p:sp>
        <p:nvSpPr>
          <p:cNvPr id="4" name="Footer Placeholder 3">
            <a:extLst>
              <a:ext uri="{FF2B5EF4-FFF2-40B4-BE49-F238E27FC236}">
                <a16:creationId xmlns:a16="http://schemas.microsoft.com/office/drawing/2014/main" id="{3C81BFF8-4989-C447-B75E-14F006E03F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860D47-A8FD-BB4A-AFA3-81F80DAD1007}"/>
              </a:ext>
            </a:extLst>
          </p:cNvPr>
          <p:cNvSpPr>
            <a:spLocks noGrp="1"/>
          </p:cNvSpPr>
          <p:nvPr>
            <p:ph type="sldNum" sz="quarter" idx="12"/>
          </p:nvPr>
        </p:nvSpPr>
        <p:spPr/>
        <p:txBody>
          <a:bodyPr/>
          <a:lstStyle>
            <a:lvl1pPr>
              <a:defRPr sz="1200" b="1"/>
            </a:lvl1pPr>
          </a:lstStyle>
          <a:p>
            <a:fld id="{4E5E9B44-CCE2-8740-9C9F-E57945DEEB9A}" type="slidenum">
              <a:rPr lang="en-US" smtClean="0"/>
              <a:pPr/>
              <a:t>‹#›</a:t>
            </a:fld>
            <a:endParaRPr lang="en-US"/>
          </a:p>
        </p:txBody>
      </p:sp>
    </p:spTree>
    <p:extLst>
      <p:ext uri="{BB962C8B-B14F-4D97-AF65-F5344CB8AC3E}">
        <p14:creationId xmlns:p14="http://schemas.microsoft.com/office/powerpoint/2010/main" val="174483214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7DDFC0-B1B3-7540-AE2E-82FACBB50925}"/>
              </a:ext>
            </a:extLst>
          </p:cNvPr>
          <p:cNvSpPr>
            <a:spLocks noGrp="1"/>
          </p:cNvSpPr>
          <p:nvPr>
            <p:ph type="dt" sz="half" idx="10"/>
          </p:nvPr>
        </p:nvSpPr>
        <p:spPr>
          <a:xfrm>
            <a:off x="297574" y="6369711"/>
            <a:ext cx="2057400" cy="365125"/>
          </a:xfrm>
        </p:spPr>
        <p:txBody>
          <a:bodyPr/>
          <a:lstStyle/>
          <a:p>
            <a:fld id="{BB46F174-B12C-4310-B6E9-4928315EC9E0}" type="datetime1">
              <a:rPr lang="en-US" smtClean="0"/>
              <a:t>6/4/2024</a:t>
            </a:fld>
            <a:endParaRPr lang="en-US"/>
          </a:p>
        </p:txBody>
      </p:sp>
      <p:sp>
        <p:nvSpPr>
          <p:cNvPr id="3" name="Footer Placeholder 2">
            <a:extLst>
              <a:ext uri="{FF2B5EF4-FFF2-40B4-BE49-F238E27FC236}">
                <a16:creationId xmlns:a16="http://schemas.microsoft.com/office/drawing/2014/main" id="{5A2729E2-63F8-D645-AA8B-67AA97EA11D6}"/>
              </a:ext>
            </a:extLst>
          </p:cNvPr>
          <p:cNvSpPr>
            <a:spLocks noGrp="1"/>
          </p:cNvSpPr>
          <p:nvPr>
            <p:ph type="ftr" sz="quarter" idx="11"/>
          </p:nvPr>
        </p:nvSpPr>
        <p:spPr>
          <a:xfrm>
            <a:off x="2892316" y="5930684"/>
            <a:ext cx="3086100" cy="365125"/>
          </a:xfrm>
        </p:spPr>
        <p:txBody>
          <a:bodyPr/>
          <a:lstStyle/>
          <a:p>
            <a:endParaRPr lang="en-US" dirty="0"/>
          </a:p>
        </p:txBody>
      </p:sp>
      <p:sp>
        <p:nvSpPr>
          <p:cNvPr id="4" name="Slide Number Placeholder 3">
            <a:extLst>
              <a:ext uri="{FF2B5EF4-FFF2-40B4-BE49-F238E27FC236}">
                <a16:creationId xmlns:a16="http://schemas.microsoft.com/office/drawing/2014/main" id="{7C680495-11ED-DB40-9290-E3D4B9F7349E}"/>
              </a:ext>
            </a:extLst>
          </p:cNvPr>
          <p:cNvSpPr>
            <a:spLocks noGrp="1"/>
          </p:cNvSpPr>
          <p:nvPr>
            <p:ph type="sldNum" sz="quarter" idx="12"/>
          </p:nvPr>
        </p:nvSpPr>
        <p:spPr/>
        <p:txBody>
          <a:bodyPr/>
          <a:lstStyle>
            <a:lvl1pPr>
              <a:defRPr sz="1350" b="1"/>
            </a:lvl1pPr>
          </a:lstStyle>
          <a:p>
            <a:fld id="{4E5E9B44-CCE2-8740-9C9F-E57945DEEB9A}" type="slidenum">
              <a:rPr lang="en-US" smtClean="0"/>
              <a:pPr/>
              <a:t>‹#›</a:t>
            </a:fld>
            <a:endParaRPr lang="en-US" dirty="0"/>
          </a:p>
        </p:txBody>
      </p:sp>
    </p:spTree>
    <p:extLst>
      <p:ext uri="{BB962C8B-B14F-4D97-AF65-F5344CB8AC3E}">
        <p14:creationId xmlns:p14="http://schemas.microsoft.com/office/powerpoint/2010/main" val="590401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CFF5-938E-9949-88C8-42E6943C4A6F}"/>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Content Placeholder 2">
            <a:extLst>
              <a:ext uri="{FF2B5EF4-FFF2-40B4-BE49-F238E27FC236}">
                <a16:creationId xmlns:a16="http://schemas.microsoft.com/office/drawing/2014/main" id="{FCE5DCF3-0FAF-1B41-A8ED-2B2A5F7EA77A}"/>
              </a:ext>
            </a:extLst>
          </p:cNvPr>
          <p:cNvSpPr>
            <a:spLocks noGrp="1"/>
          </p:cNvSpPr>
          <p:nvPr>
            <p:ph idx="1"/>
          </p:nvPr>
        </p:nvSpPr>
        <p:spPr>
          <a:xfrm>
            <a:off x="3887391" y="987428"/>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CD54FB-F3B3-E34C-B7B7-5880F483BBAB}"/>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36502AC5-238E-2D47-830B-06BC8AFF1963}"/>
              </a:ext>
            </a:extLst>
          </p:cNvPr>
          <p:cNvSpPr>
            <a:spLocks noGrp="1"/>
          </p:cNvSpPr>
          <p:nvPr>
            <p:ph type="dt" sz="half" idx="10"/>
          </p:nvPr>
        </p:nvSpPr>
        <p:spPr/>
        <p:txBody>
          <a:bodyPr/>
          <a:lstStyle/>
          <a:p>
            <a:fld id="{CB5C95B1-A509-4B45-9799-9B77759B8F8F}" type="datetime1">
              <a:rPr lang="en-US" smtClean="0"/>
              <a:t>6/4/2024</a:t>
            </a:fld>
            <a:endParaRPr lang="en-US"/>
          </a:p>
        </p:txBody>
      </p:sp>
      <p:sp>
        <p:nvSpPr>
          <p:cNvPr id="6" name="Footer Placeholder 5">
            <a:extLst>
              <a:ext uri="{FF2B5EF4-FFF2-40B4-BE49-F238E27FC236}">
                <a16:creationId xmlns:a16="http://schemas.microsoft.com/office/drawing/2014/main" id="{2B3BF5D7-4E4F-8D4F-8E03-6757037D54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1348D4-58C1-E245-8652-A2109078DEDE}"/>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1449119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F92D-13F6-484D-9897-AAF3417D19C9}"/>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p>
        </p:txBody>
      </p:sp>
      <p:sp>
        <p:nvSpPr>
          <p:cNvPr id="3" name="Picture Placeholder 2">
            <a:extLst>
              <a:ext uri="{FF2B5EF4-FFF2-40B4-BE49-F238E27FC236}">
                <a16:creationId xmlns:a16="http://schemas.microsoft.com/office/drawing/2014/main" id="{933C23FB-FCD5-B44B-AE8F-60D0E6F9E19A}"/>
              </a:ext>
            </a:extLst>
          </p:cNvPr>
          <p:cNvSpPr>
            <a:spLocks noGrp="1"/>
          </p:cNvSpPr>
          <p:nvPr>
            <p:ph type="pic" idx="1"/>
          </p:nvPr>
        </p:nvSpPr>
        <p:spPr>
          <a:xfrm>
            <a:off x="3887391" y="987428"/>
            <a:ext cx="462915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Text Placeholder 3">
            <a:extLst>
              <a:ext uri="{FF2B5EF4-FFF2-40B4-BE49-F238E27FC236}">
                <a16:creationId xmlns:a16="http://schemas.microsoft.com/office/drawing/2014/main" id="{B298F174-ACFA-DB48-9B3B-3B4DABB8BA07}"/>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B4A4D63B-4E68-0746-AF88-88D5FE25CF6D}"/>
              </a:ext>
            </a:extLst>
          </p:cNvPr>
          <p:cNvSpPr>
            <a:spLocks noGrp="1"/>
          </p:cNvSpPr>
          <p:nvPr>
            <p:ph type="dt" sz="half" idx="10"/>
          </p:nvPr>
        </p:nvSpPr>
        <p:spPr/>
        <p:txBody>
          <a:bodyPr/>
          <a:lstStyle/>
          <a:p>
            <a:fld id="{3E564F9A-B43B-4D82-9CD9-764FA5452DF7}" type="datetime1">
              <a:rPr lang="en-US" smtClean="0"/>
              <a:t>6/4/2024</a:t>
            </a:fld>
            <a:endParaRPr lang="en-US"/>
          </a:p>
        </p:txBody>
      </p:sp>
      <p:sp>
        <p:nvSpPr>
          <p:cNvPr id="6" name="Footer Placeholder 5">
            <a:extLst>
              <a:ext uri="{FF2B5EF4-FFF2-40B4-BE49-F238E27FC236}">
                <a16:creationId xmlns:a16="http://schemas.microsoft.com/office/drawing/2014/main" id="{2EE88D0D-4BB5-7A40-8540-66A382F1BD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A6A9D2-6E75-1F45-85CD-6D93767118B2}"/>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8560663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23715-0FF7-B640-B2FA-366A4F0D69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12CFC3-AB20-AD4C-A7F1-B257D80171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5C20BF-0060-E640-ACB6-88B288D220A1}"/>
              </a:ext>
            </a:extLst>
          </p:cNvPr>
          <p:cNvSpPr>
            <a:spLocks noGrp="1"/>
          </p:cNvSpPr>
          <p:nvPr>
            <p:ph type="dt" sz="half" idx="10"/>
          </p:nvPr>
        </p:nvSpPr>
        <p:spPr/>
        <p:txBody>
          <a:bodyPr/>
          <a:lstStyle/>
          <a:p>
            <a:fld id="{59E40AD2-A766-4166-88B4-98CECC72D780}" type="datetime1">
              <a:rPr lang="en-US" smtClean="0"/>
              <a:t>6/4/2024</a:t>
            </a:fld>
            <a:endParaRPr lang="en-US"/>
          </a:p>
        </p:txBody>
      </p:sp>
      <p:sp>
        <p:nvSpPr>
          <p:cNvPr id="5" name="Footer Placeholder 4">
            <a:extLst>
              <a:ext uri="{FF2B5EF4-FFF2-40B4-BE49-F238E27FC236}">
                <a16:creationId xmlns:a16="http://schemas.microsoft.com/office/drawing/2014/main" id="{85D617C1-AB94-3541-B05C-442DC4D5AB1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0766638-46B8-4F46-892E-B13CBFBC8EC6}"/>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127221353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5B6F5C-ECB3-7A47-8C3D-85C52541B423}"/>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2E5C71-B2CB-2F40-BE70-1AF79EC608F7}"/>
              </a:ext>
            </a:extLst>
          </p:cNvPr>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E63BE-FDA4-194A-B1D5-32D9B0EB5642}"/>
              </a:ext>
            </a:extLst>
          </p:cNvPr>
          <p:cNvSpPr>
            <a:spLocks noGrp="1"/>
          </p:cNvSpPr>
          <p:nvPr>
            <p:ph type="dt" sz="half" idx="10"/>
          </p:nvPr>
        </p:nvSpPr>
        <p:spPr/>
        <p:txBody>
          <a:bodyPr/>
          <a:lstStyle/>
          <a:p>
            <a:fld id="{6E487C11-9098-4212-AC60-19CB88C8740C}" type="datetime1">
              <a:rPr lang="en-US" smtClean="0"/>
              <a:t>6/4/2024</a:t>
            </a:fld>
            <a:endParaRPr lang="en-US"/>
          </a:p>
        </p:txBody>
      </p:sp>
      <p:sp>
        <p:nvSpPr>
          <p:cNvPr id="5" name="Footer Placeholder 4">
            <a:extLst>
              <a:ext uri="{FF2B5EF4-FFF2-40B4-BE49-F238E27FC236}">
                <a16:creationId xmlns:a16="http://schemas.microsoft.com/office/drawing/2014/main" id="{98DCE5BD-B7B4-384C-83B6-29F9FB57FE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60CF0D-71F4-D447-B17A-93D516E69913}"/>
              </a:ext>
            </a:extLst>
          </p:cNvPr>
          <p:cNvSpPr>
            <a:spLocks noGrp="1"/>
          </p:cNvSpPr>
          <p:nvPr>
            <p:ph type="sldNum" sz="quarter" idx="12"/>
          </p:nvPr>
        </p:nvSpPr>
        <p:spPr/>
        <p:txBody>
          <a:bodyPr/>
          <a:lstStyle/>
          <a:p>
            <a:fld id="{4E5E9B44-CCE2-8740-9C9F-E57945DEEB9A}" type="slidenum">
              <a:rPr lang="en-US" smtClean="0"/>
              <a:t>‹#›</a:t>
            </a:fld>
            <a:endParaRPr lang="en-US"/>
          </a:p>
        </p:txBody>
      </p:sp>
    </p:spTree>
    <p:extLst>
      <p:ext uri="{BB962C8B-B14F-4D97-AF65-F5344CB8AC3E}">
        <p14:creationId xmlns:p14="http://schemas.microsoft.com/office/powerpoint/2010/main" val="67337629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615343"/>
            <a:ext cx="8229600" cy="53612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1" y="6538914"/>
            <a:ext cx="8296183" cy="365125"/>
          </a:xfrm>
        </p:spPr>
        <p:txBody>
          <a:bodyPr/>
          <a:lstStyle/>
          <a:p>
            <a:r>
              <a:rPr lang="en-US" dirty="0"/>
              <a:t>Copyright 2020 Adventium Labs. Use or disclosure of data contained on this sheet is subject to the restriction on the title page of this document.</a:t>
            </a:r>
          </a:p>
        </p:txBody>
      </p:sp>
      <p:sp>
        <p:nvSpPr>
          <p:cNvPr id="6" name="Slide Number Placeholder 5">
            <a:extLst>
              <a:ext uri="{FF2B5EF4-FFF2-40B4-BE49-F238E27FC236}">
                <a16:creationId xmlns:a16="http://schemas.microsoft.com/office/drawing/2014/main" id="{91EAB81B-5112-40F2-97E4-6C4900B0EF43}"/>
              </a:ext>
            </a:extLst>
          </p:cNvPr>
          <p:cNvSpPr>
            <a:spLocks noGrp="1"/>
          </p:cNvSpPr>
          <p:nvPr>
            <p:ph type="sldNum" sz="quarter" idx="12"/>
          </p:nvPr>
        </p:nvSpPr>
        <p:spPr>
          <a:xfrm>
            <a:off x="6817149" y="6492877"/>
            <a:ext cx="2133600" cy="365125"/>
          </a:xfrm>
          <a:prstGeom prst="rect">
            <a:avLst/>
          </a:prstGeom>
        </p:spPr>
        <p:txBody>
          <a:bodyPr/>
          <a:lstStyle/>
          <a:p>
            <a:pPr algn="r"/>
            <a:fld id="{0D47F104-736B-4A89-BBFF-AA320627AC19}" type="slidenum">
              <a:rPr lang="en-US" smtClean="0"/>
              <a:pPr algn="r"/>
              <a:t>‹#›</a:t>
            </a:fld>
            <a:endParaRPr lang="en-US" dirty="0"/>
          </a:p>
        </p:txBody>
      </p:sp>
      <p:sp>
        <p:nvSpPr>
          <p:cNvPr id="7" name="Text Placeholder 6">
            <a:extLst>
              <a:ext uri="{FF2B5EF4-FFF2-40B4-BE49-F238E27FC236}">
                <a16:creationId xmlns:a16="http://schemas.microsoft.com/office/drawing/2014/main" id="{11C4F6B6-9D32-4E9A-8AF7-F9EF09DF863A}"/>
              </a:ext>
            </a:extLst>
          </p:cNvPr>
          <p:cNvSpPr>
            <a:spLocks noGrp="1"/>
          </p:cNvSpPr>
          <p:nvPr>
            <p:ph type="body" sz="quarter" idx="13"/>
          </p:nvPr>
        </p:nvSpPr>
        <p:spPr>
          <a:xfrm>
            <a:off x="386499" y="5991140"/>
            <a:ext cx="8366885" cy="533229"/>
          </a:xfrm>
          <a:solidFill>
            <a:schemeClr val="tx2">
              <a:lumMod val="20000"/>
              <a:lumOff val="80000"/>
            </a:schemeClr>
          </a:solidFill>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Logo, company name&#10;&#10;Description automatically generated">
            <a:extLst>
              <a:ext uri="{FF2B5EF4-FFF2-40B4-BE49-F238E27FC236}">
                <a16:creationId xmlns:a16="http://schemas.microsoft.com/office/drawing/2014/main" id="{540719F2-D941-9349-A3DD-9F22EE6451C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797517" y="82111"/>
            <a:ext cx="1253712" cy="1206312"/>
          </a:xfrm>
          <a:prstGeom prst="rect">
            <a:avLst/>
          </a:prstGeom>
        </p:spPr>
      </p:pic>
    </p:spTree>
    <p:extLst>
      <p:ext uri="{BB962C8B-B14F-4D97-AF65-F5344CB8AC3E}">
        <p14:creationId xmlns:p14="http://schemas.microsoft.com/office/powerpoint/2010/main" val="21261784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2E44F-7D65-8B46-8E64-1573FD5C9D9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AEAD740-7D3E-4699-53B9-E1BB232E20F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A31001F-23E6-7E4D-558A-9B69909A8B3A}"/>
              </a:ext>
            </a:extLst>
          </p:cNvPr>
          <p:cNvSpPr>
            <a:spLocks noGrp="1"/>
          </p:cNvSpPr>
          <p:nvPr>
            <p:ph type="dt" sz="half" idx="10"/>
          </p:nvPr>
        </p:nvSpPr>
        <p:spPr/>
        <p:txBody>
          <a:bodyPr/>
          <a:lstStyle/>
          <a:p>
            <a:fld id="{2937CC69-E60B-40CB-8869-72E3AB9BC5F1}" type="datetime1">
              <a:rPr lang="en-US" smtClean="0"/>
              <a:t>6/4/2024</a:t>
            </a:fld>
            <a:endParaRPr lang="en-US"/>
          </a:p>
        </p:txBody>
      </p:sp>
      <p:sp>
        <p:nvSpPr>
          <p:cNvPr id="5" name="Footer Placeholder 4">
            <a:extLst>
              <a:ext uri="{FF2B5EF4-FFF2-40B4-BE49-F238E27FC236}">
                <a16:creationId xmlns:a16="http://schemas.microsoft.com/office/drawing/2014/main" id="{0C7AC889-0DF7-9486-9F00-FCEF03D89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6E3DA-FE35-D307-8173-0A163797C24A}"/>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41170087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F41D-0EBD-6BC3-7F6F-5953C5E07A4D}"/>
              </a:ext>
            </a:extLst>
          </p:cNvPr>
          <p:cNvSpPr>
            <a:spLocks noGrp="1"/>
          </p:cNvSpPr>
          <p:nvPr>
            <p:ph type="title"/>
          </p:nvPr>
        </p:nvSpPr>
        <p:spPr>
          <a:xfrm>
            <a:off x="628650" y="9526"/>
            <a:ext cx="78867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EA7FB3E-3B0F-0C72-9C73-F551DEE820D4}"/>
              </a:ext>
            </a:extLst>
          </p:cNvPr>
          <p:cNvSpPr>
            <a:spLocks noGrp="1"/>
          </p:cNvSpPr>
          <p:nvPr>
            <p:ph idx="1"/>
          </p:nvPr>
        </p:nvSpPr>
        <p:spPr>
          <a:xfrm>
            <a:off x="628650" y="1388745"/>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1B9D7D-FCCD-4362-CB94-70363B0454DF}"/>
              </a:ext>
            </a:extLst>
          </p:cNvPr>
          <p:cNvSpPr>
            <a:spLocks noGrp="1"/>
          </p:cNvSpPr>
          <p:nvPr>
            <p:ph type="dt" sz="half" idx="10"/>
          </p:nvPr>
        </p:nvSpPr>
        <p:spPr/>
        <p:txBody>
          <a:bodyPr/>
          <a:lstStyle/>
          <a:p>
            <a:fld id="{30027711-F087-443B-97D6-3E0CE810743D}" type="datetime1">
              <a:rPr lang="en-US" smtClean="0"/>
              <a:t>6/4/2024</a:t>
            </a:fld>
            <a:endParaRPr lang="en-US"/>
          </a:p>
        </p:txBody>
      </p:sp>
      <p:sp>
        <p:nvSpPr>
          <p:cNvPr id="5" name="Footer Placeholder 4">
            <a:extLst>
              <a:ext uri="{FF2B5EF4-FFF2-40B4-BE49-F238E27FC236}">
                <a16:creationId xmlns:a16="http://schemas.microsoft.com/office/drawing/2014/main" id="{E41C01DA-33BE-C4DB-8A0B-8B3833EAB2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9830F3-CBD1-B60B-775C-D3C7B67BFFCC}"/>
              </a:ext>
            </a:extLst>
          </p:cNvPr>
          <p:cNvSpPr>
            <a:spLocks noGrp="1"/>
          </p:cNvSpPr>
          <p:nvPr>
            <p:ph type="sldNum" sz="quarter" idx="12"/>
          </p:nvPr>
        </p:nvSpPr>
        <p:spPr>
          <a:xfrm>
            <a:off x="7021830" y="6483351"/>
            <a:ext cx="2057400" cy="365125"/>
          </a:xfrm>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217423458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50194-0457-88C1-1633-5F02C96868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11736B8-6306-3EB4-1A60-742EF55E825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1B364F-E45E-CC21-48D6-CCADFC177B27}"/>
              </a:ext>
            </a:extLst>
          </p:cNvPr>
          <p:cNvSpPr>
            <a:spLocks noGrp="1"/>
          </p:cNvSpPr>
          <p:nvPr>
            <p:ph type="dt" sz="half" idx="10"/>
          </p:nvPr>
        </p:nvSpPr>
        <p:spPr/>
        <p:txBody>
          <a:bodyPr/>
          <a:lstStyle/>
          <a:p>
            <a:fld id="{9D05B331-ACCF-4589-B6BB-FFFBBFAF9258}" type="datetime1">
              <a:rPr lang="en-US" smtClean="0"/>
              <a:t>6/4/2024</a:t>
            </a:fld>
            <a:endParaRPr lang="en-US"/>
          </a:p>
        </p:txBody>
      </p:sp>
      <p:sp>
        <p:nvSpPr>
          <p:cNvPr id="5" name="Footer Placeholder 4">
            <a:extLst>
              <a:ext uri="{FF2B5EF4-FFF2-40B4-BE49-F238E27FC236}">
                <a16:creationId xmlns:a16="http://schemas.microsoft.com/office/drawing/2014/main" id="{2245AAB8-55F1-F8EC-CD7E-DF5A30847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C98920-C9FD-FD4E-D921-F560B49D00AB}"/>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324443752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B1C0-A4E4-4296-8301-3FAD2026A9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338014-381D-7A9C-2B96-5D82E31FDE33}"/>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24E64C-5B84-7B6C-2736-2DF4109DA7E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09A0C2-E790-E533-195B-E628BB8AFCA5}"/>
              </a:ext>
            </a:extLst>
          </p:cNvPr>
          <p:cNvSpPr>
            <a:spLocks noGrp="1"/>
          </p:cNvSpPr>
          <p:nvPr>
            <p:ph type="dt" sz="half" idx="10"/>
          </p:nvPr>
        </p:nvSpPr>
        <p:spPr/>
        <p:txBody>
          <a:bodyPr/>
          <a:lstStyle/>
          <a:p>
            <a:fld id="{D58D01AF-3081-41E6-8B88-96B39AE69184}" type="datetime1">
              <a:rPr lang="en-US" smtClean="0"/>
              <a:t>6/4/2024</a:t>
            </a:fld>
            <a:endParaRPr lang="en-US"/>
          </a:p>
        </p:txBody>
      </p:sp>
      <p:sp>
        <p:nvSpPr>
          <p:cNvPr id="6" name="Footer Placeholder 5">
            <a:extLst>
              <a:ext uri="{FF2B5EF4-FFF2-40B4-BE49-F238E27FC236}">
                <a16:creationId xmlns:a16="http://schemas.microsoft.com/office/drawing/2014/main" id="{B7E6153D-C930-7E7A-3315-C6CE7028CF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C737E-6EE4-BD6B-293D-075643AFCEF7}"/>
              </a:ext>
            </a:extLst>
          </p:cNvPr>
          <p:cNvSpPr>
            <a:spLocks noGrp="1"/>
          </p:cNvSpPr>
          <p:nvPr>
            <p:ph type="sldNum" sz="quarter" idx="12"/>
          </p:nvPr>
        </p:nvSpPr>
        <p:spPr>
          <a:xfrm>
            <a:off x="7086600" y="6445251"/>
            <a:ext cx="2057400" cy="365125"/>
          </a:xfrm>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41700521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41AEE-50A3-F2BA-7B26-25987C3CF7DB}"/>
              </a:ext>
            </a:extLst>
          </p:cNvPr>
          <p:cNvSpPr>
            <a:spLocks noGrp="1"/>
          </p:cNvSpPr>
          <p:nvPr>
            <p:ph type="title"/>
          </p:nvPr>
        </p:nvSpPr>
        <p:spPr>
          <a:xfrm>
            <a:off x="629841" y="1968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AD2802-DCE6-E799-83ED-C48B7265BD0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8046FF0-CAFF-D5A1-65C3-F0A499B3350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67C0D3-B28E-8D7A-6CA4-507343E9C19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28C1CA8-E094-D406-C851-2C3E93E6112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18CADE-A5D3-1719-599B-DE6FCBC69071}"/>
              </a:ext>
            </a:extLst>
          </p:cNvPr>
          <p:cNvSpPr>
            <a:spLocks noGrp="1"/>
          </p:cNvSpPr>
          <p:nvPr>
            <p:ph type="dt" sz="half" idx="10"/>
          </p:nvPr>
        </p:nvSpPr>
        <p:spPr/>
        <p:txBody>
          <a:bodyPr/>
          <a:lstStyle/>
          <a:p>
            <a:fld id="{3C7D5089-8929-4658-8F7A-283E3EC0B724}" type="datetime1">
              <a:rPr lang="en-US" smtClean="0"/>
              <a:t>6/4/2024</a:t>
            </a:fld>
            <a:endParaRPr lang="en-US"/>
          </a:p>
        </p:txBody>
      </p:sp>
      <p:sp>
        <p:nvSpPr>
          <p:cNvPr id="8" name="Footer Placeholder 7">
            <a:extLst>
              <a:ext uri="{FF2B5EF4-FFF2-40B4-BE49-F238E27FC236}">
                <a16:creationId xmlns:a16="http://schemas.microsoft.com/office/drawing/2014/main" id="{49EE11BE-F94E-3415-EA58-A438FC72F9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851735-BA16-14B0-5A0C-45971C3900A7}"/>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423705853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5FAC-FBA2-33D8-ACA6-3D29C04323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E1C6B1-BAA7-C621-B789-9FE02185ACAD}"/>
              </a:ext>
            </a:extLst>
          </p:cNvPr>
          <p:cNvSpPr>
            <a:spLocks noGrp="1"/>
          </p:cNvSpPr>
          <p:nvPr>
            <p:ph type="dt" sz="half" idx="10"/>
          </p:nvPr>
        </p:nvSpPr>
        <p:spPr/>
        <p:txBody>
          <a:bodyPr/>
          <a:lstStyle/>
          <a:p>
            <a:fld id="{3307A8A2-7D3B-4F49-9B6B-E314D86EE28C}" type="datetime1">
              <a:rPr lang="en-US" smtClean="0"/>
              <a:t>6/4/2024</a:t>
            </a:fld>
            <a:endParaRPr lang="en-US"/>
          </a:p>
        </p:txBody>
      </p:sp>
      <p:sp>
        <p:nvSpPr>
          <p:cNvPr id="4" name="Footer Placeholder 3">
            <a:extLst>
              <a:ext uri="{FF2B5EF4-FFF2-40B4-BE49-F238E27FC236}">
                <a16:creationId xmlns:a16="http://schemas.microsoft.com/office/drawing/2014/main" id="{36810F07-FC15-4922-4315-795560FEA6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D068CE-F3C2-F8D3-4AAA-BE04FDAC66B6}"/>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324114494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6A96A7-2C42-61C1-35A5-E41A02A3D769}"/>
              </a:ext>
            </a:extLst>
          </p:cNvPr>
          <p:cNvSpPr>
            <a:spLocks noGrp="1"/>
          </p:cNvSpPr>
          <p:nvPr>
            <p:ph type="dt" sz="half" idx="10"/>
          </p:nvPr>
        </p:nvSpPr>
        <p:spPr/>
        <p:txBody>
          <a:bodyPr/>
          <a:lstStyle/>
          <a:p>
            <a:fld id="{F2986DE2-EE8E-4B51-B192-FE607A392694}" type="datetime1">
              <a:rPr lang="en-US" smtClean="0"/>
              <a:t>6/4/2024</a:t>
            </a:fld>
            <a:endParaRPr lang="en-US"/>
          </a:p>
        </p:txBody>
      </p:sp>
      <p:sp>
        <p:nvSpPr>
          <p:cNvPr id="3" name="Footer Placeholder 2">
            <a:extLst>
              <a:ext uri="{FF2B5EF4-FFF2-40B4-BE49-F238E27FC236}">
                <a16:creationId xmlns:a16="http://schemas.microsoft.com/office/drawing/2014/main" id="{1785353A-8193-272C-C34C-79C4CAC33D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9FDC8D-5945-8EB4-FD03-2EF3D300B8E4}"/>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4267060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C7C6-CA6E-01D6-9991-42DA845AD22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7232BD7-47E6-28CE-C0A2-977D03C1228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460DD7-320B-276E-510F-CC34EDAF748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71B2774-8218-9442-285B-DE75EAAD8314}"/>
              </a:ext>
            </a:extLst>
          </p:cNvPr>
          <p:cNvSpPr>
            <a:spLocks noGrp="1"/>
          </p:cNvSpPr>
          <p:nvPr>
            <p:ph type="dt" sz="half" idx="10"/>
          </p:nvPr>
        </p:nvSpPr>
        <p:spPr/>
        <p:txBody>
          <a:bodyPr/>
          <a:lstStyle/>
          <a:p>
            <a:fld id="{CCE43826-AF81-4A23-B0AC-DE9DA6E0CB60}" type="datetime1">
              <a:rPr lang="en-US" smtClean="0"/>
              <a:t>6/4/2024</a:t>
            </a:fld>
            <a:endParaRPr lang="en-US"/>
          </a:p>
        </p:txBody>
      </p:sp>
      <p:sp>
        <p:nvSpPr>
          <p:cNvPr id="6" name="Footer Placeholder 5">
            <a:extLst>
              <a:ext uri="{FF2B5EF4-FFF2-40B4-BE49-F238E27FC236}">
                <a16:creationId xmlns:a16="http://schemas.microsoft.com/office/drawing/2014/main" id="{F75D3012-9FA6-FDF5-BA74-80C3551B6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E8B38D-44E8-0390-BEED-BB6FBD1FDDDE}"/>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14776465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E1529-245B-9EF8-7370-15756E4C21F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FCDA112-EE08-58E1-7AAB-0D251280C6B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8F54769-AA99-2F36-F104-2D8EE436CD7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34CAB5C-07CE-D6EE-8049-D8FFAD997690}"/>
              </a:ext>
            </a:extLst>
          </p:cNvPr>
          <p:cNvSpPr>
            <a:spLocks noGrp="1"/>
          </p:cNvSpPr>
          <p:nvPr>
            <p:ph type="dt" sz="half" idx="10"/>
          </p:nvPr>
        </p:nvSpPr>
        <p:spPr/>
        <p:txBody>
          <a:bodyPr/>
          <a:lstStyle/>
          <a:p>
            <a:fld id="{24DCDE45-5590-4672-82E2-6CA004122D48}" type="datetime1">
              <a:rPr lang="en-US" smtClean="0"/>
              <a:t>6/4/2024</a:t>
            </a:fld>
            <a:endParaRPr lang="en-US"/>
          </a:p>
        </p:txBody>
      </p:sp>
      <p:sp>
        <p:nvSpPr>
          <p:cNvPr id="6" name="Footer Placeholder 5">
            <a:extLst>
              <a:ext uri="{FF2B5EF4-FFF2-40B4-BE49-F238E27FC236}">
                <a16:creationId xmlns:a16="http://schemas.microsoft.com/office/drawing/2014/main" id="{2721D385-2E84-6F4A-0DB0-A59ECE6385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7FA8DF-11FA-13D0-1C51-D26B4D2C77E0}"/>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635751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3780-E9CB-3EFD-9F05-9B695A8345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56EA4A-B54D-4D33-BF2C-E829E6811C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F9278-C9F1-D6DC-094F-DBB40ADA2B5B}"/>
              </a:ext>
            </a:extLst>
          </p:cNvPr>
          <p:cNvSpPr>
            <a:spLocks noGrp="1"/>
          </p:cNvSpPr>
          <p:nvPr>
            <p:ph type="dt" sz="half" idx="10"/>
          </p:nvPr>
        </p:nvSpPr>
        <p:spPr/>
        <p:txBody>
          <a:bodyPr/>
          <a:lstStyle/>
          <a:p>
            <a:fld id="{BBE7A416-018E-4F99-9BE4-90C4BDDCF555}" type="datetime1">
              <a:rPr lang="en-US" smtClean="0"/>
              <a:t>6/4/2024</a:t>
            </a:fld>
            <a:endParaRPr lang="en-US"/>
          </a:p>
        </p:txBody>
      </p:sp>
      <p:sp>
        <p:nvSpPr>
          <p:cNvPr id="5" name="Footer Placeholder 4">
            <a:extLst>
              <a:ext uri="{FF2B5EF4-FFF2-40B4-BE49-F238E27FC236}">
                <a16:creationId xmlns:a16="http://schemas.microsoft.com/office/drawing/2014/main" id="{ABA31DEA-987C-4693-C186-79EAE9D91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55F97A-5386-3998-FD0E-97F0883443B2}"/>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422946892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D88943-D3DF-1076-C315-9F43F0BA7FE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D76871-555A-0199-A915-D31AE18F101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B8E12-3866-CDE3-B491-C63627B7E530}"/>
              </a:ext>
            </a:extLst>
          </p:cNvPr>
          <p:cNvSpPr>
            <a:spLocks noGrp="1"/>
          </p:cNvSpPr>
          <p:nvPr>
            <p:ph type="dt" sz="half" idx="10"/>
          </p:nvPr>
        </p:nvSpPr>
        <p:spPr/>
        <p:txBody>
          <a:bodyPr/>
          <a:lstStyle/>
          <a:p>
            <a:fld id="{FC9A0CD3-E8F4-45A2-8876-EEF54A337C49}" type="datetime1">
              <a:rPr lang="en-US" smtClean="0"/>
              <a:t>6/4/2024</a:t>
            </a:fld>
            <a:endParaRPr lang="en-US"/>
          </a:p>
        </p:txBody>
      </p:sp>
      <p:sp>
        <p:nvSpPr>
          <p:cNvPr id="5" name="Footer Placeholder 4">
            <a:extLst>
              <a:ext uri="{FF2B5EF4-FFF2-40B4-BE49-F238E27FC236}">
                <a16:creationId xmlns:a16="http://schemas.microsoft.com/office/drawing/2014/main" id="{188D52ED-84BE-0F21-E411-0A041DBB53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B7048C-FB2B-97B2-4D8A-210181636209}"/>
              </a:ext>
            </a:extLst>
          </p:cNvPr>
          <p:cNvSpPr>
            <a:spLocks noGrp="1"/>
          </p:cNvSpPr>
          <p:nvPr>
            <p:ph type="sldNum" sz="quarter" idx="12"/>
          </p:nvPr>
        </p:nvSpPr>
        <p:spPr/>
        <p:txBody>
          <a:bodyPr/>
          <a:lstStyle/>
          <a:p>
            <a:fld id="{25B2B3C0-E9AE-4554-8997-B85453A3EA63}" type="slidenum">
              <a:rPr lang="en-US" smtClean="0"/>
              <a:t>‹#›</a:t>
            </a:fld>
            <a:endParaRPr lang="en-US"/>
          </a:p>
        </p:txBody>
      </p:sp>
    </p:spTree>
    <p:extLst>
      <p:ext uri="{BB962C8B-B14F-4D97-AF65-F5344CB8AC3E}">
        <p14:creationId xmlns:p14="http://schemas.microsoft.com/office/powerpoint/2010/main" val="293387830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F5F3DCD-17D4-4148-BCDE-7E29F5A0D50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593C767-5791-47DB-94FD-7FE2A8C6B16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8DB5F17-3676-4740-A95F-6CBBB3F6DF34}"/>
              </a:ext>
            </a:extLst>
          </p:cNvPr>
          <p:cNvSpPr>
            <a:spLocks noGrp="1" noChangeArrowheads="1"/>
          </p:cNvSpPr>
          <p:nvPr>
            <p:ph type="sldNum" sz="quarter" idx="12"/>
          </p:nvPr>
        </p:nvSpPr>
        <p:spPr>
          <a:ln/>
        </p:spPr>
        <p:txBody>
          <a:bodyPr/>
          <a:lstStyle>
            <a:lvl1pPr>
              <a:defRPr/>
            </a:lvl1pPr>
          </a:lstStyle>
          <a:p>
            <a:fld id="{EA8E1323-09E5-4147-BEE1-9F81C3C93E42}" type="slidenum">
              <a:rPr lang="en-US" altLang="en-US"/>
              <a:pPr/>
              <a:t>‹#›</a:t>
            </a:fld>
            <a:endParaRPr lang="en-US" altLang="en-US"/>
          </a:p>
        </p:txBody>
      </p:sp>
    </p:spTree>
    <p:extLst>
      <p:ext uri="{BB962C8B-B14F-4D97-AF65-F5344CB8AC3E}">
        <p14:creationId xmlns:p14="http://schemas.microsoft.com/office/powerpoint/2010/main" val="98858440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AF8DAE0-1CD2-4DFB-B473-B24426B79CC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A2246B8-CDCA-42F4-B1E9-46B4D4C24D2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5090123-036E-4903-B1E6-4EBE4672C058}"/>
              </a:ext>
            </a:extLst>
          </p:cNvPr>
          <p:cNvSpPr>
            <a:spLocks noGrp="1" noChangeArrowheads="1"/>
          </p:cNvSpPr>
          <p:nvPr>
            <p:ph type="sldNum" sz="quarter" idx="12"/>
          </p:nvPr>
        </p:nvSpPr>
        <p:spPr>
          <a:ln/>
        </p:spPr>
        <p:txBody>
          <a:bodyPr/>
          <a:lstStyle>
            <a:lvl1pPr>
              <a:defRPr/>
            </a:lvl1pPr>
          </a:lstStyle>
          <a:p>
            <a:fld id="{1C96FB2A-0B6B-444D-8C2D-D671370546D3}" type="slidenum">
              <a:rPr lang="en-US" altLang="en-US"/>
              <a:pPr/>
              <a:t>‹#›</a:t>
            </a:fld>
            <a:endParaRPr lang="en-US" altLang="en-US"/>
          </a:p>
        </p:txBody>
      </p:sp>
    </p:spTree>
    <p:extLst>
      <p:ext uri="{BB962C8B-B14F-4D97-AF65-F5344CB8AC3E}">
        <p14:creationId xmlns:p14="http://schemas.microsoft.com/office/powerpoint/2010/main" val="22484130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5DB421C-1E58-41BD-AFA2-480F33D4E52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F33C056-12FD-4DA1-9972-078DD4EC67D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4C252CC-6AA3-44BD-9D1A-EF63E818B3DF}"/>
              </a:ext>
            </a:extLst>
          </p:cNvPr>
          <p:cNvSpPr>
            <a:spLocks noGrp="1" noChangeArrowheads="1"/>
          </p:cNvSpPr>
          <p:nvPr>
            <p:ph type="sldNum" sz="quarter" idx="12"/>
          </p:nvPr>
        </p:nvSpPr>
        <p:spPr>
          <a:ln/>
        </p:spPr>
        <p:txBody>
          <a:bodyPr/>
          <a:lstStyle>
            <a:lvl1pPr>
              <a:defRPr/>
            </a:lvl1pPr>
          </a:lstStyle>
          <a:p>
            <a:fld id="{CBDF734E-DB93-4E47-B5B3-25C1ACFBEA0C}" type="slidenum">
              <a:rPr lang="en-US" altLang="en-US"/>
              <a:pPr/>
              <a:t>‹#›</a:t>
            </a:fld>
            <a:endParaRPr lang="en-US" altLang="en-US"/>
          </a:p>
        </p:txBody>
      </p:sp>
    </p:spTree>
    <p:extLst>
      <p:ext uri="{BB962C8B-B14F-4D97-AF65-F5344CB8AC3E}">
        <p14:creationId xmlns:p14="http://schemas.microsoft.com/office/powerpoint/2010/main" val="238109179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577D60D-F7FA-4010-A0B3-235E473596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81313FD-77A4-42E0-B337-8BEE360F0C5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4E238AA-09D3-44E4-8D5D-6D27CE01892A}"/>
              </a:ext>
            </a:extLst>
          </p:cNvPr>
          <p:cNvSpPr>
            <a:spLocks noGrp="1" noChangeArrowheads="1"/>
          </p:cNvSpPr>
          <p:nvPr>
            <p:ph type="sldNum" sz="quarter" idx="12"/>
          </p:nvPr>
        </p:nvSpPr>
        <p:spPr>
          <a:ln/>
        </p:spPr>
        <p:txBody>
          <a:bodyPr/>
          <a:lstStyle>
            <a:lvl1pPr>
              <a:defRPr/>
            </a:lvl1pPr>
          </a:lstStyle>
          <a:p>
            <a:fld id="{B2746CEC-944F-412F-9D86-43ED329E568F}" type="slidenum">
              <a:rPr lang="en-US" altLang="en-US"/>
              <a:pPr/>
              <a:t>‹#›</a:t>
            </a:fld>
            <a:endParaRPr lang="en-US" altLang="en-US"/>
          </a:p>
        </p:txBody>
      </p:sp>
    </p:spTree>
    <p:extLst>
      <p:ext uri="{BB962C8B-B14F-4D97-AF65-F5344CB8AC3E}">
        <p14:creationId xmlns:p14="http://schemas.microsoft.com/office/powerpoint/2010/main" val="69446740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EAA9B17-622C-4C5C-8623-E2C1B758D60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F15FC69-BB19-48FC-A159-36A01C6A085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C098F6AC-3F6E-450B-BD2A-5544786CF275}"/>
              </a:ext>
            </a:extLst>
          </p:cNvPr>
          <p:cNvSpPr>
            <a:spLocks noGrp="1" noChangeArrowheads="1"/>
          </p:cNvSpPr>
          <p:nvPr>
            <p:ph type="sldNum" sz="quarter" idx="12"/>
          </p:nvPr>
        </p:nvSpPr>
        <p:spPr>
          <a:ln/>
        </p:spPr>
        <p:txBody>
          <a:bodyPr/>
          <a:lstStyle>
            <a:lvl1pPr>
              <a:defRPr/>
            </a:lvl1pPr>
          </a:lstStyle>
          <a:p>
            <a:fld id="{C969D2C7-9C44-458E-A6D0-3D7763AA4A93}" type="slidenum">
              <a:rPr lang="en-US" altLang="en-US"/>
              <a:pPr/>
              <a:t>‹#›</a:t>
            </a:fld>
            <a:endParaRPr lang="en-US" altLang="en-US"/>
          </a:p>
        </p:txBody>
      </p:sp>
    </p:spTree>
    <p:extLst>
      <p:ext uri="{BB962C8B-B14F-4D97-AF65-F5344CB8AC3E}">
        <p14:creationId xmlns:p14="http://schemas.microsoft.com/office/powerpoint/2010/main" val="292056793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07A0F82-D30E-4CEA-8A49-C8A397DCDD1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590BB41F-DADB-46C9-BA92-E16EE8D1AE9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EE411304-20FE-48E5-A882-4D7C1B012652}"/>
              </a:ext>
            </a:extLst>
          </p:cNvPr>
          <p:cNvSpPr>
            <a:spLocks noGrp="1" noChangeArrowheads="1"/>
          </p:cNvSpPr>
          <p:nvPr>
            <p:ph type="sldNum" sz="quarter" idx="12"/>
          </p:nvPr>
        </p:nvSpPr>
        <p:spPr>
          <a:ln/>
        </p:spPr>
        <p:txBody>
          <a:bodyPr/>
          <a:lstStyle>
            <a:lvl1pPr>
              <a:defRPr/>
            </a:lvl1pPr>
          </a:lstStyle>
          <a:p>
            <a:fld id="{D58A410D-058A-420D-8E7A-F4659B36AE93}" type="slidenum">
              <a:rPr lang="en-US" altLang="en-US"/>
              <a:pPr/>
              <a:t>‹#›</a:t>
            </a:fld>
            <a:endParaRPr lang="en-US" altLang="en-US"/>
          </a:p>
        </p:txBody>
      </p:sp>
    </p:spTree>
    <p:extLst>
      <p:ext uri="{BB962C8B-B14F-4D97-AF65-F5344CB8AC3E}">
        <p14:creationId xmlns:p14="http://schemas.microsoft.com/office/powerpoint/2010/main" val="11766070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177E1E0-5A32-4674-96B2-97EAC6684B7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20BE3BAE-BD08-4D61-9A7F-3ACE8D3D41D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792EE25C-FFBF-4A2A-9F6A-7386075DBA27}"/>
              </a:ext>
            </a:extLst>
          </p:cNvPr>
          <p:cNvSpPr>
            <a:spLocks noGrp="1" noChangeArrowheads="1"/>
          </p:cNvSpPr>
          <p:nvPr>
            <p:ph type="sldNum" sz="quarter" idx="12"/>
          </p:nvPr>
        </p:nvSpPr>
        <p:spPr>
          <a:ln/>
        </p:spPr>
        <p:txBody>
          <a:bodyPr/>
          <a:lstStyle>
            <a:lvl1pPr>
              <a:defRPr/>
            </a:lvl1pPr>
          </a:lstStyle>
          <a:p>
            <a:fld id="{78563383-C374-4358-9827-E1DCF68E4DE1}" type="slidenum">
              <a:rPr lang="en-US" altLang="en-US"/>
              <a:pPr/>
              <a:t>‹#›</a:t>
            </a:fld>
            <a:endParaRPr lang="en-US" altLang="en-US"/>
          </a:p>
        </p:txBody>
      </p:sp>
    </p:spTree>
    <p:extLst>
      <p:ext uri="{BB962C8B-B14F-4D97-AF65-F5344CB8AC3E}">
        <p14:creationId xmlns:p14="http://schemas.microsoft.com/office/powerpoint/2010/main" val="176152730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0A6BB4C-1F18-43FA-8813-4B7F1CB110F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6B0D737-0423-4C4C-AA49-FF0F5EA8D90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21EADB9-03BD-4503-99D8-FB9A2410490E}"/>
              </a:ext>
            </a:extLst>
          </p:cNvPr>
          <p:cNvSpPr>
            <a:spLocks noGrp="1" noChangeArrowheads="1"/>
          </p:cNvSpPr>
          <p:nvPr>
            <p:ph type="sldNum" sz="quarter" idx="12"/>
          </p:nvPr>
        </p:nvSpPr>
        <p:spPr>
          <a:ln/>
        </p:spPr>
        <p:txBody>
          <a:bodyPr/>
          <a:lstStyle>
            <a:lvl1pPr>
              <a:defRPr/>
            </a:lvl1pPr>
          </a:lstStyle>
          <a:p>
            <a:fld id="{2527498A-A968-447D-954D-7FE2D4298D5E}" type="slidenum">
              <a:rPr lang="en-US" altLang="en-US"/>
              <a:pPr/>
              <a:t>‹#›</a:t>
            </a:fld>
            <a:endParaRPr lang="en-US" altLang="en-US"/>
          </a:p>
        </p:txBody>
      </p:sp>
    </p:spTree>
    <p:extLst>
      <p:ext uri="{BB962C8B-B14F-4D97-AF65-F5344CB8AC3E}">
        <p14:creationId xmlns:p14="http://schemas.microsoft.com/office/powerpoint/2010/main" val="16809479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3BDC692-0756-4519-A35A-1E689EEA6EE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56E9EBE-A529-479B-B73B-DFF0F280527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B903E12-0A69-4912-AC59-82CAF78429D0}"/>
              </a:ext>
            </a:extLst>
          </p:cNvPr>
          <p:cNvSpPr>
            <a:spLocks noGrp="1" noChangeArrowheads="1"/>
          </p:cNvSpPr>
          <p:nvPr>
            <p:ph type="sldNum" sz="quarter" idx="12"/>
          </p:nvPr>
        </p:nvSpPr>
        <p:spPr>
          <a:ln/>
        </p:spPr>
        <p:txBody>
          <a:bodyPr/>
          <a:lstStyle>
            <a:lvl1pPr>
              <a:defRPr/>
            </a:lvl1pPr>
          </a:lstStyle>
          <a:p>
            <a:fld id="{E49F690D-E293-45AF-ADBC-C4A3B6109ACA}" type="slidenum">
              <a:rPr lang="en-US" altLang="en-US"/>
              <a:pPr/>
              <a:t>‹#›</a:t>
            </a:fld>
            <a:endParaRPr lang="en-US" altLang="en-US"/>
          </a:p>
        </p:txBody>
      </p:sp>
    </p:spTree>
    <p:extLst>
      <p:ext uri="{BB962C8B-B14F-4D97-AF65-F5344CB8AC3E}">
        <p14:creationId xmlns:p14="http://schemas.microsoft.com/office/powerpoint/2010/main" val="1681164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0D873F-153E-4397-A451-117EC18D307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4D1D683-FAD5-4CBB-9705-6FD499A24E7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52654A1-8CB5-4E49-91A8-033A10350A10}"/>
              </a:ext>
            </a:extLst>
          </p:cNvPr>
          <p:cNvSpPr>
            <a:spLocks noGrp="1" noChangeArrowheads="1"/>
          </p:cNvSpPr>
          <p:nvPr>
            <p:ph type="sldNum" sz="quarter" idx="12"/>
          </p:nvPr>
        </p:nvSpPr>
        <p:spPr>
          <a:ln/>
        </p:spPr>
        <p:txBody>
          <a:bodyPr/>
          <a:lstStyle>
            <a:lvl1pPr>
              <a:defRPr/>
            </a:lvl1pPr>
          </a:lstStyle>
          <a:p>
            <a:fld id="{B729A76B-3180-48F0-B591-33F82D50B152}" type="slidenum">
              <a:rPr lang="en-US" altLang="en-US"/>
              <a:pPr/>
              <a:t>‹#›</a:t>
            </a:fld>
            <a:endParaRPr lang="en-US" altLang="en-US"/>
          </a:p>
        </p:txBody>
      </p:sp>
    </p:spTree>
    <p:extLst>
      <p:ext uri="{BB962C8B-B14F-4D97-AF65-F5344CB8AC3E}">
        <p14:creationId xmlns:p14="http://schemas.microsoft.com/office/powerpoint/2010/main" val="20831061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57E3AF-57E3-4E34-A226-BF0F97BD744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825230D-FE9F-4409-8056-861592B0BE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0CC3DC5-CAFC-4B1A-B76E-1DA78D1DC9F0}"/>
              </a:ext>
            </a:extLst>
          </p:cNvPr>
          <p:cNvSpPr>
            <a:spLocks noGrp="1" noChangeArrowheads="1"/>
          </p:cNvSpPr>
          <p:nvPr>
            <p:ph type="sldNum" sz="quarter" idx="12"/>
          </p:nvPr>
        </p:nvSpPr>
        <p:spPr>
          <a:ln/>
        </p:spPr>
        <p:txBody>
          <a:bodyPr/>
          <a:lstStyle>
            <a:lvl1pPr>
              <a:defRPr/>
            </a:lvl1pPr>
          </a:lstStyle>
          <a:p>
            <a:fld id="{82E970BF-59AF-4414-9D15-6A1434863021}" type="slidenum">
              <a:rPr lang="en-US" altLang="en-US"/>
              <a:pPr/>
              <a:t>‹#›</a:t>
            </a:fld>
            <a:endParaRPr lang="en-US" altLang="en-US"/>
          </a:p>
        </p:txBody>
      </p:sp>
    </p:spTree>
    <p:extLst>
      <p:ext uri="{BB962C8B-B14F-4D97-AF65-F5344CB8AC3E}">
        <p14:creationId xmlns:p14="http://schemas.microsoft.com/office/powerpoint/2010/main" val="38432552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Google Shape;16;p2">
            <a:extLst>
              <a:ext uri="{FF2B5EF4-FFF2-40B4-BE49-F238E27FC236}">
                <a16:creationId xmlns:a16="http://schemas.microsoft.com/office/drawing/2014/main" id="{589A3565-61F7-451D-872D-F10CF0C2AF2C}"/>
              </a:ext>
            </a:extLst>
          </p:cNvPr>
          <p:cNvSpPr txBox="1">
            <a:spLocks noGrp="1"/>
          </p:cNvSpPr>
          <p:nvPr>
            <p:ph type="ctrTitle"/>
          </p:nvPr>
        </p:nvSpPr>
        <p:spPr>
          <a:xfrm>
            <a:off x="685800" y="1122361"/>
            <a:ext cx="7772400" cy="2387598"/>
          </a:xfrm>
        </p:spPr>
        <p:txBody>
          <a:bodyPr anchor="b" anchorCtr="1"/>
          <a:lstStyle>
            <a:lvl1pPr algn="ctr">
              <a:defRPr sz="6000"/>
            </a:lvl1pPr>
          </a:lstStyle>
          <a:p>
            <a:pPr lvl="0"/>
            <a:endParaRPr lang="en-US"/>
          </a:p>
        </p:txBody>
      </p:sp>
      <p:sp>
        <p:nvSpPr>
          <p:cNvPr id="3" name="Google Shape;17;p2">
            <a:extLst>
              <a:ext uri="{FF2B5EF4-FFF2-40B4-BE49-F238E27FC236}">
                <a16:creationId xmlns:a16="http://schemas.microsoft.com/office/drawing/2014/main" id="{792B3F66-B52E-4CFA-A301-AE4AC1CCD2BF}"/>
              </a:ext>
            </a:extLst>
          </p:cNvPr>
          <p:cNvSpPr txBox="1">
            <a:spLocks noGrp="1"/>
          </p:cNvSpPr>
          <p:nvPr>
            <p:ph type="subTitle" idx="1"/>
          </p:nvPr>
        </p:nvSpPr>
        <p:spPr>
          <a:xfrm>
            <a:off x="1143000" y="3602041"/>
            <a:ext cx="6858000" cy="1655758"/>
          </a:xfrm>
        </p:spPr>
        <p:txBody>
          <a:bodyPr anchorCtr="1"/>
          <a:lstStyle>
            <a:lvl1pPr algn="ctr">
              <a:buNone/>
              <a:defRPr sz="2400"/>
            </a:lvl1pPr>
          </a:lstStyle>
          <a:p>
            <a:pPr lvl="0"/>
            <a:endParaRPr lang="en-US"/>
          </a:p>
        </p:txBody>
      </p:sp>
      <p:sp>
        <p:nvSpPr>
          <p:cNvPr id="4" name="Google Shape;18;p2">
            <a:extLst>
              <a:ext uri="{FF2B5EF4-FFF2-40B4-BE49-F238E27FC236}">
                <a16:creationId xmlns:a16="http://schemas.microsoft.com/office/drawing/2014/main" id="{3B993B5E-C1D0-43B7-8051-129E2DE3AD0A}"/>
              </a:ext>
            </a:extLst>
          </p:cNvPr>
          <p:cNvSpPr txBox="1">
            <a:spLocks noGrp="1"/>
          </p:cNvSpPr>
          <p:nvPr>
            <p:ph type="dt" sz="half" idx="7"/>
          </p:nvPr>
        </p:nvSpPr>
        <p:spPr/>
        <p:txBody>
          <a:bodyPr/>
          <a:lstStyle>
            <a:lvl1pPr>
              <a:defRPr/>
            </a:lvl1pPr>
          </a:lstStyle>
          <a:p>
            <a:pPr lvl="0"/>
            <a:endParaRPr lang="en-US"/>
          </a:p>
        </p:txBody>
      </p:sp>
      <p:sp>
        <p:nvSpPr>
          <p:cNvPr id="5" name="Google Shape;19;p2">
            <a:extLst>
              <a:ext uri="{FF2B5EF4-FFF2-40B4-BE49-F238E27FC236}">
                <a16:creationId xmlns:a16="http://schemas.microsoft.com/office/drawing/2014/main" id="{2D475541-6A68-4AAE-864E-43605298AB92}"/>
              </a:ext>
            </a:extLst>
          </p:cNvPr>
          <p:cNvSpPr txBox="1">
            <a:spLocks noGrp="1"/>
          </p:cNvSpPr>
          <p:nvPr>
            <p:ph type="ftr" sz="quarter" idx="9"/>
          </p:nvPr>
        </p:nvSpPr>
        <p:spPr/>
        <p:txBody>
          <a:bodyPr/>
          <a:lstStyle>
            <a:lvl1pPr>
              <a:defRPr/>
            </a:lvl1pPr>
          </a:lstStyle>
          <a:p>
            <a:pPr lvl="0"/>
            <a:endParaRPr lang="en-US"/>
          </a:p>
        </p:txBody>
      </p:sp>
      <p:sp>
        <p:nvSpPr>
          <p:cNvPr id="6" name="Google Shape;20;p2">
            <a:extLst>
              <a:ext uri="{FF2B5EF4-FFF2-40B4-BE49-F238E27FC236}">
                <a16:creationId xmlns:a16="http://schemas.microsoft.com/office/drawing/2014/main" id="{819BA4F1-22FA-41B3-B1C6-6704E16316D4}"/>
              </a:ext>
            </a:extLst>
          </p:cNvPr>
          <p:cNvSpPr txBox="1">
            <a:spLocks noGrp="1"/>
          </p:cNvSpPr>
          <p:nvPr>
            <p:ph type="sldNum" sz="quarter" idx="8"/>
          </p:nvPr>
        </p:nvSpPr>
        <p:spPr/>
        <p:txBody>
          <a:bodyPr/>
          <a:lstStyle>
            <a:lvl1pPr>
              <a:defRPr/>
            </a:lvl1pPr>
          </a:lstStyle>
          <a:p>
            <a:pPr lvl="0"/>
            <a:fld id="{0D2FB829-899A-4C3B-8063-6AF3F02E47DB}" type="slidenum">
              <a:t>‹#›</a:t>
            </a:fld>
            <a:endParaRPr lang="en-US"/>
          </a:p>
        </p:txBody>
      </p:sp>
    </p:spTree>
    <p:extLst>
      <p:ext uri="{BB962C8B-B14F-4D97-AF65-F5344CB8AC3E}">
        <p14:creationId xmlns:p14="http://schemas.microsoft.com/office/powerpoint/2010/main" val="124135529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
        <p:nvSpPr>
          <p:cNvPr id="2" name="Google Shape;22;p3">
            <a:extLst>
              <a:ext uri="{FF2B5EF4-FFF2-40B4-BE49-F238E27FC236}">
                <a16:creationId xmlns:a16="http://schemas.microsoft.com/office/drawing/2014/main" id="{AEC9C3F0-3FB8-48BD-860C-B63736390C88}"/>
              </a:ext>
            </a:extLst>
          </p:cNvPr>
          <p:cNvSpPr txBox="1">
            <a:spLocks noGrp="1"/>
          </p:cNvSpPr>
          <p:nvPr>
            <p:ph type="title"/>
          </p:nvPr>
        </p:nvSpPr>
        <p:spPr>
          <a:xfrm>
            <a:off x="628650" y="882194"/>
            <a:ext cx="7886700" cy="1325559"/>
          </a:xfrm>
        </p:spPr>
        <p:txBody>
          <a:bodyPr/>
          <a:lstStyle>
            <a:lvl1pPr>
              <a:defRPr/>
            </a:lvl1pPr>
          </a:lstStyle>
          <a:p>
            <a:pPr lvl="0"/>
            <a:endParaRPr lang="en-US"/>
          </a:p>
        </p:txBody>
      </p:sp>
      <p:sp>
        <p:nvSpPr>
          <p:cNvPr id="3" name="Google Shape;23;p3">
            <a:extLst>
              <a:ext uri="{FF2B5EF4-FFF2-40B4-BE49-F238E27FC236}">
                <a16:creationId xmlns:a16="http://schemas.microsoft.com/office/drawing/2014/main" id="{26ED4CD0-07EE-4247-8309-DEED918A3117}"/>
              </a:ext>
            </a:extLst>
          </p:cNvPr>
          <p:cNvSpPr txBox="1">
            <a:spLocks noGrp="1"/>
          </p:cNvSpPr>
          <p:nvPr>
            <p:ph idx="1"/>
          </p:nvPr>
        </p:nvSpPr>
        <p:spPr>
          <a:xfrm>
            <a:off x="628650" y="2373087"/>
            <a:ext cx="7886700" cy="3803876"/>
          </a:xfrm>
        </p:spPr>
        <p:txBody>
          <a:bodyPr/>
          <a:lstStyle>
            <a:lvl1pPr indent="-342900">
              <a:buSzPts val="1800"/>
              <a:defRPr/>
            </a:lvl1pPr>
          </a:lstStyle>
          <a:p>
            <a:pPr lvl="0"/>
            <a:endParaRPr lang="en-US"/>
          </a:p>
        </p:txBody>
      </p:sp>
      <p:sp>
        <p:nvSpPr>
          <p:cNvPr id="4" name="Google Shape;24;p3">
            <a:extLst>
              <a:ext uri="{FF2B5EF4-FFF2-40B4-BE49-F238E27FC236}">
                <a16:creationId xmlns:a16="http://schemas.microsoft.com/office/drawing/2014/main" id="{E168B69B-4066-4045-A32C-70C8CB781ACC}"/>
              </a:ext>
            </a:extLst>
          </p:cNvPr>
          <p:cNvSpPr txBox="1">
            <a:spLocks noGrp="1"/>
          </p:cNvSpPr>
          <p:nvPr>
            <p:ph type="dt" sz="half" idx="7"/>
          </p:nvPr>
        </p:nvSpPr>
        <p:spPr/>
        <p:txBody>
          <a:bodyPr/>
          <a:lstStyle>
            <a:lvl1pPr>
              <a:defRPr/>
            </a:lvl1pPr>
          </a:lstStyle>
          <a:p>
            <a:pPr lvl="0"/>
            <a:endParaRPr lang="en-US"/>
          </a:p>
        </p:txBody>
      </p:sp>
      <p:sp>
        <p:nvSpPr>
          <p:cNvPr id="5" name="Google Shape;25;p3">
            <a:extLst>
              <a:ext uri="{FF2B5EF4-FFF2-40B4-BE49-F238E27FC236}">
                <a16:creationId xmlns:a16="http://schemas.microsoft.com/office/drawing/2014/main" id="{A9ACD603-592F-4B33-8BA0-58C57A30377C}"/>
              </a:ext>
            </a:extLst>
          </p:cNvPr>
          <p:cNvSpPr txBox="1">
            <a:spLocks noGrp="1"/>
          </p:cNvSpPr>
          <p:nvPr>
            <p:ph type="ftr" sz="quarter" idx="9"/>
          </p:nvPr>
        </p:nvSpPr>
        <p:spPr/>
        <p:txBody>
          <a:bodyPr/>
          <a:lstStyle>
            <a:lvl1pPr>
              <a:defRPr/>
            </a:lvl1pPr>
          </a:lstStyle>
          <a:p>
            <a:pPr lvl="0"/>
            <a:endParaRPr lang="en-US"/>
          </a:p>
        </p:txBody>
      </p:sp>
      <p:sp>
        <p:nvSpPr>
          <p:cNvPr id="6" name="Google Shape;26;p3">
            <a:extLst>
              <a:ext uri="{FF2B5EF4-FFF2-40B4-BE49-F238E27FC236}">
                <a16:creationId xmlns:a16="http://schemas.microsoft.com/office/drawing/2014/main" id="{DD2081F9-AC8E-4C4D-9FD6-F576A9DCF8B3}"/>
              </a:ext>
            </a:extLst>
          </p:cNvPr>
          <p:cNvSpPr txBox="1">
            <a:spLocks noGrp="1"/>
          </p:cNvSpPr>
          <p:nvPr>
            <p:ph type="sldNum" sz="quarter" idx="8"/>
          </p:nvPr>
        </p:nvSpPr>
        <p:spPr/>
        <p:txBody>
          <a:bodyPr/>
          <a:lstStyle>
            <a:lvl1pPr>
              <a:defRPr/>
            </a:lvl1pPr>
          </a:lstStyle>
          <a:p>
            <a:pPr lvl="0"/>
            <a:fld id="{1A463FE2-D562-4565-980F-F1EA12CAC02B}" type="slidenum">
              <a:t>‹#›</a:t>
            </a:fld>
            <a:endParaRPr lang="en-US"/>
          </a:p>
        </p:txBody>
      </p:sp>
    </p:spTree>
    <p:extLst>
      <p:ext uri="{BB962C8B-B14F-4D97-AF65-F5344CB8AC3E}">
        <p14:creationId xmlns:p14="http://schemas.microsoft.com/office/powerpoint/2010/main" val="37563293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_HEADER">
    <p:spTree>
      <p:nvGrpSpPr>
        <p:cNvPr id="1" name=""/>
        <p:cNvGrpSpPr/>
        <p:nvPr/>
      </p:nvGrpSpPr>
      <p:grpSpPr>
        <a:xfrm>
          <a:off x="0" y="0"/>
          <a:ext cx="0" cy="0"/>
          <a:chOff x="0" y="0"/>
          <a:chExt cx="0" cy="0"/>
        </a:xfrm>
      </p:grpSpPr>
      <p:sp>
        <p:nvSpPr>
          <p:cNvPr id="2" name="Google Shape;28;p4">
            <a:extLst>
              <a:ext uri="{FF2B5EF4-FFF2-40B4-BE49-F238E27FC236}">
                <a16:creationId xmlns:a16="http://schemas.microsoft.com/office/drawing/2014/main" id="{BB3F8E7F-7B46-4F3A-8492-F607887FB311}"/>
              </a:ext>
            </a:extLst>
          </p:cNvPr>
          <p:cNvSpPr txBox="1">
            <a:spLocks noGrp="1"/>
          </p:cNvSpPr>
          <p:nvPr>
            <p:ph type="title"/>
          </p:nvPr>
        </p:nvSpPr>
        <p:spPr>
          <a:xfrm>
            <a:off x="623885" y="1709735"/>
            <a:ext cx="7886700" cy="2852735"/>
          </a:xfrm>
        </p:spPr>
        <p:txBody>
          <a:bodyPr anchor="b"/>
          <a:lstStyle>
            <a:lvl1pPr>
              <a:defRPr sz="6000"/>
            </a:lvl1pPr>
          </a:lstStyle>
          <a:p>
            <a:pPr lvl="0"/>
            <a:endParaRPr lang="en-US"/>
          </a:p>
        </p:txBody>
      </p:sp>
      <p:sp>
        <p:nvSpPr>
          <p:cNvPr id="3" name="Google Shape;29;p4">
            <a:extLst>
              <a:ext uri="{FF2B5EF4-FFF2-40B4-BE49-F238E27FC236}">
                <a16:creationId xmlns:a16="http://schemas.microsoft.com/office/drawing/2014/main" id="{F8FA2002-A88A-4F45-8E9D-7E9A2B61EBC9}"/>
              </a:ext>
            </a:extLst>
          </p:cNvPr>
          <p:cNvSpPr txBox="1">
            <a:spLocks noGrp="1"/>
          </p:cNvSpPr>
          <p:nvPr>
            <p:ph type="body" idx="1"/>
          </p:nvPr>
        </p:nvSpPr>
        <p:spPr>
          <a:xfrm>
            <a:off x="623885" y="4589465"/>
            <a:ext cx="7886700" cy="1500182"/>
          </a:xfrm>
        </p:spPr>
        <p:txBody>
          <a:bodyPr/>
          <a:lstStyle>
            <a:lvl1pPr indent="-228600">
              <a:buNone/>
              <a:defRPr sz="2400"/>
            </a:lvl1pPr>
          </a:lstStyle>
          <a:p>
            <a:pPr lvl="0"/>
            <a:endParaRPr lang="en-US"/>
          </a:p>
        </p:txBody>
      </p:sp>
      <p:sp>
        <p:nvSpPr>
          <p:cNvPr id="4" name="Google Shape;30;p4">
            <a:extLst>
              <a:ext uri="{FF2B5EF4-FFF2-40B4-BE49-F238E27FC236}">
                <a16:creationId xmlns:a16="http://schemas.microsoft.com/office/drawing/2014/main" id="{14C3FADD-DADB-4607-8AF0-2D6D9F2620DB}"/>
              </a:ext>
            </a:extLst>
          </p:cNvPr>
          <p:cNvSpPr txBox="1">
            <a:spLocks noGrp="1"/>
          </p:cNvSpPr>
          <p:nvPr>
            <p:ph type="dt" sz="half" idx="7"/>
          </p:nvPr>
        </p:nvSpPr>
        <p:spPr/>
        <p:txBody>
          <a:bodyPr/>
          <a:lstStyle>
            <a:lvl1pPr>
              <a:defRPr/>
            </a:lvl1pPr>
          </a:lstStyle>
          <a:p>
            <a:pPr lvl="0"/>
            <a:endParaRPr lang="en-US"/>
          </a:p>
        </p:txBody>
      </p:sp>
      <p:sp>
        <p:nvSpPr>
          <p:cNvPr id="5" name="Google Shape;31;p4">
            <a:extLst>
              <a:ext uri="{FF2B5EF4-FFF2-40B4-BE49-F238E27FC236}">
                <a16:creationId xmlns:a16="http://schemas.microsoft.com/office/drawing/2014/main" id="{C44CC0D4-9821-4FC8-881D-2118D0C863F4}"/>
              </a:ext>
            </a:extLst>
          </p:cNvPr>
          <p:cNvSpPr txBox="1">
            <a:spLocks noGrp="1"/>
          </p:cNvSpPr>
          <p:nvPr>
            <p:ph type="ftr" sz="quarter" idx="9"/>
          </p:nvPr>
        </p:nvSpPr>
        <p:spPr/>
        <p:txBody>
          <a:bodyPr/>
          <a:lstStyle>
            <a:lvl1pPr>
              <a:defRPr/>
            </a:lvl1pPr>
          </a:lstStyle>
          <a:p>
            <a:pPr lvl="0"/>
            <a:endParaRPr lang="en-US"/>
          </a:p>
        </p:txBody>
      </p:sp>
      <p:sp>
        <p:nvSpPr>
          <p:cNvPr id="6" name="Google Shape;32;p4">
            <a:extLst>
              <a:ext uri="{FF2B5EF4-FFF2-40B4-BE49-F238E27FC236}">
                <a16:creationId xmlns:a16="http://schemas.microsoft.com/office/drawing/2014/main" id="{6943F49C-04A7-4240-9B7B-A71E9EAF7BB2}"/>
              </a:ext>
            </a:extLst>
          </p:cNvPr>
          <p:cNvSpPr txBox="1">
            <a:spLocks noGrp="1"/>
          </p:cNvSpPr>
          <p:nvPr>
            <p:ph type="sldNum" sz="quarter" idx="8"/>
          </p:nvPr>
        </p:nvSpPr>
        <p:spPr/>
        <p:txBody>
          <a:bodyPr/>
          <a:lstStyle>
            <a:lvl1pPr>
              <a:defRPr/>
            </a:lvl1pPr>
          </a:lstStyle>
          <a:p>
            <a:pPr lvl="0"/>
            <a:fld id="{92917B8F-D8F1-42DE-9150-4154244EE5BE}" type="slidenum">
              <a:t>‹#›</a:t>
            </a:fld>
            <a:endParaRPr lang="en-US"/>
          </a:p>
        </p:txBody>
      </p:sp>
    </p:spTree>
    <p:extLst>
      <p:ext uri="{BB962C8B-B14F-4D97-AF65-F5344CB8AC3E}">
        <p14:creationId xmlns:p14="http://schemas.microsoft.com/office/powerpoint/2010/main" val="106997551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55;p8">
            <a:extLst>
              <a:ext uri="{FF2B5EF4-FFF2-40B4-BE49-F238E27FC236}">
                <a16:creationId xmlns:a16="http://schemas.microsoft.com/office/drawing/2014/main" id="{62C401AD-765D-4739-B240-BC78C4D04390}"/>
              </a:ext>
            </a:extLst>
          </p:cNvPr>
          <p:cNvSpPr txBox="1">
            <a:spLocks noGrp="1"/>
          </p:cNvSpPr>
          <p:nvPr>
            <p:ph type="dt" sz="half" idx="7"/>
          </p:nvPr>
        </p:nvSpPr>
        <p:spPr/>
        <p:txBody>
          <a:bodyPr/>
          <a:lstStyle>
            <a:lvl1pPr>
              <a:defRPr/>
            </a:lvl1pPr>
          </a:lstStyle>
          <a:p>
            <a:pPr lvl="0"/>
            <a:endParaRPr lang="en-US"/>
          </a:p>
        </p:txBody>
      </p:sp>
      <p:sp>
        <p:nvSpPr>
          <p:cNvPr id="3" name="Google Shape;56;p8">
            <a:extLst>
              <a:ext uri="{FF2B5EF4-FFF2-40B4-BE49-F238E27FC236}">
                <a16:creationId xmlns:a16="http://schemas.microsoft.com/office/drawing/2014/main" id="{727ADA11-5A3B-4D71-9D1B-EF0FEEB6F78B}"/>
              </a:ext>
            </a:extLst>
          </p:cNvPr>
          <p:cNvSpPr txBox="1">
            <a:spLocks noGrp="1"/>
          </p:cNvSpPr>
          <p:nvPr>
            <p:ph type="ftr" sz="quarter" idx="9"/>
          </p:nvPr>
        </p:nvSpPr>
        <p:spPr/>
        <p:txBody>
          <a:bodyPr/>
          <a:lstStyle>
            <a:lvl1pPr>
              <a:defRPr/>
            </a:lvl1pPr>
          </a:lstStyle>
          <a:p>
            <a:pPr lvl="0"/>
            <a:endParaRPr lang="en-US"/>
          </a:p>
        </p:txBody>
      </p:sp>
      <p:sp>
        <p:nvSpPr>
          <p:cNvPr id="4" name="Google Shape;57;p8">
            <a:extLst>
              <a:ext uri="{FF2B5EF4-FFF2-40B4-BE49-F238E27FC236}">
                <a16:creationId xmlns:a16="http://schemas.microsoft.com/office/drawing/2014/main" id="{69FFA2CF-EC89-4920-BC8B-DFD672328FCD}"/>
              </a:ext>
            </a:extLst>
          </p:cNvPr>
          <p:cNvSpPr txBox="1">
            <a:spLocks noGrp="1"/>
          </p:cNvSpPr>
          <p:nvPr>
            <p:ph type="sldNum" sz="quarter" idx="8"/>
          </p:nvPr>
        </p:nvSpPr>
        <p:spPr/>
        <p:txBody>
          <a:bodyPr/>
          <a:lstStyle>
            <a:lvl1pPr>
              <a:defRPr/>
            </a:lvl1pPr>
          </a:lstStyle>
          <a:p>
            <a:pPr lvl="0"/>
            <a:fld id="{F1795CF9-7F16-46F2-99CF-AA87A7172EFA}" type="slidenum">
              <a:t>‹#›</a:t>
            </a:fld>
            <a:endParaRPr lang="en-US"/>
          </a:p>
        </p:txBody>
      </p:sp>
    </p:spTree>
    <p:extLst>
      <p:ext uri="{BB962C8B-B14F-4D97-AF65-F5344CB8AC3E}">
        <p14:creationId xmlns:p14="http://schemas.microsoft.com/office/powerpoint/2010/main" val="231580239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804025"/>
          </a:xfrm>
          <a:solidFill>
            <a:schemeClr val="bg1">
              <a:lumMod val="85000"/>
            </a:schemeClr>
          </a:solidFill>
        </p:spPr>
        <p:txBody>
          <a:bodyPr tIns="1728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00300" y="2811054"/>
            <a:ext cx="6743700" cy="1261295"/>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2400300" y="4061040"/>
            <a:ext cx="4935141"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269861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Tree>
    <p:extLst>
      <p:ext uri="{BB962C8B-B14F-4D97-AF65-F5344CB8AC3E}">
        <p14:creationId xmlns:p14="http://schemas.microsoft.com/office/powerpoint/2010/main" val="20461153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371351"/>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4676775" y="2204792"/>
            <a:ext cx="4467225" cy="1944000"/>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4676775" y="4148861"/>
            <a:ext cx="4467225" cy="1100565"/>
          </a:xfrm>
          <a:solidFill>
            <a:schemeClr val="tx1">
              <a:alpha val="80000"/>
            </a:schemeClr>
          </a:solidFill>
        </p:spPr>
        <p:txBody>
          <a:bodyPr lIns="180000" tIns="180000" rIns="252000" bIns="180000"/>
          <a:lstStyle>
            <a:lvl1pPr marL="0" indent="0" algn="r">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524778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66261973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Divier Slide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808559" y="1"/>
            <a:ext cx="7335441" cy="6371351"/>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275" y="2156226"/>
            <a:ext cx="4468500" cy="1958400"/>
          </a:xfrm>
          <a:solidFill>
            <a:schemeClr val="bg1"/>
          </a:solidFill>
        </p:spPr>
        <p:txBody>
          <a:bodyPr lIns="252000" tIns="180000" rIns="180000" bIns="180000"/>
          <a:lstStyle>
            <a:lvl1pPr>
              <a:defRPr sz="4500" b="1" spc="-225">
                <a:solidFill>
                  <a:schemeClr val="tx1">
                    <a:lumMod val="75000"/>
                    <a:lumOff val="25000"/>
                  </a:schemeClr>
                </a:solidFill>
                <a:latin typeface="+mj-lt"/>
              </a:defRPr>
            </a:lvl1pPr>
          </a:lstStyle>
          <a:p>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1"/>
            <a:ext cx="4467225" cy="1100565"/>
          </a:xfrm>
          <a:solidFill>
            <a:schemeClr val="tx1">
              <a:alpha val="80000"/>
            </a:schemeClr>
          </a:solidFill>
        </p:spPr>
        <p:txBody>
          <a:bodyPr lIns="252000" tIns="180000" rIns="180000" bIns="180000"/>
          <a:lstStyle>
            <a:lvl1pPr marL="0" indent="0" algn="l">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1808559"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1959796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4572000" y="-1"/>
            <a:ext cx="4572000" cy="6371351"/>
          </a:xfrm>
          <a:solidFill>
            <a:schemeClr val="bg1">
              <a:lumMod val="95000"/>
            </a:schemeClr>
          </a:solidFill>
        </p:spPr>
        <p:txBody>
          <a:bodyPr tIns="1584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5333850" y="3802899"/>
            <a:ext cx="3486150" cy="985000"/>
          </a:xfrm>
          <a:solidFill>
            <a:schemeClr val="bg1"/>
          </a:solidFill>
        </p:spPr>
        <p:txBody>
          <a:bodyPr lIns="180000" tIns="180000" rIns="180000" bIns="180000"/>
          <a:lstStyle>
            <a:lvl1pPr algn="r">
              <a:defRPr sz="4500" b="1" spc="-225">
                <a:solidFill>
                  <a:schemeClr val="tx1">
                    <a:lumMod val="75000"/>
                    <a:lumOff val="25000"/>
                  </a:schemeClr>
                </a:solidFill>
              </a:defRPr>
            </a:lvl1pPr>
          </a:lstStyle>
          <a:p>
            <a:r>
              <a:rPr lang="en-US" noProof="0"/>
              <a:t>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333850" y="4787900"/>
            <a:ext cx="3486150" cy="1162800"/>
          </a:xfrm>
          <a:solidFill>
            <a:schemeClr val="tx1">
              <a:alpha val="80000"/>
            </a:schemeClr>
          </a:solidFill>
        </p:spPr>
        <p:txBody>
          <a:bodyPr lIns="180000" tIns="180000" rIns="180000" bIns="180000"/>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324000" y="2668686"/>
            <a:ext cx="4104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1508F53F-6AA2-4060-904A-BC90211DC043}"/>
              </a:ext>
            </a:extLst>
          </p:cNvPr>
          <p:cNvSpPr/>
          <p:nvPr userDrawn="1"/>
        </p:nvSpPr>
        <p:spPr>
          <a:xfrm>
            <a:off x="7011441" y="3700775"/>
            <a:ext cx="1808559"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Tree>
    <p:extLst>
      <p:ext uri="{BB962C8B-B14F-4D97-AF65-F5344CB8AC3E}">
        <p14:creationId xmlns:p14="http://schemas.microsoft.com/office/powerpoint/2010/main" val="304350646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4572000" cy="6371351"/>
          </a:xfrm>
          <a:solidFill>
            <a:schemeClr val="bg1">
              <a:lumMod val="95000"/>
            </a:schemeClr>
          </a:solidFill>
        </p:spPr>
        <p:txBody>
          <a:bodyPr tIns="1584000" anchor="t"/>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838575" y="1869796"/>
            <a:ext cx="4981425" cy="1124345"/>
          </a:xfrm>
          <a:solidFill>
            <a:schemeClr val="bg1">
              <a:lumMod val="95000"/>
            </a:schemeClr>
          </a:solidFill>
        </p:spPr>
        <p:txBody>
          <a:bodyPr lIns="180000" tIns="180000" rIns="180000" bIns="180000"/>
          <a:lstStyle>
            <a:lvl1pPr algn="l">
              <a:defRPr sz="4500" b="1" spc="-225">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3838750" y="2994142"/>
            <a:ext cx="4981220" cy="590155"/>
          </a:xfrm>
          <a:solidFill>
            <a:schemeClr val="tx1">
              <a:alpha val="80000"/>
            </a:schemeClr>
          </a:solidFill>
        </p:spPr>
        <p:txBody>
          <a:bodyPr lIns="180000" tIns="180000" rIns="180000" bIns="180000"/>
          <a:lstStyle>
            <a:lvl1pPr marL="0" indent="0" algn="l">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716000" y="3763649"/>
            <a:ext cx="4104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FA5285E0-8F27-49C4-AADF-92A3B72D41FD}"/>
              </a:ext>
            </a:extLst>
          </p:cNvPr>
          <p:cNvSpPr/>
          <p:nvPr userDrawn="1"/>
        </p:nvSpPr>
        <p:spPr>
          <a:xfrm>
            <a:off x="7331869" y="1762069"/>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Tree>
    <p:extLst>
      <p:ext uri="{BB962C8B-B14F-4D97-AF65-F5344CB8AC3E}">
        <p14:creationId xmlns:p14="http://schemas.microsoft.com/office/powerpoint/2010/main" val="23029797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324000" y="2307689"/>
            <a:ext cx="4104000" cy="360000"/>
          </a:xfrm>
        </p:spPr>
        <p:txBody>
          <a:bodyPr anchor="t"/>
          <a:lstStyle>
            <a:lvl1pPr marL="0" indent="0">
              <a:buNone/>
              <a:defRPr sz="1800" b="1">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324000" y="2815038"/>
            <a:ext cx="4104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4725000" y="2308215"/>
            <a:ext cx="4104000" cy="358775"/>
          </a:xfrm>
        </p:spPr>
        <p:txBody>
          <a:bodyPr/>
          <a:lstStyle>
            <a:lvl1pPr marL="0" indent="0">
              <a:buNone/>
              <a:defRPr sz="1800" b="1"/>
            </a:lvl1pPr>
          </a:lstStyle>
          <a:p>
            <a:pPr lvl="0"/>
            <a:r>
              <a:rPr lang="en-US" noProof="0"/>
              <a:t>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4724916" y="2812214"/>
            <a:ext cx="4104085" cy="3379036"/>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val="1"/>
              </a:ext>
            </a:extLst>
          </p:cNvPr>
          <p:cNvSpPr/>
          <p:nvPr userDrawn="1"/>
        </p:nvSpPr>
        <p:spPr>
          <a:xfrm>
            <a:off x="323851" y="2100317"/>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1" name="Rectangle 10" descr="Accent bar right&#10;">
            <a:extLst>
              <a:ext uri="{FF2B5EF4-FFF2-40B4-BE49-F238E27FC236}">
                <a16:creationId xmlns:a16="http://schemas.microsoft.com/office/drawing/2014/main" id="{ED008080-B2F5-441A-8B15-30AE86BBF943}"/>
              </a:ext>
              <a:ext uri="{C183D7F6-B498-43B3-948B-1728B52AA6E4}">
                <adec:decorative xmlns:adec="http://schemas.microsoft.com/office/drawing/2017/decorative" val="1"/>
              </a:ext>
            </a:extLst>
          </p:cNvPr>
          <p:cNvSpPr/>
          <p:nvPr userDrawn="1"/>
        </p:nvSpPr>
        <p:spPr>
          <a:xfrm>
            <a:off x="4724916" y="2100317"/>
            <a:ext cx="1488131"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Tree>
    <p:extLst>
      <p:ext uri="{BB962C8B-B14F-4D97-AF65-F5344CB8AC3E}">
        <p14:creationId xmlns:p14="http://schemas.microsoft.com/office/powerpoint/2010/main" val="5757170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9144000" cy="6371350"/>
          </a:xfrm>
          <a:solidFill>
            <a:schemeClr val="bg1">
              <a:lumMod val="85000"/>
            </a:schemeClr>
          </a:solidFill>
        </p:spPr>
        <p:txBody>
          <a:bodyPr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572000" y="5359401"/>
            <a:ext cx="4248000"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5399471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077" cy="6804025"/>
          </a:xfrm>
          <a:solidFill>
            <a:schemeClr val="bg1">
              <a:lumMod val="85000"/>
            </a:schemeClr>
          </a:solidFill>
        </p:spPr>
        <p:txBody>
          <a:bodyPr tIns="0" anchor="ctr"/>
          <a:lstStyle>
            <a:lvl1pPr marL="0" indent="0" algn="ctr">
              <a:buNone/>
              <a:defRPr sz="9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343650" y="2798354"/>
            <a:ext cx="2800350" cy="1013684"/>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Thank You</a:t>
            </a:r>
          </a:p>
        </p:txBody>
      </p:sp>
      <p:sp>
        <p:nvSpPr>
          <p:cNvPr id="9" name="Text Placeholder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6343650" y="3957705"/>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Full Name</a:t>
            </a:r>
          </a:p>
        </p:txBody>
      </p:sp>
      <p:sp>
        <p:nvSpPr>
          <p:cNvPr id="10" name="Text Placeholder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6343650" y="4306722"/>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6343650" y="4655739"/>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6343650" y="5004756"/>
            <a:ext cx="2182757" cy="316800"/>
          </a:xfrm>
          <a:solidFill>
            <a:schemeClr val="tx1">
              <a:lumMod val="75000"/>
              <a:lumOff val="25000"/>
            </a:schemeClr>
          </a:solidFill>
        </p:spPr>
        <p:txBody>
          <a:bodyPr rIns="72000" anchor="ctr"/>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Company Website</a:t>
            </a:r>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6343650" y="2685912"/>
            <a:ext cx="280035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7099133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3512632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324000" y="1512000"/>
            <a:ext cx="4104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4724916" y="1511250"/>
            <a:ext cx="4104085" cy="468000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2949595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324000" y="1512000"/>
            <a:ext cx="27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3226162" y="1511477"/>
            <a:ext cx="2700338" cy="4679249"/>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p:nvPr>
        </p:nvSpPr>
        <p:spPr>
          <a:xfrm>
            <a:off x="6128662" y="1511475"/>
            <a:ext cx="2700338"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93888875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324000" y="1512000"/>
            <a:ext cx="162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044809" y="1512000"/>
            <a:ext cx="1620441"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3766059" y="1512000"/>
            <a:ext cx="1620441"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5487309" y="1507535"/>
            <a:ext cx="1620441"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7208559" y="1507535"/>
            <a:ext cx="1620441" cy="468371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47383768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00300" y="2811054"/>
            <a:ext cx="6743700" cy="1261295"/>
          </a:xfrm>
          <a:solidFill>
            <a:schemeClr val="bg1"/>
          </a:solidFill>
        </p:spPr>
        <p:txBody>
          <a:bodyPr vert="horz" lIns="180000" tIns="180000" rIns="252000" bIns="180000" rtlCol="0" anchor="t">
            <a:noAutofit/>
          </a:bodyPr>
          <a:lstStyle>
            <a:lvl1pPr algn="r">
              <a:defRPr lang="en-ZA" sz="4500" b="1" spc="-225"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2400300" y="4061040"/>
            <a:ext cx="4935141"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7335441" y="269861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Tree>
    <p:extLst>
      <p:ext uri="{BB962C8B-B14F-4D97-AF65-F5344CB8AC3E}">
        <p14:creationId xmlns:p14="http://schemas.microsoft.com/office/powerpoint/2010/main" val="91433927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275" y="2156226"/>
            <a:ext cx="4468500" cy="1958400"/>
          </a:xfrm>
          <a:solidFill>
            <a:schemeClr val="bg1"/>
          </a:solidFill>
        </p:spPr>
        <p:txBody>
          <a:bodyPr lIns="252000" tIns="180000" rIns="180000" bIns="180000"/>
          <a:lstStyle>
            <a:lvl1pPr>
              <a:defRPr sz="4500" b="1" spc="-225">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1808559"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id="{14B95064-E6BF-43CD-ACBD-6363E8D9BF6A}"/>
              </a:ext>
            </a:extLst>
          </p:cNvPr>
          <p:cNvSpPr>
            <a:spLocks noGrp="1"/>
          </p:cNvSpPr>
          <p:nvPr>
            <p:ph type="body" idx="1"/>
          </p:nvPr>
        </p:nvSpPr>
        <p:spPr>
          <a:xfrm>
            <a:off x="0" y="4114627"/>
            <a:ext cx="4467225"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00025" lvl="0" indent="-200025"/>
            <a:r>
              <a:rPr lang="en-US" noProof="0"/>
              <a:t>Edit Master text styles</a:t>
            </a:r>
          </a:p>
        </p:txBody>
      </p:sp>
    </p:spTree>
    <p:extLst>
      <p:ext uri="{BB962C8B-B14F-4D97-AF65-F5344CB8AC3E}">
        <p14:creationId xmlns:p14="http://schemas.microsoft.com/office/powerpoint/2010/main" val="196547125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324000" y="1008000"/>
            <a:ext cx="8496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174196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EE1E0B79-3CC8-4DCF-8AEC-AC43BC9A3048}"/>
              </a:ext>
            </a:extLst>
          </p:cNvPr>
          <p:cNvSpPr>
            <a:spLocks noGrp="1"/>
          </p:cNvSpPr>
          <p:nvPr>
            <p:ph sz="half" idx="2"/>
          </p:nvPr>
        </p:nvSpPr>
        <p:spPr>
          <a:xfrm>
            <a:off x="4733914" y="1007251"/>
            <a:ext cx="4095086" cy="516971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15546508-E26C-46CD-8939-D20E71BF4ED7}"/>
              </a:ext>
            </a:extLst>
          </p:cNvPr>
          <p:cNvSpPr>
            <a:spLocks noGrp="1"/>
          </p:cNvSpPr>
          <p:nvPr>
            <p:ph sz="half" idx="1"/>
          </p:nvPr>
        </p:nvSpPr>
        <p:spPr>
          <a:xfrm>
            <a:off x="324000" y="1007251"/>
            <a:ext cx="4086086" cy="516971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6453353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8505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323851" y="1016231"/>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2" name="Rectangle 11" descr="Accent bar right&#10;">
            <a:extLst>
              <a:ext uri="{FF2B5EF4-FFF2-40B4-BE49-F238E27FC236}">
                <a16:creationId xmlns:a16="http://schemas.microsoft.com/office/drawing/2014/main" id="{3E8A46E0-47C2-4441-B7DD-F621A80F1FC8}"/>
              </a:ext>
              <a:ext uri="{C183D7F6-B498-43B3-948B-1728B52AA6E4}">
                <adec:decorative xmlns:adec="http://schemas.microsoft.com/office/drawing/2017/decorative" val="1"/>
              </a:ext>
            </a:extLst>
          </p:cNvPr>
          <p:cNvSpPr/>
          <p:nvPr userDrawn="1"/>
        </p:nvSpPr>
        <p:spPr>
          <a:xfrm>
            <a:off x="4724916" y="1016231"/>
            <a:ext cx="1488131"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4" name="Text Placeholder 2">
            <a:extLst>
              <a:ext uri="{FF2B5EF4-FFF2-40B4-BE49-F238E27FC236}">
                <a16:creationId xmlns:a16="http://schemas.microsoft.com/office/drawing/2014/main" id="{D902C307-6561-4E11-9899-1F34830AE8AB}"/>
              </a:ext>
            </a:extLst>
          </p:cNvPr>
          <p:cNvSpPr>
            <a:spLocks noGrp="1"/>
          </p:cNvSpPr>
          <p:nvPr>
            <p:ph type="body" idx="1"/>
          </p:nvPr>
        </p:nvSpPr>
        <p:spPr>
          <a:xfrm>
            <a:off x="323851" y="1224129"/>
            <a:ext cx="4086086" cy="35877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16" name="Text Placeholder 4">
            <a:extLst>
              <a:ext uri="{FF2B5EF4-FFF2-40B4-BE49-F238E27FC236}">
                <a16:creationId xmlns:a16="http://schemas.microsoft.com/office/drawing/2014/main" id="{CD73439B-6B1B-47C5-B2B0-409015FB3398}"/>
              </a:ext>
            </a:extLst>
          </p:cNvPr>
          <p:cNvSpPr>
            <a:spLocks noGrp="1"/>
          </p:cNvSpPr>
          <p:nvPr>
            <p:ph type="body" sz="quarter" idx="3"/>
          </p:nvPr>
        </p:nvSpPr>
        <p:spPr>
          <a:xfrm>
            <a:off x="4734064" y="1224129"/>
            <a:ext cx="4085936" cy="35877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17" name="Content Placeholder 5">
            <a:extLst>
              <a:ext uri="{FF2B5EF4-FFF2-40B4-BE49-F238E27FC236}">
                <a16:creationId xmlns:a16="http://schemas.microsoft.com/office/drawing/2014/main" id="{12AC6878-44C6-4445-A225-70C0DC482EDF}"/>
              </a:ext>
            </a:extLst>
          </p:cNvPr>
          <p:cNvSpPr>
            <a:spLocks noGrp="1"/>
          </p:cNvSpPr>
          <p:nvPr>
            <p:ph sz="quarter" idx="4"/>
          </p:nvPr>
        </p:nvSpPr>
        <p:spPr>
          <a:xfrm>
            <a:off x="4724914" y="1955731"/>
            <a:ext cx="4085936" cy="423393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6D675DA8-374F-4915-973A-53612A41FFC1}"/>
              </a:ext>
            </a:extLst>
          </p:cNvPr>
          <p:cNvSpPr>
            <a:spLocks noGrp="1"/>
          </p:cNvSpPr>
          <p:nvPr>
            <p:ph sz="half" idx="2"/>
          </p:nvPr>
        </p:nvSpPr>
        <p:spPr>
          <a:xfrm>
            <a:off x="323850" y="1943031"/>
            <a:ext cx="4085936" cy="4246632"/>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3196907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2949028"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323851" y="1892926"/>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14" name="Content Placeholder 2">
            <a:extLst>
              <a:ext uri="{FF2B5EF4-FFF2-40B4-BE49-F238E27FC236}">
                <a16:creationId xmlns:a16="http://schemas.microsoft.com/office/drawing/2014/main" id="{85B68CA9-AC4C-4D15-9BA1-A9F1AC5606DA}"/>
              </a:ext>
            </a:extLst>
          </p:cNvPr>
          <p:cNvSpPr>
            <a:spLocks noGrp="1"/>
          </p:cNvSpPr>
          <p:nvPr>
            <p:ph idx="1"/>
          </p:nvPr>
        </p:nvSpPr>
        <p:spPr>
          <a:xfrm>
            <a:off x="3591612" y="432001"/>
            <a:ext cx="5228388" cy="5429050"/>
          </a:xfrm>
        </p:spPr>
        <p:txBody>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id="{29B24D8A-D8A5-4F57-A260-A4CF75FCB3BD}"/>
              </a:ext>
            </a:extLst>
          </p:cNvPr>
          <p:cNvSpPr>
            <a:spLocks noGrp="1"/>
          </p:cNvSpPr>
          <p:nvPr>
            <p:ph type="body" sz="half" idx="2"/>
          </p:nvPr>
        </p:nvSpPr>
        <p:spPr>
          <a:xfrm>
            <a:off x="324000"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Edit Master text styles</a:t>
            </a:r>
          </a:p>
        </p:txBody>
      </p:sp>
    </p:spTree>
    <p:extLst>
      <p:ext uri="{BB962C8B-B14F-4D97-AF65-F5344CB8AC3E}">
        <p14:creationId xmlns:p14="http://schemas.microsoft.com/office/powerpoint/2010/main" val="196663417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324000" y="432000"/>
            <a:ext cx="2949028"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323851" y="1892926"/>
            <a:ext cx="1488131"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350" noProof="0" dirty="0"/>
          </a:p>
        </p:txBody>
      </p:sp>
      <p:sp>
        <p:nvSpPr>
          <p:cNvPr id="9" name="Text Placeholder 3">
            <a:extLst>
              <a:ext uri="{FF2B5EF4-FFF2-40B4-BE49-F238E27FC236}">
                <a16:creationId xmlns:a16="http://schemas.microsoft.com/office/drawing/2014/main" id="{3E50A411-2E68-4F4D-B4BC-62E87C633658}"/>
              </a:ext>
            </a:extLst>
          </p:cNvPr>
          <p:cNvSpPr>
            <a:spLocks noGrp="1"/>
          </p:cNvSpPr>
          <p:nvPr>
            <p:ph type="body" sz="half" idx="2"/>
          </p:nvPr>
        </p:nvSpPr>
        <p:spPr>
          <a:xfrm>
            <a:off x="324000"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Edit Master text styles</a:t>
            </a:r>
          </a:p>
        </p:txBody>
      </p:sp>
      <p:sp>
        <p:nvSpPr>
          <p:cNvPr id="10" name="Picture Placeholder 2">
            <a:extLst>
              <a:ext uri="{FF2B5EF4-FFF2-40B4-BE49-F238E27FC236}">
                <a16:creationId xmlns:a16="http://schemas.microsoft.com/office/drawing/2014/main" id="{2FBF39A8-0BD5-48FD-9993-F595D4F727C1}"/>
              </a:ext>
            </a:extLst>
          </p:cNvPr>
          <p:cNvSpPr>
            <a:spLocks noGrp="1"/>
          </p:cNvSpPr>
          <p:nvPr>
            <p:ph type="pic" idx="1"/>
          </p:nvPr>
        </p:nvSpPr>
        <p:spPr>
          <a:xfrm>
            <a:off x="3591612" y="432001"/>
            <a:ext cx="5228388" cy="54290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endParaRPr lang="en-US" noProof="0" dirty="0"/>
          </a:p>
        </p:txBody>
      </p:sp>
    </p:spTree>
    <p:extLst>
      <p:ext uri="{BB962C8B-B14F-4D97-AF65-F5344CB8AC3E}">
        <p14:creationId xmlns:p14="http://schemas.microsoft.com/office/powerpoint/2010/main" val="216646979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323850" y="1008000"/>
            <a:ext cx="8504635" cy="360000"/>
          </a:xfrm>
        </p:spPr>
        <p:txBody>
          <a:bodyPr/>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34946213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409582756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
        <p:nvSpPr>
          <p:cNvPr id="6" name="Text Placeholder 5">
            <a:extLst>
              <a:ext uri="{FF2B5EF4-FFF2-40B4-BE49-F238E27FC236}">
                <a16:creationId xmlns:a16="http://schemas.microsoft.com/office/drawing/2014/main" id="{0DB3A426-6D4A-4D91-ACD6-A2C25BAE44E3}"/>
              </a:ext>
            </a:extLst>
          </p:cNvPr>
          <p:cNvSpPr>
            <a:spLocks noGrp="1"/>
          </p:cNvSpPr>
          <p:nvPr>
            <p:ph type="body" sz="quarter" idx="14"/>
          </p:nvPr>
        </p:nvSpPr>
        <p:spPr>
          <a:xfrm>
            <a:off x="1248277" y="2033589"/>
            <a:ext cx="6647447" cy="2790825"/>
          </a:xfrm>
        </p:spPr>
        <p:txBody>
          <a:bodyPr anchor="ctr"/>
          <a:lstStyle>
            <a:lvl1pPr marL="0" indent="0" algn="ctr">
              <a:buNone/>
              <a:defRPr sz="4500"/>
            </a:lvl1pPr>
            <a:lvl2pPr marL="200025" indent="0">
              <a:buNone/>
              <a:defRPr/>
            </a:lvl2pPr>
          </a:lstStyle>
          <a:p>
            <a:pPr lvl="0"/>
            <a:r>
              <a:rPr lang="en-US" noProof="0"/>
              <a:t>Edit Master text styles</a:t>
            </a:r>
          </a:p>
        </p:txBody>
      </p:sp>
    </p:spTree>
    <p:extLst>
      <p:ext uri="{BB962C8B-B14F-4D97-AF65-F5344CB8AC3E}">
        <p14:creationId xmlns:p14="http://schemas.microsoft.com/office/powerpoint/2010/main" val="397260283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03748808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615343"/>
            <a:ext cx="8229600" cy="53612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57201" y="6538914"/>
            <a:ext cx="8296183" cy="365125"/>
          </a:xfrm>
        </p:spPr>
        <p:txBody>
          <a:bodyPr/>
          <a:lstStyle/>
          <a:p>
            <a:r>
              <a:rPr lang="en-US" dirty="0"/>
              <a:t>Copyright 2020 Adventium Labs. Use or disclosure of data contained on this sheet is subject to the restriction on the title page of this document.</a:t>
            </a:r>
          </a:p>
        </p:txBody>
      </p:sp>
      <p:sp>
        <p:nvSpPr>
          <p:cNvPr id="6" name="Slide Number Placeholder 5">
            <a:extLst>
              <a:ext uri="{FF2B5EF4-FFF2-40B4-BE49-F238E27FC236}">
                <a16:creationId xmlns:a16="http://schemas.microsoft.com/office/drawing/2014/main" id="{91EAB81B-5112-40F2-97E4-6C4900B0EF43}"/>
              </a:ext>
            </a:extLst>
          </p:cNvPr>
          <p:cNvSpPr>
            <a:spLocks noGrp="1"/>
          </p:cNvSpPr>
          <p:nvPr>
            <p:ph type="sldNum" sz="quarter" idx="12"/>
          </p:nvPr>
        </p:nvSpPr>
        <p:spPr>
          <a:xfrm>
            <a:off x="6817149" y="6492877"/>
            <a:ext cx="2133600" cy="365125"/>
          </a:xfrm>
          <a:prstGeom prst="rect">
            <a:avLst/>
          </a:prstGeom>
        </p:spPr>
        <p:txBody>
          <a:bodyPr/>
          <a:lstStyle/>
          <a:p>
            <a:pPr algn="r"/>
            <a:fld id="{0D47F104-736B-4A89-BBFF-AA320627AC19}" type="slidenum">
              <a:rPr lang="en-US" smtClean="0"/>
              <a:pPr algn="r"/>
              <a:t>‹#›</a:t>
            </a:fld>
            <a:endParaRPr lang="en-US" dirty="0"/>
          </a:p>
        </p:txBody>
      </p:sp>
      <p:sp>
        <p:nvSpPr>
          <p:cNvPr id="7" name="Text Placeholder 6">
            <a:extLst>
              <a:ext uri="{FF2B5EF4-FFF2-40B4-BE49-F238E27FC236}">
                <a16:creationId xmlns:a16="http://schemas.microsoft.com/office/drawing/2014/main" id="{11C4F6B6-9D32-4E9A-8AF7-F9EF09DF863A}"/>
              </a:ext>
            </a:extLst>
          </p:cNvPr>
          <p:cNvSpPr>
            <a:spLocks noGrp="1"/>
          </p:cNvSpPr>
          <p:nvPr>
            <p:ph type="body" sz="quarter" idx="13"/>
          </p:nvPr>
        </p:nvSpPr>
        <p:spPr>
          <a:xfrm>
            <a:off x="386499" y="5991140"/>
            <a:ext cx="8366885" cy="533229"/>
          </a:xfrm>
          <a:solidFill>
            <a:schemeClr val="tx2">
              <a:lumMod val="20000"/>
              <a:lumOff val="80000"/>
            </a:schemeClr>
          </a:solidFill>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609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103.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image" Target="../media/image1.png"/><Relationship Id="rId5" Type="http://schemas.openxmlformats.org/officeDocument/2006/relationships/theme" Target="../theme/theme10.xml"/><Relationship Id="rId4"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theme" Target="../theme/theme11.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2.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3.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41.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image" Target="../media/image1.png"/><Relationship Id="rId5" Type="http://schemas.openxmlformats.org/officeDocument/2006/relationships/theme" Target="../theme/theme14.xml"/><Relationship Id="rId4" Type="http://schemas.openxmlformats.org/officeDocument/2006/relationships/slideLayout" Target="../slideLayouts/slideLayout14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3" Type="http://schemas.openxmlformats.org/officeDocument/2006/relationships/slideLayout" Target="../slideLayouts/slideLayout145.xml"/><Relationship Id="rId21" Type="http://schemas.openxmlformats.org/officeDocument/2006/relationships/slideLayout" Target="../slideLayouts/slideLayout163.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5" Type="http://schemas.openxmlformats.org/officeDocument/2006/relationships/theme" Target="../theme/theme15.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slideLayout" Target="../slideLayouts/slideLayout162.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24" Type="http://schemas.openxmlformats.org/officeDocument/2006/relationships/slideLayout" Target="../slideLayouts/slideLayout166.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23" Type="http://schemas.openxmlformats.org/officeDocument/2006/relationships/slideLayout" Target="../slideLayouts/slideLayout165.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C43617-E979-F940-A470-4CB7B80F6F7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BBF76A-2D51-1D4E-924E-E181D816EC1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83F8FA-E65F-CA4A-A517-7BE11D777E1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49574C1-C20F-49F6-A0C4-270B31C03A9E}" type="datetime1">
              <a:rPr lang="en-US" smtClean="0"/>
              <a:t>6/4/2024</a:t>
            </a:fld>
            <a:endParaRPr lang="en-US"/>
          </a:p>
        </p:txBody>
      </p:sp>
      <p:sp>
        <p:nvSpPr>
          <p:cNvPr id="5" name="Footer Placeholder 4">
            <a:extLst>
              <a:ext uri="{FF2B5EF4-FFF2-40B4-BE49-F238E27FC236}">
                <a16:creationId xmlns:a16="http://schemas.microsoft.com/office/drawing/2014/main" id="{C68196C1-1B27-484D-91B2-C1DC3C39EC65}"/>
              </a:ext>
            </a:extLst>
          </p:cNvPr>
          <p:cNvSpPr>
            <a:spLocks noGrp="1"/>
          </p:cNvSpPr>
          <p:nvPr>
            <p:ph type="ftr" sz="quarter" idx="3"/>
          </p:nvPr>
        </p:nvSpPr>
        <p:spPr>
          <a:xfrm>
            <a:off x="3200400" y="6430708"/>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CFC2268-226C-CC4E-AB49-7BD126AAB374}"/>
              </a:ext>
            </a:extLst>
          </p:cNvPr>
          <p:cNvSpPr>
            <a:spLocks noGrp="1"/>
          </p:cNvSpPr>
          <p:nvPr>
            <p:ph type="sldNum" sz="quarter" idx="4"/>
          </p:nvPr>
        </p:nvSpPr>
        <p:spPr>
          <a:xfrm>
            <a:off x="6988723" y="6435526"/>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E5E9B44-CCE2-8740-9C9F-E57945DEEB9A}" type="slidenum">
              <a:rPr lang="en-US" smtClean="0"/>
              <a:t>‹#›</a:t>
            </a:fld>
            <a:endParaRPr lang="en-US"/>
          </a:p>
        </p:txBody>
      </p:sp>
    </p:spTree>
    <p:extLst>
      <p:ext uri="{BB962C8B-B14F-4D97-AF65-F5344CB8AC3E}">
        <p14:creationId xmlns:p14="http://schemas.microsoft.com/office/powerpoint/2010/main" val="3766198493"/>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9" r:id="rId3"/>
    <p:sldLayoutId id="2147483968" r:id="rId4"/>
    <p:sldLayoutId id="2147484142" r:id="rId5"/>
    <p:sldLayoutId id="2147484143" r:id="rId6"/>
    <p:sldLayoutId id="2147484144" r:id="rId7"/>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67711A4-1EB9-49EA-8361-379F0BF0D38E}"/>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B5AE035-A5F5-4E2E-A99A-4181B2297BF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2541A45-008A-475E-9DEB-292A65835A03}"/>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16AA3C92-4489-49CE-AFC2-8165B27125CF}"/>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hlinkClick r:id="" action="ppaction://noaction"/>
              </a:defRPr>
            </a:lvl1pPr>
          </a:lstStyle>
          <a:p>
            <a:pPr>
              <a:defRPr/>
            </a:pPr>
            <a:r>
              <a:rPr lang="en-US"/>
              <a:t>WYOUNG@MIT.EDU </a:t>
            </a:r>
          </a:p>
        </p:txBody>
      </p:sp>
      <p:sp>
        <p:nvSpPr>
          <p:cNvPr id="1030" name="Rectangle 6">
            <a:extLst>
              <a:ext uri="{FF2B5EF4-FFF2-40B4-BE49-F238E27FC236}">
                <a16:creationId xmlns:a16="http://schemas.microsoft.com/office/drawing/2014/main" id="{59D645DC-E0F9-4DA8-AB59-9E658F612146}"/>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8184783-8B2C-4D5B-AEEC-3FACE348C44F}" type="slidenum">
              <a:rPr lang="en-US" altLang="en-US"/>
              <a:pPr/>
              <a:t>‹#›</a:t>
            </a:fld>
            <a:endParaRPr lang="en-US" altLang="en-US"/>
          </a:p>
        </p:txBody>
      </p:sp>
    </p:spTree>
    <p:extLst>
      <p:ext uri="{BB962C8B-B14F-4D97-AF65-F5344CB8AC3E}">
        <p14:creationId xmlns:p14="http://schemas.microsoft.com/office/powerpoint/2010/main" val="1049946857"/>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Lst>
  <p:hf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2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2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200" b="1">
          <a:solidFill>
            <a:schemeClr val="tx2"/>
          </a:solidFill>
          <a:latin typeface="Arial" charset="0"/>
          <a:ea typeface="ＭＳ Ｐゴシック" pitchFamily="34" charset="-128"/>
          <a:cs typeface="Arial" charset="0"/>
        </a:defRPr>
      </a:lvl5pPr>
      <a:lvl6pPr marL="457200" algn="ctr" rtl="0" fontAlgn="base">
        <a:spcBef>
          <a:spcPct val="0"/>
        </a:spcBef>
        <a:spcAft>
          <a:spcPct val="0"/>
        </a:spcAft>
        <a:defRPr sz="3200" b="1">
          <a:solidFill>
            <a:schemeClr val="tx2"/>
          </a:solidFill>
          <a:latin typeface="Arial" charset="0"/>
          <a:ea typeface="ＭＳ Ｐゴシック" pitchFamily="34" charset="-128"/>
          <a:cs typeface="Arial" charset="0"/>
        </a:defRPr>
      </a:lvl6pPr>
      <a:lvl7pPr marL="914400" algn="ctr" rtl="0" fontAlgn="base">
        <a:spcBef>
          <a:spcPct val="0"/>
        </a:spcBef>
        <a:spcAft>
          <a:spcPct val="0"/>
        </a:spcAft>
        <a:defRPr sz="3200" b="1">
          <a:solidFill>
            <a:schemeClr val="tx2"/>
          </a:solidFill>
          <a:latin typeface="Arial" charset="0"/>
          <a:ea typeface="ＭＳ Ｐゴシック" pitchFamily="34" charset="-128"/>
          <a:cs typeface="Arial" charset="0"/>
        </a:defRPr>
      </a:lvl7pPr>
      <a:lvl8pPr marL="1371600" algn="ctr" rtl="0" fontAlgn="base">
        <a:spcBef>
          <a:spcPct val="0"/>
        </a:spcBef>
        <a:spcAft>
          <a:spcPct val="0"/>
        </a:spcAft>
        <a:defRPr sz="3200" b="1">
          <a:solidFill>
            <a:schemeClr val="tx2"/>
          </a:solidFill>
          <a:latin typeface="Arial" charset="0"/>
          <a:ea typeface="ＭＳ Ｐゴシック" pitchFamily="34" charset="-128"/>
          <a:cs typeface="Arial" charset="0"/>
        </a:defRPr>
      </a:lvl8pPr>
      <a:lvl9pPr marL="1828800" algn="ctr" rtl="0" fontAlgn="base">
        <a:spcBef>
          <a:spcPct val="0"/>
        </a:spcBef>
        <a:spcAft>
          <a:spcPct val="0"/>
        </a:spcAft>
        <a:defRPr sz="3200" b="1">
          <a:solidFill>
            <a:schemeClr val="tx2"/>
          </a:solidFill>
          <a:latin typeface="Arial" charset="0"/>
          <a:ea typeface="ＭＳ Ｐゴシック" pitchFamily="34" charset="-128"/>
          <a:cs typeface="Arial" charset="0"/>
        </a:defRPr>
      </a:lvl9pPr>
    </p:titleStyle>
    <p:bodyStyle>
      <a:lvl1pPr marL="342900" indent="-342900" algn="l" rtl="0" eaLnBrk="0" fontAlgn="base" hangingPunct="0">
        <a:spcBef>
          <a:spcPct val="20000"/>
        </a:spcBef>
        <a:spcAft>
          <a:spcPct val="2000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20000"/>
        </a:spcAft>
        <a:buChar char="–"/>
        <a:defRPr sz="2200">
          <a:solidFill>
            <a:schemeClr val="tx1"/>
          </a:solidFill>
          <a:latin typeface="+mn-lt"/>
          <a:ea typeface="+mn-ea"/>
          <a:cs typeface="+mn-cs"/>
        </a:defRPr>
      </a:lvl2pPr>
      <a:lvl3pPr marL="1143000" indent="-228600" algn="l" rtl="0" eaLnBrk="0" fontAlgn="base" hangingPunct="0">
        <a:spcBef>
          <a:spcPct val="20000"/>
        </a:spcBef>
        <a:spcAft>
          <a:spcPct val="2000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59C989-611E-41D2-9128-C898DFFF48EE}" type="datetime1">
              <a:rPr lang="en-US" smtClean="0"/>
              <a:t>6/4/2024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95B51-3F3B-4739-AE54-59809F6A214B}" type="slidenum">
              <a:rPr lang="en-US" smtClean="0"/>
              <a:t>‹#›</a:t>
            </a:fld>
            <a:endParaRPr lang="en-US"/>
          </a:p>
        </p:txBody>
      </p:sp>
    </p:spTree>
    <p:extLst>
      <p:ext uri="{BB962C8B-B14F-4D97-AF65-F5344CB8AC3E}">
        <p14:creationId xmlns:p14="http://schemas.microsoft.com/office/powerpoint/2010/main" val="4154299142"/>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AD3B3B-9B09-4E26-BD6B-62DF899B7C09}" type="datetime1">
              <a:rPr lang="en-US" smtClean="0"/>
              <a:t>6/4/2024</a:t>
            </a:fld>
            <a:endParaRPr lang="en-US"/>
          </a:p>
        </p:txBody>
      </p:sp>
      <p:sp>
        <p:nvSpPr>
          <p:cNvPr id="5" name="Footer Placeholder 4"/>
          <p:cNvSpPr>
            <a:spLocks noGrp="1"/>
          </p:cNvSpPr>
          <p:nvPr>
            <p:ph type="ftr" sz="quarter" idx="3"/>
          </p:nvPr>
        </p:nvSpPr>
        <p:spPr>
          <a:xfrm>
            <a:off x="3124200" y="634004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E9B44-CCE2-8740-9C9F-E57945DEEB9A}" type="slidenum">
              <a:rPr lang="en-US" smtClean="0"/>
              <a:t>‹#›</a:t>
            </a:fld>
            <a:endParaRPr lang="en-US"/>
          </a:p>
        </p:txBody>
      </p:sp>
    </p:spTree>
    <p:extLst>
      <p:ext uri="{BB962C8B-B14F-4D97-AF65-F5344CB8AC3E}">
        <p14:creationId xmlns:p14="http://schemas.microsoft.com/office/powerpoint/2010/main" val="150568173"/>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AD3B3B-9B09-4E26-BD6B-62DF899B7C09}" type="datetime1">
              <a:rPr lang="en-US" smtClean="0"/>
              <a:t>6/4/2024</a:t>
            </a:fld>
            <a:endParaRPr lang="en-US"/>
          </a:p>
        </p:txBody>
      </p:sp>
      <p:sp>
        <p:nvSpPr>
          <p:cNvPr id="5" name="Footer Placeholder 4"/>
          <p:cNvSpPr>
            <a:spLocks noGrp="1"/>
          </p:cNvSpPr>
          <p:nvPr>
            <p:ph type="ftr" sz="quarter" idx="3"/>
          </p:nvPr>
        </p:nvSpPr>
        <p:spPr>
          <a:xfrm>
            <a:off x="3124200" y="634004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E9B44-CCE2-8740-9C9F-E57945DEEB9A}" type="slidenum">
              <a:rPr lang="en-US" smtClean="0"/>
              <a:t>‹#›</a:t>
            </a:fld>
            <a:endParaRPr lang="en-US"/>
          </a:p>
        </p:txBody>
      </p:sp>
    </p:spTree>
    <p:extLst>
      <p:ext uri="{BB962C8B-B14F-4D97-AF65-F5344CB8AC3E}">
        <p14:creationId xmlns:p14="http://schemas.microsoft.com/office/powerpoint/2010/main" val="1306854952"/>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D44AC1-3980-4F93-8BEA-35384565E1F6}"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126E0C-2873-4941-9E25-2971EFF597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2829673"/>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AA6DC9-0979-43FF-8C1F-A64248D8B454}" type="datetimeFigureOut">
              <a:rPr lang="en-US" smtClean="0"/>
              <a:t>6/4/2024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566DE-F9EA-4211-AAD0-F09FB4337A91}" type="slidenum">
              <a:rPr lang="en-US" smtClean="0"/>
              <a:t>‹#›</a:t>
            </a:fld>
            <a:endParaRPr lang="en-US"/>
          </a:p>
        </p:txBody>
      </p:sp>
    </p:spTree>
    <p:extLst>
      <p:ext uri="{BB962C8B-B14F-4D97-AF65-F5344CB8AC3E}">
        <p14:creationId xmlns:p14="http://schemas.microsoft.com/office/powerpoint/2010/main" val="1371045603"/>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E4680-B2C0-42F9-89ED-6D37DF049426}" type="datetime1">
              <a:rPr lang="en-US" smtClean="0"/>
              <a:t>6/4/2024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DAD1F-44D2-496B-8A0A-C1760B6653A5}" type="slidenum">
              <a:rPr lang="en-US" smtClean="0"/>
              <a:t>‹#›</a:t>
            </a:fld>
            <a:endParaRPr lang="en-US"/>
          </a:p>
        </p:txBody>
      </p:sp>
    </p:spTree>
    <p:extLst>
      <p:ext uri="{BB962C8B-B14F-4D97-AF65-F5344CB8AC3E}">
        <p14:creationId xmlns:p14="http://schemas.microsoft.com/office/powerpoint/2010/main" val="530709841"/>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49DDB-7CCE-4FA8-AAD4-6454CB68A117}" type="datetime1">
              <a:rPr lang="en-US" smtClean="0">
                <a:solidFill>
                  <a:prstClr val="black">
                    <a:tint val="75000"/>
                  </a:prstClr>
                </a:solidFill>
              </a:rPr>
              <a:t>6/4/2024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7A5F5-D806-4FBB-839B-CECB995C97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6179596"/>
      </p:ext>
    </p:extLst>
  </p:cSld>
  <p:clrMap bg1="lt1" tx1="dk1" bg2="lt2" tx2="dk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10;p1">
            <a:extLst>
              <a:ext uri="{FF2B5EF4-FFF2-40B4-BE49-F238E27FC236}">
                <a16:creationId xmlns:a16="http://schemas.microsoft.com/office/drawing/2014/main" id="{ABF572F5-0B14-480B-8637-14355093733D}"/>
              </a:ext>
            </a:extLst>
          </p:cNvPr>
          <p:cNvSpPr txBox="1">
            <a:spLocks noGrp="1"/>
          </p:cNvSpPr>
          <p:nvPr>
            <p:ph type="title"/>
          </p:nvPr>
        </p:nvSpPr>
        <p:spPr>
          <a:xfrm>
            <a:off x="628650" y="916841"/>
            <a:ext cx="7886700" cy="966383"/>
          </a:xfrm>
          <a:prstGeom prst="rect">
            <a:avLst/>
          </a:prstGeom>
          <a:noFill/>
          <a:ln>
            <a:noFill/>
          </a:ln>
        </p:spPr>
        <p:txBody>
          <a:bodyPr vert="horz" wrap="square" lIns="91421" tIns="45701" rIns="91421" bIns="45701" anchor="ctr" anchorCtr="0" compatLnSpc="1">
            <a:noAutofit/>
          </a:bodyPr>
          <a:lstStyle/>
          <a:p>
            <a:pPr lvl="0"/>
            <a:endParaRPr lang="en-US"/>
          </a:p>
        </p:txBody>
      </p:sp>
      <p:sp>
        <p:nvSpPr>
          <p:cNvPr id="3" name="Google Shape;11;p1">
            <a:extLst>
              <a:ext uri="{FF2B5EF4-FFF2-40B4-BE49-F238E27FC236}">
                <a16:creationId xmlns:a16="http://schemas.microsoft.com/office/drawing/2014/main" id="{C11C9542-531C-47C1-B58D-CE4DAE500DE4}"/>
              </a:ext>
            </a:extLst>
          </p:cNvPr>
          <p:cNvSpPr txBox="1">
            <a:spLocks noGrp="1"/>
          </p:cNvSpPr>
          <p:nvPr>
            <p:ph type="body" idx="1"/>
          </p:nvPr>
        </p:nvSpPr>
        <p:spPr>
          <a:xfrm>
            <a:off x="628650" y="2182581"/>
            <a:ext cx="7886700" cy="3994373"/>
          </a:xfrm>
          <a:prstGeom prst="rect">
            <a:avLst/>
          </a:prstGeom>
          <a:noFill/>
          <a:ln>
            <a:noFill/>
          </a:ln>
        </p:spPr>
        <p:txBody>
          <a:bodyPr vert="horz" wrap="square" lIns="91421" tIns="45701" rIns="91421" bIns="45701"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Google Shape;12;p1">
            <a:extLst>
              <a:ext uri="{FF2B5EF4-FFF2-40B4-BE49-F238E27FC236}">
                <a16:creationId xmlns:a16="http://schemas.microsoft.com/office/drawing/2014/main" id="{31398032-3DD8-4B8D-9201-04876C7F8355}"/>
              </a:ext>
            </a:extLst>
          </p:cNvPr>
          <p:cNvSpPr txBox="1">
            <a:spLocks noGrp="1"/>
          </p:cNvSpPr>
          <p:nvPr>
            <p:ph type="dt" sz="half" idx="2"/>
          </p:nvPr>
        </p:nvSpPr>
        <p:spPr>
          <a:xfrm>
            <a:off x="628650" y="6356351"/>
            <a:ext cx="2057400" cy="365129"/>
          </a:xfrm>
          <a:prstGeom prst="rect">
            <a:avLst/>
          </a:prstGeom>
          <a:noFill/>
          <a:ln>
            <a:noFill/>
          </a:ln>
        </p:spPr>
        <p:txBody>
          <a:bodyPr vert="horz" wrap="square" lIns="91421" tIns="45701" rIns="91421" bIns="45701"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888888"/>
                </a:solidFill>
                <a:uFillTx/>
                <a:latin typeface="Calibri"/>
                <a:ea typeface="Calibri"/>
                <a:cs typeface="Calibri"/>
              </a:defRPr>
            </a:lvl1pPr>
          </a:lstStyle>
          <a:p>
            <a:pPr lvl="0"/>
            <a:endParaRPr lang="en-US"/>
          </a:p>
        </p:txBody>
      </p:sp>
      <p:sp>
        <p:nvSpPr>
          <p:cNvPr id="5" name="Google Shape;13;p1">
            <a:extLst>
              <a:ext uri="{FF2B5EF4-FFF2-40B4-BE49-F238E27FC236}">
                <a16:creationId xmlns:a16="http://schemas.microsoft.com/office/drawing/2014/main" id="{C43035A0-6720-4989-8ECE-EAFC97EDBC1C}"/>
              </a:ext>
            </a:extLst>
          </p:cNvPr>
          <p:cNvSpPr txBox="1">
            <a:spLocks noGrp="1"/>
          </p:cNvSpPr>
          <p:nvPr>
            <p:ph type="ftr" sz="quarter" idx="3"/>
          </p:nvPr>
        </p:nvSpPr>
        <p:spPr>
          <a:xfrm>
            <a:off x="3028949" y="6356351"/>
            <a:ext cx="3086099" cy="365129"/>
          </a:xfrm>
          <a:prstGeom prst="rect">
            <a:avLst/>
          </a:prstGeom>
          <a:noFill/>
          <a:ln>
            <a:noFill/>
          </a:ln>
        </p:spPr>
        <p:txBody>
          <a:bodyPr vert="horz" wrap="square" lIns="91421" tIns="45701" rIns="91421" bIns="45701"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0" cap="none" spc="0" baseline="0">
                <a:solidFill>
                  <a:srgbClr val="888888"/>
                </a:solidFill>
                <a:uFillTx/>
                <a:latin typeface="Calibri"/>
                <a:ea typeface="Calibri"/>
                <a:cs typeface="Calibri"/>
              </a:defRPr>
            </a:lvl1pPr>
          </a:lstStyle>
          <a:p>
            <a:pPr lvl="0"/>
            <a:endParaRPr lang="en-US"/>
          </a:p>
        </p:txBody>
      </p:sp>
      <p:sp>
        <p:nvSpPr>
          <p:cNvPr id="6" name="Google Shape;14;p1">
            <a:extLst>
              <a:ext uri="{FF2B5EF4-FFF2-40B4-BE49-F238E27FC236}">
                <a16:creationId xmlns:a16="http://schemas.microsoft.com/office/drawing/2014/main" id="{5569A5ED-0B6E-48A4-87F3-EAD0E259520E}"/>
              </a:ext>
            </a:extLst>
          </p:cNvPr>
          <p:cNvSpPr txBox="1">
            <a:spLocks noGrp="1"/>
          </p:cNvSpPr>
          <p:nvPr>
            <p:ph type="sldNum" sz="quarter" idx="4"/>
          </p:nvPr>
        </p:nvSpPr>
        <p:spPr>
          <a:xfrm>
            <a:off x="6457949" y="6356351"/>
            <a:ext cx="2057400" cy="365129"/>
          </a:xfrm>
          <a:prstGeom prst="rect">
            <a:avLst/>
          </a:prstGeom>
          <a:noFill/>
          <a:ln>
            <a:noFill/>
          </a:ln>
        </p:spPr>
        <p:txBody>
          <a:bodyPr vert="horz" wrap="square" lIns="91421" tIns="45701" rIns="91421" bIns="45701"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888888"/>
                </a:solidFill>
                <a:uFillTx/>
                <a:latin typeface="Calibri"/>
                <a:ea typeface="Calibri"/>
                <a:cs typeface="Calibri"/>
              </a:defRPr>
            </a:lvl1pPr>
          </a:lstStyle>
          <a:p>
            <a:pPr lvl="0"/>
            <a:fld id="{DA652A39-7692-4D4F-A481-C44A39649572}" type="slidenum">
              <a:t>‹#›</a:t>
            </a:fld>
            <a:endParaRPr lang="en-US"/>
          </a:p>
        </p:txBody>
      </p:sp>
      <p:pic>
        <p:nvPicPr>
          <p:cNvPr id="7" name="Picture 6">
            <a:extLst>
              <a:ext uri="{FF2B5EF4-FFF2-40B4-BE49-F238E27FC236}">
                <a16:creationId xmlns:a16="http://schemas.microsoft.com/office/drawing/2014/main" id="{4D0D5B8C-8975-4160-9DAC-C15047482C13}"/>
              </a:ext>
            </a:extLst>
          </p:cNvPr>
          <p:cNvPicPr>
            <a:picLocks noChangeAspect="1"/>
          </p:cNvPicPr>
          <p:nvPr/>
        </p:nvPicPr>
        <p:blipFill>
          <a:blip r:embed="rId6"/>
          <a:stretch>
            <a:fillRect/>
          </a:stretch>
        </p:blipFill>
        <p:spPr>
          <a:xfrm>
            <a:off x="163924" y="158529"/>
            <a:ext cx="2679164" cy="636303"/>
          </a:xfrm>
          <a:prstGeom prst="rect">
            <a:avLst/>
          </a:prstGeom>
          <a:noFill/>
          <a:ln cap="flat">
            <a:noFill/>
          </a:ln>
        </p:spPr>
      </p:pic>
      <p:cxnSp>
        <p:nvCxnSpPr>
          <p:cNvPr id="8" name="Straight Connector 7">
            <a:extLst>
              <a:ext uri="{FF2B5EF4-FFF2-40B4-BE49-F238E27FC236}">
                <a16:creationId xmlns:a16="http://schemas.microsoft.com/office/drawing/2014/main" id="{0AFC4CD3-88A4-4CBC-832E-D020928E76B2}"/>
              </a:ext>
            </a:extLst>
          </p:cNvPr>
          <p:cNvCxnSpPr/>
          <p:nvPr/>
        </p:nvCxnSpPr>
        <p:spPr>
          <a:xfrm>
            <a:off x="0" y="903006"/>
            <a:ext cx="9144000" cy="0"/>
          </a:xfrm>
          <a:prstGeom prst="straightConnector1">
            <a:avLst/>
          </a:prstGeom>
          <a:noFill/>
          <a:ln w="66678" cap="flat">
            <a:solidFill>
              <a:srgbClr val="A5001E"/>
            </a:solidFill>
            <a:prstDash val="solid"/>
          </a:ln>
        </p:spPr>
      </p:cxnSp>
      <p:cxnSp>
        <p:nvCxnSpPr>
          <p:cNvPr id="9" name="Straight Connector 8">
            <a:extLst>
              <a:ext uri="{FF2B5EF4-FFF2-40B4-BE49-F238E27FC236}">
                <a16:creationId xmlns:a16="http://schemas.microsoft.com/office/drawing/2014/main" id="{BB5A142C-6102-498C-8808-E3697F1D203E}"/>
              </a:ext>
            </a:extLst>
          </p:cNvPr>
          <p:cNvCxnSpPr/>
          <p:nvPr/>
        </p:nvCxnSpPr>
        <p:spPr>
          <a:xfrm>
            <a:off x="0" y="6356351"/>
            <a:ext cx="9144000" cy="0"/>
          </a:xfrm>
          <a:prstGeom prst="straightConnector1">
            <a:avLst/>
          </a:prstGeom>
          <a:noFill/>
          <a:ln w="66678" cap="flat">
            <a:solidFill>
              <a:srgbClr val="A5001E"/>
            </a:solidFill>
            <a:prstDash val="solid"/>
          </a:ln>
        </p:spPr>
      </p:cxnSp>
    </p:spTree>
    <p:extLst>
      <p:ext uri="{BB962C8B-B14F-4D97-AF65-F5344CB8AC3E}">
        <p14:creationId xmlns:p14="http://schemas.microsoft.com/office/powerpoint/2010/main" val="336930891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0" cap="none" spc="0" baseline="0">
          <a:solidFill>
            <a:srgbClr val="000000"/>
          </a:solidFill>
          <a:uFillTx/>
          <a:latin typeface="Calibri"/>
          <a:ea typeface="Calibri"/>
          <a:cs typeface="Calibri"/>
        </a:defRPr>
      </a:lvl1pPr>
    </p:titleStyle>
    <p:bodyStyle>
      <a:lvl1pPr marL="457200" marR="0" lvl="0" indent="-406395" algn="l" defTabSz="914400" rtl="0" fontAlgn="auto" hangingPunct="1">
        <a:lnSpc>
          <a:spcPct val="90000"/>
        </a:lnSpc>
        <a:spcBef>
          <a:spcPts val="1000"/>
        </a:spcBef>
        <a:spcAft>
          <a:spcPts val="0"/>
        </a:spcAft>
        <a:buClr>
          <a:srgbClr val="000000"/>
        </a:buClr>
        <a:buSzPts val="2800"/>
        <a:buFont typeface="Arial"/>
        <a:buChar char="•"/>
        <a:tabLst/>
        <a:defRPr lang="en-US" sz="28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C43617-E979-F940-A470-4CB7B80F6F79}"/>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BBF76A-2D51-1D4E-924E-E181D816EC1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83F8FA-E65F-CA4A-A517-7BE11D777E13}"/>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749574C1-C20F-49F6-A0C4-270B31C03A9E}" type="datetime1">
              <a:rPr lang="en-US" smtClean="0"/>
              <a:t>6/4/2024</a:t>
            </a:fld>
            <a:endParaRPr lang="en-US"/>
          </a:p>
        </p:txBody>
      </p:sp>
      <p:sp>
        <p:nvSpPr>
          <p:cNvPr id="5" name="Footer Placeholder 4">
            <a:extLst>
              <a:ext uri="{FF2B5EF4-FFF2-40B4-BE49-F238E27FC236}">
                <a16:creationId xmlns:a16="http://schemas.microsoft.com/office/drawing/2014/main" id="{C68196C1-1B27-484D-91B2-C1DC3C39EC65}"/>
              </a:ext>
            </a:extLst>
          </p:cNvPr>
          <p:cNvSpPr>
            <a:spLocks noGrp="1"/>
          </p:cNvSpPr>
          <p:nvPr>
            <p:ph type="ftr" sz="quarter" idx="3"/>
          </p:nvPr>
        </p:nvSpPr>
        <p:spPr>
          <a:xfrm>
            <a:off x="3200400" y="6430710"/>
            <a:ext cx="30861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CFC2268-226C-CC4E-AB49-7BD126AAB374}"/>
              </a:ext>
            </a:extLst>
          </p:cNvPr>
          <p:cNvSpPr>
            <a:spLocks noGrp="1"/>
          </p:cNvSpPr>
          <p:nvPr>
            <p:ph type="sldNum" sz="quarter" idx="4"/>
          </p:nvPr>
        </p:nvSpPr>
        <p:spPr>
          <a:xfrm>
            <a:off x="6988723" y="6435528"/>
            <a:ext cx="20574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4E5E9B44-CCE2-8740-9C9F-E57945DEEB9A}" type="slidenum">
              <a:rPr lang="en-US" smtClean="0"/>
              <a:t>‹#›</a:t>
            </a:fld>
            <a:endParaRPr lang="en-US"/>
          </a:p>
        </p:txBody>
      </p:sp>
    </p:spTree>
    <p:extLst>
      <p:ext uri="{BB962C8B-B14F-4D97-AF65-F5344CB8AC3E}">
        <p14:creationId xmlns:p14="http://schemas.microsoft.com/office/powerpoint/2010/main" val="3957875332"/>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 id="2147484117" r:id="rId12"/>
  </p:sldLayoutIdLs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933F4-0855-1D4D-AA2C-BBC2B6B94690}"/>
              </a:ext>
            </a:extLst>
          </p:cNvPr>
          <p:cNvSpPr>
            <a:spLocks noGrp="1"/>
          </p:cNvSpPr>
          <p:nvPr>
            <p:ph type="title"/>
          </p:nvPr>
        </p:nvSpPr>
        <p:spPr>
          <a:xfrm>
            <a:off x="628650" y="1968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E35156-8607-EB3F-2339-54B8CFB36DBB}"/>
              </a:ext>
            </a:extLst>
          </p:cNvPr>
          <p:cNvSpPr>
            <a:spLocks noGrp="1"/>
          </p:cNvSpPr>
          <p:nvPr>
            <p:ph type="body" idx="1"/>
          </p:nvPr>
        </p:nvSpPr>
        <p:spPr>
          <a:xfrm>
            <a:off x="628650" y="138874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39EAFF-40B2-F82B-D172-CD2F2F40758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1C5C76A-550A-4F79-B278-148F8DFA6ACE}" type="datetime1">
              <a:rPr lang="en-US" smtClean="0"/>
              <a:t>6/4/2024</a:t>
            </a:fld>
            <a:endParaRPr lang="en-US"/>
          </a:p>
        </p:txBody>
      </p:sp>
      <p:sp>
        <p:nvSpPr>
          <p:cNvPr id="5" name="Footer Placeholder 4">
            <a:extLst>
              <a:ext uri="{FF2B5EF4-FFF2-40B4-BE49-F238E27FC236}">
                <a16:creationId xmlns:a16="http://schemas.microsoft.com/office/drawing/2014/main" id="{4E4932C0-F36C-934A-C5D9-4BD84BFD45F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1324EA-E921-3B47-AA86-7E3BD9BC757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5B2B3C0-E9AE-4554-8997-B85453A3EA63}" type="slidenum">
              <a:rPr lang="en-US" smtClean="0"/>
              <a:t>‹#›</a:t>
            </a:fld>
            <a:endParaRPr lang="en-US" dirty="0"/>
          </a:p>
        </p:txBody>
      </p:sp>
    </p:spTree>
    <p:extLst>
      <p:ext uri="{BB962C8B-B14F-4D97-AF65-F5344CB8AC3E}">
        <p14:creationId xmlns:p14="http://schemas.microsoft.com/office/powerpoint/2010/main" val="3769121683"/>
      </p:ext>
    </p:extLst>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2098A48-A01A-431B-A151-83BA1AD3408E}"/>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37FF4E1-9E35-45B5-B5AC-4CDA031C769C}"/>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48480C8-5D0E-4DDA-B43D-48578145CA4A}"/>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633C7847-44D2-409B-8149-C3995B26CCA3}"/>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26FC6C87-6884-42BC-B8CC-8D9B7BE459E8}"/>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E478EEA1-A6F7-4584-8C9F-941932DFE4D8}" type="slidenum">
              <a:rPr lang="en-US" altLang="en-US"/>
              <a:pPr/>
              <a:t>‹#›</a:t>
            </a:fld>
            <a:endParaRPr lang="en-US" altLang="en-US"/>
          </a:p>
        </p:txBody>
      </p:sp>
    </p:spTree>
    <p:extLst>
      <p:ext uri="{BB962C8B-B14F-4D97-AF65-F5344CB8AC3E}">
        <p14:creationId xmlns:p14="http://schemas.microsoft.com/office/powerpoint/2010/main" val="157305712"/>
      </p:ext>
    </p:extLst>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cs typeface="Arial" charset="0"/>
        </a:defRPr>
      </a:lvl2pPr>
      <a:lvl3pPr algn="ctr" rtl="0" eaLnBrk="0" fontAlgn="base" hangingPunct="0">
        <a:spcBef>
          <a:spcPct val="0"/>
        </a:spcBef>
        <a:spcAft>
          <a:spcPct val="0"/>
        </a:spcAft>
        <a:defRPr sz="3200" b="1">
          <a:solidFill>
            <a:schemeClr val="tx2"/>
          </a:solidFill>
          <a:latin typeface="Arial" charset="0"/>
          <a:cs typeface="Arial" charset="0"/>
        </a:defRPr>
      </a:lvl3pPr>
      <a:lvl4pPr algn="ctr" rtl="0" eaLnBrk="0" fontAlgn="base" hangingPunct="0">
        <a:spcBef>
          <a:spcPct val="0"/>
        </a:spcBef>
        <a:spcAft>
          <a:spcPct val="0"/>
        </a:spcAft>
        <a:defRPr sz="3200" b="1">
          <a:solidFill>
            <a:schemeClr val="tx2"/>
          </a:solidFill>
          <a:latin typeface="Arial" charset="0"/>
          <a:cs typeface="Arial" charset="0"/>
        </a:defRPr>
      </a:lvl4pPr>
      <a:lvl5pPr algn="ctr" rtl="0" eaLnBrk="0" fontAlgn="base" hangingPunct="0">
        <a:spcBef>
          <a:spcPct val="0"/>
        </a:spcBef>
        <a:spcAft>
          <a:spcPct val="0"/>
        </a:spcAft>
        <a:defRPr sz="3200" b="1">
          <a:solidFill>
            <a:schemeClr val="tx2"/>
          </a:solidFill>
          <a:latin typeface="Arial" charset="0"/>
          <a:cs typeface="Arial" charset="0"/>
        </a:defRPr>
      </a:lvl5pPr>
      <a:lvl6pPr marL="457200" algn="ctr" rtl="0" fontAlgn="base">
        <a:spcBef>
          <a:spcPct val="0"/>
        </a:spcBef>
        <a:spcAft>
          <a:spcPct val="0"/>
        </a:spcAft>
        <a:defRPr sz="3200" b="1">
          <a:solidFill>
            <a:schemeClr val="tx2"/>
          </a:solidFill>
          <a:latin typeface="Arial" charset="0"/>
          <a:cs typeface="Arial" charset="0"/>
        </a:defRPr>
      </a:lvl6pPr>
      <a:lvl7pPr marL="914400" algn="ctr" rtl="0" fontAlgn="base">
        <a:spcBef>
          <a:spcPct val="0"/>
        </a:spcBef>
        <a:spcAft>
          <a:spcPct val="0"/>
        </a:spcAft>
        <a:defRPr sz="3200" b="1">
          <a:solidFill>
            <a:schemeClr val="tx2"/>
          </a:solidFill>
          <a:latin typeface="Arial" charset="0"/>
          <a:cs typeface="Arial" charset="0"/>
        </a:defRPr>
      </a:lvl7pPr>
      <a:lvl8pPr marL="1371600" algn="ctr" rtl="0" fontAlgn="base">
        <a:spcBef>
          <a:spcPct val="0"/>
        </a:spcBef>
        <a:spcAft>
          <a:spcPct val="0"/>
        </a:spcAft>
        <a:defRPr sz="3200" b="1">
          <a:solidFill>
            <a:schemeClr val="tx2"/>
          </a:solidFill>
          <a:latin typeface="Arial" charset="0"/>
          <a:cs typeface="Arial" charset="0"/>
        </a:defRPr>
      </a:lvl8pPr>
      <a:lvl9pPr marL="1828800" algn="ctr" rtl="0" fontAlgn="base">
        <a:spcBef>
          <a:spcPct val="0"/>
        </a:spcBef>
        <a:spcAft>
          <a:spcPct val="0"/>
        </a:spcAft>
        <a:defRPr sz="32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10;p1">
            <a:extLst>
              <a:ext uri="{FF2B5EF4-FFF2-40B4-BE49-F238E27FC236}">
                <a16:creationId xmlns:a16="http://schemas.microsoft.com/office/drawing/2014/main" id="{ABF572F5-0B14-480B-8637-14355093733D}"/>
              </a:ext>
            </a:extLst>
          </p:cNvPr>
          <p:cNvSpPr txBox="1">
            <a:spLocks noGrp="1"/>
          </p:cNvSpPr>
          <p:nvPr>
            <p:ph type="title"/>
          </p:nvPr>
        </p:nvSpPr>
        <p:spPr>
          <a:xfrm>
            <a:off x="628650" y="916841"/>
            <a:ext cx="7886700" cy="966383"/>
          </a:xfrm>
          <a:prstGeom prst="rect">
            <a:avLst/>
          </a:prstGeom>
          <a:noFill/>
          <a:ln>
            <a:noFill/>
          </a:ln>
        </p:spPr>
        <p:txBody>
          <a:bodyPr vert="horz" wrap="square" lIns="91421" tIns="45701" rIns="91421" bIns="45701" anchor="ctr" anchorCtr="0" compatLnSpc="1">
            <a:noAutofit/>
          </a:bodyPr>
          <a:lstStyle/>
          <a:p>
            <a:pPr lvl="0"/>
            <a:endParaRPr lang="en-US"/>
          </a:p>
        </p:txBody>
      </p:sp>
      <p:sp>
        <p:nvSpPr>
          <p:cNvPr id="3" name="Google Shape;11;p1">
            <a:extLst>
              <a:ext uri="{FF2B5EF4-FFF2-40B4-BE49-F238E27FC236}">
                <a16:creationId xmlns:a16="http://schemas.microsoft.com/office/drawing/2014/main" id="{C11C9542-531C-47C1-B58D-CE4DAE500DE4}"/>
              </a:ext>
            </a:extLst>
          </p:cNvPr>
          <p:cNvSpPr txBox="1">
            <a:spLocks noGrp="1"/>
          </p:cNvSpPr>
          <p:nvPr>
            <p:ph type="body" idx="1"/>
          </p:nvPr>
        </p:nvSpPr>
        <p:spPr>
          <a:xfrm>
            <a:off x="628650" y="2182581"/>
            <a:ext cx="7886700" cy="3994373"/>
          </a:xfrm>
          <a:prstGeom prst="rect">
            <a:avLst/>
          </a:prstGeom>
          <a:noFill/>
          <a:ln>
            <a:noFill/>
          </a:ln>
        </p:spPr>
        <p:txBody>
          <a:bodyPr vert="horz" wrap="square" lIns="91421" tIns="45701" rIns="91421" bIns="45701"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Google Shape;12;p1">
            <a:extLst>
              <a:ext uri="{FF2B5EF4-FFF2-40B4-BE49-F238E27FC236}">
                <a16:creationId xmlns:a16="http://schemas.microsoft.com/office/drawing/2014/main" id="{31398032-3DD8-4B8D-9201-04876C7F8355}"/>
              </a:ext>
            </a:extLst>
          </p:cNvPr>
          <p:cNvSpPr txBox="1">
            <a:spLocks noGrp="1"/>
          </p:cNvSpPr>
          <p:nvPr>
            <p:ph type="dt" sz="half" idx="2"/>
          </p:nvPr>
        </p:nvSpPr>
        <p:spPr>
          <a:xfrm>
            <a:off x="628650" y="6356351"/>
            <a:ext cx="2057400" cy="365129"/>
          </a:xfrm>
          <a:prstGeom prst="rect">
            <a:avLst/>
          </a:prstGeom>
          <a:noFill/>
          <a:ln>
            <a:noFill/>
          </a:ln>
        </p:spPr>
        <p:txBody>
          <a:bodyPr vert="horz" wrap="square" lIns="91421" tIns="45701" rIns="91421" bIns="45701"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888888"/>
                </a:solidFill>
                <a:uFillTx/>
                <a:latin typeface="Calibri"/>
                <a:ea typeface="Calibri"/>
                <a:cs typeface="Calibri"/>
              </a:defRPr>
            </a:lvl1pPr>
          </a:lstStyle>
          <a:p>
            <a:pPr lvl="0"/>
            <a:endParaRPr lang="en-US"/>
          </a:p>
        </p:txBody>
      </p:sp>
      <p:sp>
        <p:nvSpPr>
          <p:cNvPr id="5" name="Google Shape;13;p1">
            <a:extLst>
              <a:ext uri="{FF2B5EF4-FFF2-40B4-BE49-F238E27FC236}">
                <a16:creationId xmlns:a16="http://schemas.microsoft.com/office/drawing/2014/main" id="{C43035A0-6720-4989-8ECE-EAFC97EDBC1C}"/>
              </a:ext>
            </a:extLst>
          </p:cNvPr>
          <p:cNvSpPr txBox="1">
            <a:spLocks noGrp="1"/>
          </p:cNvSpPr>
          <p:nvPr>
            <p:ph type="ftr" sz="quarter" idx="3"/>
          </p:nvPr>
        </p:nvSpPr>
        <p:spPr>
          <a:xfrm>
            <a:off x="3028949" y="6356351"/>
            <a:ext cx="3086099" cy="365129"/>
          </a:xfrm>
          <a:prstGeom prst="rect">
            <a:avLst/>
          </a:prstGeom>
          <a:noFill/>
          <a:ln>
            <a:noFill/>
          </a:ln>
        </p:spPr>
        <p:txBody>
          <a:bodyPr vert="horz" wrap="square" lIns="91421" tIns="45701" rIns="91421" bIns="45701"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0" cap="none" spc="0" baseline="0">
                <a:solidFill>
                  <a:srgbClr val="888888"/>
                </a:solidFill>
                <a:uFillTx/>
                <a:latin typeface="Calibri"/>
                <a:ea typeface="Calibri"/>
                <a:cs typeface="Calibri"/>
              </a:defRPr>
            </a:lvl1pPr>
          </a:lstStyle>
          <a:p>
            <a:pPr lvl="0"/>
            <a:endParaRPr lang="en-US"/>
          </a:p>
        </p:txBody>
      </p:sp>
      <p:sp>
        <p:nvSpPr>
          <p:cNvPr id="6" name="Google Shape;14;p1">
            <a:extLst>
              <a:ext uri="{FF2B5EF4-FFF2-40B4-BE49-F238E27FC236}">
                <a16:creationId xmlns:a16="http://schemas.microsoft.com/office/drawing/2014/main" id="{5569A5ED-0B6E-48A4-87F3-EAD0E259520E}"/>
              </a:ext>
            </a:extLst>
          </p:cNvPr>
          <p:cNvSpPr txBox="1">
            <a:spLocks noGrp="1"/>
          </p:cNvSpPr>
          <p:nvPr>
            <p:ph type="sldNum" sz="quarter" idx="4"/>
          </p:nvPr>
        </p:nvSpPr>
        <p:spPr>
          <a:xfrm>
            <a:off x="6457949" y="6356351"/>
            <a:ext cx="2057400" cy="365129"/>
          </a:xfrm>
          <a:prstGeom prst="rect">
            <a:avLst/>
          </a:prstGeom>
          <a:noFill/>
          <a:ln>
            <a:noFill/>
          </a:ln>
        </p:spPr>
        <p:txBody>
          <a:bodyPr vert="horz" wrap="square" lIns="91421" tIns="45701" rIns="91421" bIns="45701"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888888"/>
                </a:solidFill>
                <a:uFillTx/>
                <a:latin typeface="Calibri"/>
                <a:ea typeface="Calibri"/>
                <a:cs typeface="Calibri"/>
              </a:defRPr>
            </a:lvl1pPr>
          </a:lstStyle>
          <a:p>
            <a:pPr lvl="0"/>
            <a:fld id="{DA652A39-7692-4D4F-A481-C44A39649572}" type="slidenum">
              <a:t>‹#›</a:t>
            </a:fld>
            <a:endParaRPr lang="en-US"/>
          </a:p>
        </p:txBody>
      </p:sp>
      <p:pic>
        <p:nvPicPr>
          <p:cNvPr id="7" name="Picture 6">
            <a:extLst>
              <a:ext uri="{FF2B5EF4-FFF2-40B4-BE49-F238E27FC236}">
                <a16:creationId xmlns:a16="http://schemas.microsoft.com/office/drawing/2014/main" id="{4D0D5B8C-8975-4160-9DAC-C15047482C13}"/>
              </a:ext>
            </a:extLst>
          </p:cNvPr>
          <p:cNvPicPr>
            <a:picLocks noChangeAspect="1"/>
          </p:cNvPicPr>
          <p:nvPr/>
        </p:nvPicPr>
        <p:blipFill>
          <a:blip r:embed="rId6"/>
          <a:stretch>
            <a:fillRect/>
          </a:stretch>
        </p:blipFill>
        <p:spPr>
          <a:xfrm>
            <a:off x="163924" y="158529"/>
            <a:ext cx="2679164" cy="636303"/>
          </a:xfrm>
          <a:prstGeom prst="rect">
            <a:avLst/>
          </a:prstGeom>
          <a:noFill/>
          <a:ln cap="flat">
            <a:noFill/>
          </a:ln>
        </p:spPr>
      </p:pic>
      <p:cxnSp>
        <p:nvCxnSpPr>
          <p:cNvPr id="8" name="Straight Connector 7">
            <a:extLst>
              <a:ext uri="{FF2B5EF4-FFF2-40B4-BE49-F238E27FC236}">
                <a16:creationId xmlns:a16="http://schemas.microsoft.com/office/drawing/2014/main" id="{0AFC4CD3-88A4-4CBC-832E-D020928E76B2}"/>
              </a:ext>
            </a:extLst>
          </p:cNvPr>
          <p:cNvCxnSpPr/>
          <p:nvPr/>
        </p:nvCxnSpPr>
        <p:spPr>
          <a:xfrm>
            <a:off x="0" y="903006"/>
            <a:ext cx="9144000" cy="0"/>
          </a:xfrm>
          <a:prstGeom prst="straightConnector1">
            <a:avLst/>
          </a:prstGeom>
          <a:noFill/>
          <a:ln w="66678" cap="flat">
            <a:solidFill>
              <a:srgbClr val="A5001E"/>
            </a:solidFill>
            <a:prstDash val="solid"/>
          </a:ln>
        </p:spPr>
      </p:cxnSp>
      <p:cxnSp>
        <p:nvCxnSpPr>
          <p:cNvPr id="9" name="Straight Connector 8">
            <a:extLst>
              <a:ext uri="{FF2B5EF4-FFF2-40B4-BE49-F238E27FC236}">
                <a16:creationId xmlns:a16="http://schemas.microsoft.com/office/drawing/2014/main" id="{BB5A142C-6102-498C-8808-E3697F1D203E}"/>
              </a:ext>
            </a:extLst>
          </p:cNvPr>
          <p:cNvCxnSpPr/>
          <p:nvPr/>
        </p:nvCxnSpPr>
        <p:spPr>
          <a:xfrm>
            <a:off x="0" y="6356351"/>
            <a:ext cx="9144000" cy="0"/>
          </a:xfrm>
          <a:prstGeom prst="straightConnector1">
            <a:avLst/>
          </a:prstGeom>
          <a:noFill/>
          <a:ln w="66678" cap="flat">
            <a:solidFill>
              <a:srgbClr val="A5001E"/>
            </a:solidFill>
            <a:prstDash val="solid"/>
          </a:ln>
        </p:spPr>
      </p:cxnSp>
    </p:spTree>
    <p:extLst>
      <p:ext uri="{BB962C8B-B14F-4D97-AF65-F5344CB8AC3E}">
        <p14:creationId xmlns:p14="http://schemas.microsoft.com/office/powerpoint/2010/main" val="2448961557"/>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Lst>
  <p:hf hdr="0" ftr="0" dt="0"/>
  <p:txStyles>
    <p:titleStyle>
      <a:lvl1pPr marL="0" marR="0" lvl="0" indent="0" algn="l" defTabSz="914400" rtl="0" fontAlgn="auto" hangingPunct="1">
        <a:lnSpc>
          <a:spcPct val="90000"/>
        </a:lnSpc>
        <a:spcBef>
          <a:spcPts val="0"/>
        </a:spcBef>
        <a:spcAft>
          <a:spcPts val="0"/>
        </a:spcAft>
        <a:buNone/>
        <a:tabLst/>
        <a:defRPr lang="en-US" sz="4400" b="0" i="0" u="none" strike="noStrike" kern="0" cap="none" spc="0" baseline="0">
          <a:solidFill>
            <a:srgbClr val="000000"/>
          </a:solidFill>
          <a:uFillTx/>
          <a:latin typeface="Calibri"/>
          <a:ea typeface="Calibri"/>
          <a:cs typeface="Calibri"/>
        </a:defRPr>
      </a:lvl1pPr>
    </p:titleStyle>
    <p:bodyStyle>
      <a:lvl1pPr marL="457200" marR="0" lvl="0" indent="-406395" algn="l" defTabSz="914400" rtl="0" fontAlgn="auto" hangingPunct="1">
        <a:lnSpc>
          <a:spcPct val="90000"/>
        </a:lnSpc>
        <a:spcBef>
          <a:spcPts val="1000"/>
        </a:spcBef>
        <a:spcAft>
          <a:spcPts val="0"/>
        </a:spcAft>
        <a:buClr>
          <a:srgbClr val="000000"/>
        </a:buClr>
        <a:buSzPts val="2800"/>
        <a:buFont typeface="Arial"/>
        <a:buChar char="•"/>
        <a:tabLst/>
        <a:defRPr lang="en-US" sz="28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B0D177-9AA4-42F4-9CD7-CD206217CA6D}"/>
              </a:ext>
            </a:extLst>
          </p:cNvPr>
          <p:cNvSpPr/>
          <p:nvPr userDrawn="1"/>
        </p:nvSpPr>
        <p:spPr>
          <a:xfrm>
            <a:off x="7335076" y="6371351"/>
            <a:ext cx="1484923"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28" name="Rectangle 27">
            <a:extLst>
              <a:ext uri="{FF2B5EF4-FFF2-40B4-BE49-F238E27FC236}">
                <a16:creationId xmlns:a16="http://schemas.microsoft.com/office/drawing/2014/main" id="{C825DB53-D610-4A40-AFDC-EBC47DB613CE}"/>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31" name="Freeform: Shape 30">
            <a:extLst>
              <a:ext uri="{FF2B5EF4-FFF2-40B4-BE49-F238E27FC236}">
                <a16:creationId xmlns:a16="http://schemas.microsoft.com/office/drawing/2014/main" id="{C2B9A6A4-83D0-40B1-8B15-964C84BF0705}"/>
              </a:ext>
            </a:extLst>
          </p:cNvPr>
          <p:cNvSpPr/>
          <p:nvPr userDrawn="1"/>
        </p:nvSpPr>
        <p:spPr>
          <a:xfrm>
            <a:off x="0" y="6371351"/>
            <a:ext cx="7335077"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324000" y="432000"/>
            <a:ext cx="8496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324000" y="1512000"/>
            <a:ext cx="8496000" cy="467925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324000" y="6439820"/>
            <a:ext cx="4248000" cy="295062"/>
          </a:xfrm>
          <a:prstGeom prst="rect">
            <a:avLst/>
          </a:prstGeom>
          <a:noFill/>
        </p:spPr>
        <p:txBody>
          <a:bodyPr vert="horz" lIns="0" tIns="0" rIns="0" bIns="0" rtlCol="0" anchor="ctr"/>
          <a:lstStyle>
            <a:lvl1pPr algn="l">
              <a:defRPr sz="900">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8820000" y="6371351"/>
            <a:ext cx="324000" cy="432000"/>
          </a:xfrm>
          <a:prstGeom prst="rect">
            <a:avLst/>
          </a:prstGeom>
          <a:solidFill>
            <a:schemeClr val="tx1">
              <a:lumMod val="75000"/>
              <a:lumOff val="25000"/>
            </a:schemeClr>
          </a:solidFill>
        </p:spPr>
        <p:txBody>
          <a:bodyPr vert="horz" lIns="0" tIns="0" rIns="0" bIns="0" rtlCol="0" anchor="ctr"/>
          <a:lstStyle>
            <a:lvl1pPr algn="ctr">
              <a:defRPr sz="900">
                <a:solidFill>
                  <a:schemeClr val="bg1"/>
                </a:solidFill>
                <a:latin typeface="+mj-lt"/>
              </a:defRPr>
            </a:lvl1pPr>
          </a:lstStyle>
          <a:p>
            <a:fld id="{19B51A1E-902D-48AF-9020-955120F399B6}" type="slidenum">
              <a:rPr lang="en-US" noProof="0" smtClean="0"/>
              <a:pPr/>
              <a:t>‹#›</a:t>
            </a:fld>
            <a:endParaRPr lang="en-US" noProof="0" dirty="0"/>
          </a:p>
        </p:txBody>
      </p:sp>
      <p:sp>
        <p:nvSpPr>
          <p:cNvPr id="9" name="Rectangle 8">
            <a:extLst>
              <a:ext uri="{FF2B5EF4-FFF2-40B4-BE49-F238E27FC236}">
                <a16:creationId xmlns:a16="http://schemas.microsoft.com/office/drawing/2014/main" id="{4BC39664-EB8B-4A32-915A-D4308F79277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sp>
        <p:nvSpPr>
          <p:cNvPr id="29" name="Rectangle 28">
            <a:extLst>
              <a:ext uri="{FF2B5EF4-FFF2-40B4-BE49-F238E27FC236}">
                <a16:creationId xmlns:a16="http://schemas.microsoft.com/office/drawing/2014/main" id="{9B49670D-8F18-44A8-B217-67B412095C0D}"/>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noProof="0" dirty="0"/>
          </a:p>
        </p:txBody>
      </p:sp>
      <p:cxnSp>
        <p:nvCxnSpPr>
          <p:cNvPr id="18" name="Straight Connector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9143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5690226"/>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 id="2147484181" r:id="rId19"/>
    <p:sldLayoutId id="2147484182" r:id="rId20"/>
    <p:sldLayoutId id="2147484183" r:id="rId21"/>
    <p:sldLayoutId id="2147484184" r:id="rId22"/>
    <p:sldLayoutId id="2147484185" r:id="rId23"/>
    <p:sldLayoutId id="2147484186" r:id="rId24"/>
  </p:sldLayoutIdLst>
  <p:hf hdr="0" dt="0"/>
  <p:txStyles>
    <p:titleStyle>
      <a:lvl1pPr algn="l" defTabSz="685800" rtl="0" eaLnBrk="1" latinLnBrk="0" hangingPunct="1">
        <a:lnSpc>
          <a:spcPct val="90000"/>
        </a:lnSpc>
        <a:spcBef>
          <a:spcPct val="0"/>
        </a:spcBef>
        <a:buNone/>
        <a:defRPr sz="2400" b="1" kern="1200" spc="-113">
          <a:solidFill>
            <a:schemeClr val="tx1">
              <a:lumMod val="75000"/>
              <a:lumOff val="25000"/>
            </a:schemeClr>
          </a:solidFill>
          <a:latin typeface="+mj-lt"/>
          <a:ea typeface="+mj-ea"/>
          <a:cs typeface="+mj-cs"/>
        </a:defRPr>
      </a:lvl1pPr>
    </p:titleStyle>
    <p:bodyStyle>
      <a:lvl1pPr marL="200025" indent="-200025" algn="l" defTabSz="685800" rtl="0" eaLnBrk="1" latinLnBrk="0" hangingPunct="1">
        <a:lnSpc>
          <a:spcPct val="90000"/>
        </a:lnSpc>
        <a:spcBef>
          <a:spcPts val="750"/>
        </a:spcBef>
        <a:buFont typeface="Arial" panose="020B0604020202020204" pitchFamily="34" charset="0"/>
        <a:buChar char="•"/>
        <a:defRPr sz="1350" kern="1200">
          <a:solidFill>
            <a:schemeClr val="tx1">
              <a:lumMod val="75000"/>
              <a:lumOff val="25000"/>
            </a:schemeClr>
          </a:solidFill>
          <a:latin typeface="+mn-lt"/>
          <a:ea typeface="+mn-ea"/>
          <a:cs typeface="+mn-cs"/>
        </a:defRPr>
      </a:lvl1pPr>
      <a:lvl2pPr marL="407194" indent="-207169" algn="l" defTabSz="685800" rtl="0" eaLnBrk="1" latinLnBrk="0" hangingPunct="1">
        <a:lnSpc>
          <a:spcPct val="90000"/>
        </a:lnSpc>
        <a:spcBef>
          <a:spcPts val="375"/>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607219"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3pPr>
      <a:lvl4pPr marL="807244"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4pPr>
      <a:lvl5pPr marL="1007269" indent="-200025" algn="l" defTabSz="685800" rtl="0" eaLnBrk="1" latinLnBrk="0" hangingPunct="1">
        <a:lnSpc>
          <a:spcPct val="90000"/>
        </a:lnSpc>
        <a:spcBef>
          <a:spcPts val="375"/>
        </a:spcBef>
        <a:buFont typeface="Arial" panose="020B0604020202020204" pitchFamily="34" charset="0"/>
        <a:buChar char="•"/>
        <a:defRPr sz="1050" kern="1200">
          <a:solidFill>
            <a:schemeClr val="tx1">
              <a:lumMod val="75000"/>
              <a:lumOff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thomas4@mit.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psas.scripts.mit.edu/home/wp-content/uploads/2020/07/JThomas-Facilitating-STPACAST-2.pdf"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psas.scripts.mit.edu/home/mit-stamp-workshop-presentations/" TargetMode="External"/><Relationship Id="rId2" Type="http://schemas.openxmlformats.org/officeDocument/2006/relationships/notesSlide" Target="../notesSlides/notesSlide2.xml"/><Relationship Id="rId1" Type="http://schemas.openxmlformats.org/officeDocument/2006/relationships/slideLayout" Target="../slideLayouts/slideLayout46.xml"/><Relationship Id="rId4" Type="http://schemas.openxmlformats.org/officeDocument/2006/relationships/hyperlink" Target="http://psas.scripts.mit.edu/home/publication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1.xml"/></Relationships>
</file>

<file path=ppt/slides/_rels/slide5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5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3.emf"/></Relationships>
</file>

<file path=ppt/slides/_rels/slide5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4.emf"/><Relationship Id="rId4" Type="http://schemas.openxmlformats.org/officeDocument/2006/relationships/image" Target="../media/image23.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6.xml"/></Relationships>
</file>

<file path=ppt/slides/_rels/slide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6.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56.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69.xml"/><Relationship Id="rId4" Type="http://schemas.openxmlformats.org/officeDocument/2006/relationships/image" Target="../media/image28.jpeg"/></Relationships>
</file>

<file path=ppt/slides/_rels/slide63.xml.rels><?xml version="1.0" encoding="UTF-8" standalone="yes"?>
<Relationships xmlns="http://schemas.openxmlformats.org/package/2006/relationships"><Relationship Id="rId3" Type="http://schemas.openxmlformats.org/officeDocument/2006/relationships/hyperlink" Target="https://www.needpix.com/photo/98743/check-correct-green-mark-tick" TargetMode="External"/><Relationship Id="rId2" Type="http://schemas.openxmlformats.org/officeDocument/2006/relationships/image" Target="../media/image29.png"/><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6.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5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1.xml"/></Relationships>
</file>

<file path=ppt/slides/_rels/slide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56.xml"/></Relationships>
</file>

<file path=ppt/slides/_rels/slide7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56.xml"/></Relationships>
</file>

<file path=ppt/slides/_rels/slide7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5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6.xml"/></Relationships>
</file>

<file path=ppt/slides/_rels/slide78.xml.rels><?xml version="1.0" encoding="UTF-8" standalone="yes"?>
<Relationships xmlns="http://schemas.openxmlformats.org/package/2006/relationships"><Relationship Id="rId3" Type="http://schemas.openxmlformats.org/officeDocument/2006/relationships/hyperlink" Target="https://www.needpix.com/photo/98743/check-correct-green-mark-tick" TargetMode="External"/><Relationship Id="rId2" Type="http://schemas.openxmlformats.org/officeDocument/2006/relationships/image" Target="../media/image29.png"/><Relationship Id="rId1" Type="http://schemas.openxmlformats.org/officeDocument/2006/relationships/slideLayout" Target="../slideLayouts/slideLayout5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3.xml.rels><?xml version="1.0" encoding="UTF-8" standalone="yes"?>
<Relationships xmlns="http://schemas.openxmlformats.org/package/2006/relationships"><Relationship Id="rId3" Type="http://schemas.openxmlformats.org/officeDocument/2006/relationships/hyperlink" Target="https://www.needpix.com/photo/98743/check-correct-green-mark-tick" TargetMode="External"/><Relationship Id="rId2" Type="http://schemas.openxmlformats.org/officeDocument/2006/relationships/image" Target="../media/image29.png"/><Relationship Id="rId1" Type="http://schemas.openxmlformats.org/officeDocument/2006/relationships/slideLayout" Target="../slideLayouts/slideLayout5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0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67.xml"/><Relationship Id="rId1" Type="http://schemas.openxmlformats.org/officeDocument/2006/relationships/slideLayout" Target="../slideLayouts/slideLayout106.xml"/><Relationship Id="rId5" Type="http://schemas.openxmlformats.org/officeDocument/2006/relationships/image" Target="../media/image24.emf"/><Relationship Id="rId4" Type="http://schemas.openxmlformats.org/officeDocument/2006/relationships/image" Target="../media/image23.e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0.xml"/></Relationships>
</file>

<file path=ppt/slides/_rels/slide10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0.xml"/></Relationships>
</file>

<file path=ppt/slides/_rels/slide10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0.xml"/></Relationships>
</file>

<file path=ppt/slides/_rels/slide1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0.xml"/></Relationships>
</file>

<file path=ppt/slides/_rels/slide1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0.xml"/></Relationships>
</file>

<file path=ppt/slides/_rels/slide1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1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8.xml"/></Relationships>
</file>

<file path=ppt/slides/_rels/slide1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0.xml"/></Relationships>
</file>

<file path=ppt/slides/_rels/slide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18.xml"/></Relationships>
</file>

<file path=ppt/slides/_rels/slide1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0.xml"/></Relationships>
</file>

<file path=ppt/slides/_rels/slide1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0.xml"/></Relationships>
</file>

<file path=ppt/slides/_rels/slide11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20.xml"/></Relationships>
</file>

<file path=ppt/slides/_rels/slide12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20.xml"/></Relationships>
</file>

<file path=ppt/slides/_rels/slide12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20.xml"/></Relationships>
</file>

<file path=ppt/slides/_rels/slide1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6.xml"/></Relationships>
</file>

<file path=ppt/slides/_rels/slide1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0.xml"/><Relationship Id="rId1" Type="http://schemas.openxmlformats.org/officeDocument/2006/relationships/slideLayout" Target="../slideLayouts/slideLayout5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33.xml"/></Relationships>
</file>

<file path=ppt/slides/_rels/slide1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1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5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02.xml"/></Relationships>
</file>

<file path=ppt/slides/_rels/slide1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8.xml"/><Relationship Id="rId1" Type="http://schemas.openxmlformats.org/officeDocument/2006/relationships/slideLayout" Target="../slideLayouts/slideLayout102.xml"/></Relationships>
</file>

<file path=ppt/slides/_rels/slide1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10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1.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1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2.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emf"/></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129.xml"/></Relationships>
</file>

<file path=ppt/slides/_rels/slide16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28.xml"/></Relationships>
</file>

<file path=ppt/slides/_rels/slide168.xml.rels><?xml version="1.0" encoding="UTF-8" standalone="yes"?>
<Relationships xmlns="http://schemas.openxmlformats.org/package/2006/relationships"><Relationship Id="rId3" Type="http://schemas.openxmlformats.org/officeDocument/2006/relationships/hyperlink" Target="https://nap.nationalacademies.org/catalog/26673/emerging-hazards-in-commercial-aviation-report-1-initial-assessment-of-safety-data-and-analysis-processes" TargetMode="External"/><Relationship Id="rId2" Type="http://schemas.openxmlformats.org/officeDocument/2006/relationships/notesSlide" Target="../notesSlides/notesSlide84.xml"/><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69.xml.rels><?xml version="1.0" encoding="UTF-8" standalone="yes"?>
<Relationships xmlns="http://schemas.openxmlformats.org/package/2006/relationships"><Relationship Id="rId3" Type="http://schemas.openxmlformats.org/officeDocument/2006/relationships/hyperlink" Target="https://nap.nationalacademies.org/catalog/26673/emerging-hazards-in-commercial-aviation-report-1-initial-assessment-of-safety-data-and-analysis-processes" TargetMode="External"/><Relationship Id="rId2" Type="http://schemas.openxmlformats.org/officeDocument/2006/relationships/notesSlide" Target="../notesSlides/notesSlide85.xml"/><Relationship Id="rId1" Type="http://schemas.openxmlformats.org/officeDocument/2006/relationships/slideLayout" Target="../slideLayouts/slideLayout1.xml"/><Relationship Id="rId5" Type="http://schemas.openxmlformats.org/officeDocument/2006/relationships/image" Target="../media/image83.png"/><Relationship Id="rId4" Type="http://schemas.openxmlformats.org/officeDocument/2006/relationships/image" Target="../media/image82.png"/></Relationships>
</file>

<file path=ppt/slides/_rels/slide1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www.google.com/url?sa=i&amp;url=https%3A%2F%2Fwww.faa.gov%2F&amp;psig=AOvVaw04OH8yDgF5JhsShNuhJp6j&amp;ust=1619572961177000&amp;source=images&amp;cd=vfe&amp;ved=0CAIQjRxqFwoTCOixgcqhnfACFQAAAAAdAAAAABAD" TargetMode="Externa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171.xml.rels><?xml version="1.0" encoding="UTF-8" standalone="yes"?>
<Relationships xmlns="http://schemas.openxmlformats.org/package/2006/relationships"><Relationship Id="rId13" Type="http://schemas.openxmlformats.org/officeDocument/2006/relationships/image" Target="../media/image98.png"/><Relationship Id="rId18" Type="http://schemas.openxmlformats.org/officeDocument/2006/relationships/image" Target="../media/image103.png"/><Relationship Id="rId26" Type="http://schemas.openxmlformats.org/officeDocument/2006/relationships/image" Target="../media/image111.png"/><Relationship Id="rId3" Type="http://schemas.openxmlformats.org/officeDocument/2006/relationships/image" Target="../media/image88.png"/><Relationship Id="rId21" Type="http://schemas.openxmlformats.org/officeDocument/2006/relationships/image" Target="../media/image106.pn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102.png"/><Relationship Id="rId25" Type="http://schemas.openxmlformats.org/officeDocument/2006/relationships/image" Target="../media/image110.png"/><Relationship Id="rId33" Type="http://schemas.openxmlformats.org/officeDocument/2006/relationships/hyperlink" Target="http://psas.scripts.mit.edu/home/wp-content/uploads/2023/2023-06-06-1010__John-Thomas__PUB.pdf" TargetMode="External"/><Relationship Id="rId2" Type="http://schemas.openxmlformats.org/officeDocument/2006/relationships/image" Target="../media/image87.jpg"/><Relationship Id="rId16" Type="http://schemas.openxmlformats.org/officeDocument/2006/relationships/image" Target="../media/image101.png"/><Relationship Id="rId20" Type="http://schemas.openxmlformats.org/officeDocument/2006/relationships/image" Target="../media/image105.jpg"/><Relationship Id="rId29" Type="http://schemas.openxmlformats.org/officeDocument/2006/relationships/image" Target="../media/image114.png"/><Relationship Id="rId1" Type="http://schemas.openxmlformats.org/officeDocument/2006/relationships/slideLayout" Target="../slideLayouts/slideLayout1.xml"/><Relationship Id="rId6" Type="http://schemas.openxmlformats.org/officeDocument/2006/relationships/image" Target="../media/image91.png"/><Relationship Id="rId11" Type="http://schemas.openxmlformats.org/officeDocument/2006/relationships/image" Target="../media/image96.png"/><Relationship Id="rId24" Type="http://schemas.openxmlformats.org/officeDocument/2006/relationships/image" Target="../media/image109.png"/><Relationship Id="rId32" Type="http://schemas.openxmlformats.org/officeDocument/2006/relationships/image" Target="../media/image117.png"/><Relationship Id="rId5" Type="http://schemas.openxmlformats.org/officeDocument/2006/relationships/image" Target="../media/image90.png"/><Relationship Id="rId15" Type="http://schemas.openxmlformats.org/officeDocument/2006/relationships/image" Target="../media/image100.png"/><Relationship Id="rId23" Type="http://schemas.openxmlformats.org/officeDocument/2006/relationships/image" Target="../media/image108.png"/><Relationship Id="rId28" Type="http://schemas.openxmlformats.org/officeDocument/2006/relationships/image" Target="../media/image113.png"/><Relationship Id="rId10" Type="http://schemas.openxmlformats.org/officeDocument/2006/relationships/image" Target="../media/image95.jpg"/><Relationship Id="rId19" Type="http://schemas.openxmlformats.org/officeDocument/2006/relationships/image" Target="../media/image104.png"/><Relationship Id="rId31" Type="http://schemas.openxmlformats.org/officeDocument/2006/relationships/image" Target="../media/image116.png"/><Relationship Id="rId4" Type="http://schemas.openxmlformats.org/officeDocument/2006/relationships/image" Target="../media/image89.png"/><Relationship Id="rId9" Type="http://schemas.openxmlformats.org/officeDocument/2006/relationships/image" Target="../media/image94.jpg"/><Relationship Id="rId14" Type="http://schemas.openxmlformats.org/officeDocument/2006/relationships/image" Target="../media/image99.png"/><Relationship Id="rId22" Type="http://schemas.openxmlformats.org/officeDocument/2006/relationships/image" Target="../media/image107.png"/><Relationship Id="rId27" Type="http://schemas.openxmlformats.org/officeDocument/2006/relationships/image" Target="../media/image112.jpg"/><Relationship Id="rId30" Type="http://schemas.openxmlformats.org/officeDocument/2006/relationships/image" Target="../media/image115.jpg"/><Relationship Id="rId8" Type="http://schemas.openxmlformats.org/officeDocument/2006/relationships/image" Target="../media/image93.png"/></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40.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8" Type="http://schemas.openxmlformats.org/officeDocument/2006/relationships/hyperlink" Target="https://www.youtube.com/watch?v=RNgux5Ut9bM&amp;t=468s" TargetMode="External"/><Relationship Id="rId3" Type="http://schemas.openxmlformats.org/officeDocument/2006/relationships/hyperlink" Target="http://psas.scripts.mit.edu/home/stamp-workshops/" TargetMode="External"/><Relationship Id="rId7" Type="http://schemas.openxmlformats.org/officeDocument/2006/relationships/hyperlink" Target="https://www.youtube.com/watch?v=2W-iqnPbhyc" TargetMode="External"/><Relationship Id="rId2" Type="http://schemas.openxmlformats.org/officeDocument/2006/relationships/hyperlink" Target="http://sunnyday.mit.edu/" TargetMode="External"/><Relationship Id="rId1" Type="http://schemas.openxmlformats.org/officeDocument/2006/relationships/slideLayout" Target="../slideLayouts/slideLayout1.xml"/><Relationship Id="rId6" Type="http://schemas.openxmlformats.org/officeDocument/2006/relationships/hyperlink" Target="https://www.youtube.com/watch?v=_ptmjAbacMk" TargetMode="External"/><Relationship Id="rId5" Type="http://schemas.openxmlformats.org/officeDocument/2006/relationships/hyperlink" Target="http://psas.scripts.mit.edu/home/publications/" TargetMode="External"/><Relationship Id="rId4" Type="http://schemas.openxmlformats.org/officeDocument/2006/relationships/hyperlink" Target="http://psas.scripts.mit.edu/home/mit-stamp-workshop-presentations/" TargetMode="External"/><Relationship Id="rId9" Type="http://schemas.openxmlformats.org/officeDocument/2006/relationships/hyperlink" Target="http://psas.scripts.mit.edu/home/get_file.php?name=STPA_handbook.pdf" TargetMode="External"/></Relationships>
</file>

<file path=ppt/slides/_rels/slide17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jpeg"/><Relationship Id="rId7"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1.xml"/><Relationship Id="rId6" Type="http://schemas.openxmlformats.org/officeDocument/2006/relationships/image" Target="../media/image124.emf"/><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7.jpeg"/></Relationships>
</file>

<file path=ppt/slides/_rels/slide179.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3.png"/><Relationship Id="rId1" Type="http://schemas.openxmlformats.org/officeDocument/2006/relationships/slideLayout" Target="../slideLayouts/slideLayout1.xml"/><Relationship Id="rId4" Type="http://schemas.openxmlformats.org/officeDocument/2006/relationships/image" Target="../media/image129.emf"/></Relationships>
</file>

<file path=ppt/slides/_rels/slide18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124.emf"/></Relationships>
</file>

<file path=ppt/slides/_rels/slide18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1.xml"/><Relationship Id="rId6" Type="http://schemas.openxmlformats.org/officeDocument/2006/relationships/image" Target="../media/image130.emf"/><Relationship Id="rId5" Type="http://schemas.openxmlformats.org/officeDocument/2006/relationships/image" Target="../media/image125.png"/><Relationship Id="rId4" Type="http://schemas.openxmlformats.org/officeDocument/2006/relationships/image" Target="../media/image124.emf"/></Relationships>
</file>

<file path=ppt/slides/_rels/slide18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124.emf"/></Relationships>
</file>

<file path=ppt/slides/_rels/slide18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124.emf"/></Relationships>
</file>

<file path=ppt/slides/_rels/slide184.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22.png"/><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png"/><Relationship Id="rId1" Type="http://schemas.openxmlformats.org/officeDocument/2006/relationships/slideLayout" Target="../slideLayouts/slideLayout1.xml"/><Relationship Id="rId5" Type="http://schemas.openxmlformats.org/officeDocument/2006/relationships/image" Target="../media/image133.emf"/><Relationship Id="rId4" Type="http://schemas.openxmlformats.org/officeDocument/2006/relationships/image" Target="../media/image132.emf"/></Relationships>
</file>

<file path=ppt/slides/_rels/slide186.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jpeg"/><Relationship Id="rId7"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33.xml"/><Relationship Id="rId6" Type="http://schemas.openxmlformats.org/officeDocument/2006/relationships/image" Target="../media/image124.emf"/><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7.jpeg"/></Relationships>
</file>

<file path=ppt/slides/_rels/slide187.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3.png"/><Relationship Id="rId1" Type="http://schemas.openxmlformats.org/officeDocument/2006/relationships/slideLayout" Target="../slideLayouts/slideLayout33.xml"/><Relationship Id="rId4" Type="http://schemas.openxmlformats.org/officeDocument/2006/relationships/image" Target="../media/image129.emf"/></Relationships>
</file>

<file path=ppt/slides/_rels/slide18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33.xml"/><Relationship Id="rId5" Type="http://schemas.openxmlformats.org/officeDocument/2006/relationships/image" Target="../media/image125.png"/><Relationship Id="rId4" Type="http://schemas.openxmlformats.org/officeDocument/2006/relationships/image" Target="../media/image124.emf"/></Relationships>
</file>

<file path=ppt/slides/_rels/slide18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33.xml"/><Relationship Id="rId6" Type="http://schemas.openxmlformats.org/officeDocument/2006/relationships/image" Target="../media/image130.emf"/><Relationship Id="rId5" Type="http://schemas.openxmlformats.org/officeDocument/2006/relationships/image" Target="../media/image125.png"/><Relationship Id="rId4" Type="http://schemas.openxmlformats.org/officeDocument/2006/relationships/image" Target="../media/image124.emf"/></Relationships>
</file>

<file path=ppt/slides/_rels/slide19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33.xml"/><Relationship Id="rId5" Type="http://schemas.openxmlformats.org/officeDocument/2006/relationships/image" Target="../media/image125.png"/><Relationship Id="rId4" Type="http://schemas.openxmlformats.org/officeDocument/2006/relationships/image" Target="../media/image124.emf"/></Relationships>
</file>

<file path=ppt/slides/_rels/slide19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33.xml"/><Relationship Id="rId5" Type="http://schemas.openxmlformats.org/officeDocument/2006/relationships/image" Target="../media/image125.png"/><Relationship Id="rId4" Type="http://schemas.openxmlformats.org/officeDocument/2006/relationships/image" Target="../media/image124.emf"/></Relationships>
</file>

<file path=ppt/slides/_rels/slide192.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22.png"/><Relationship Id="rId1" Type="http://schemas.openxmlformats.org/officeDocument/2006/relationships/slideLayout" Target="../slideLayouts/slideLayout33.xml"/></Relationships>
</file>

<file path=ppt/slides/_rels/slide19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png"/><Relationship Id="rId1" Type="http://schemas.openxmlformats.org/officeDocument/2006/relationships/slideLayout" Target="../slideLayouts/slideLayout33.xml"/><Relationship Id="rId5" Type="http://schemas.openxmlformats.org/officeDocument/2006/relationships/image" Target="../media/image133.emf"/><Relationship Id="rId4" Type="http://schemas.openxmlformats.org/officeDocument/2006/relationships/image" Target="../media/image132.em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g"/><Relationship Id="rId1" Type="http://schemas.openxmlformats.org/officeDocument/2006/relationships/slideLayout" Target="../slideLayouts/slideLayout3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g"/><Relationship Id="rId1" Type="http://schemas.openxmlformats.org/officeDocument/2006/relationships/slideLayout" Target="../slideLayouts/slideLayout2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D7AE06-37BB-9088-2EED-51B6A2567E01}"/>
              </a:ext>
            </a:extLst>
          </p:cNvPr>
          <p:cNvSpPr>
            <a:spLocks noGrp="1"/>
          </p:cNvSpPr>
          <p:nvPr>
            <p:ph type="title"/>
          </p:nvPr>
        </p:nvSpPr>
        <p:spPr>
          <a:xfrm>
            <a:off x="628650" y="1"/>
            <a:ext cx="7886700" cy="1114622"/>
          </a:xfrm>
        </p:spPr>
        <p:txBody>
          <a:bodyPr/>
          <a:lstStyle/>
          <a:p>
            <a:r>
              <a:rPr lang="en-US" dirty="0"/>
              <a:t>Preface</a:t>
            </a:r>
          </a:p>
        </p:txBody>
      </p:sp>
      <p:sp>
        <p:nvSpPr>
          <p:cNvPr id="6" name="Content Placeholder 5">
            <a:extLst>
              <a:ext uri="{FF2B5EF4-FFF2-40B4-BE49-F238E27FC236}">
                <a16:creationId xmlns:a16="http://schemas.microsoft.com/office/drawing/2014/main" id="{D63313E8-C31B-FC13-B593-803324D0891E}"/>
              </a:ext>
            </a:extLst>
          </p:cNvPr>
          <p:cNvSpPr>
            <a:spLocks noGrp="1"/>
          </p:cNvSpPr>
          <p:nvPr>
            <p:ph idx="1"/>
          </p:nvPr>
        </p:nvSpPr>
        <p:spPr>
          <a:xfrm>
            <a:off x="628650" y="1114624"/>
            <a:ext cx="7886700" cy="5320902"/>
          </a:xfrm>
        </p:spPr>
        <p:txBody>
          <a:bodyPr>
            <a:normAutofit/>
          </a:bodyPr>
          <a:lstStyle/>
          <a:p>
            <a:pPr marL="0" indent="0">
              <a:buNone/>
            </a:pPr>
            <a:r>
              <a:rPr lang="en-US" dirty="0"/>
              <a:t>This slide desk was developed to help practitioners answer common questions asked by their leadership considering STPA adoption. If you are in that situation, feel free to use these slides and tailor them for your organization.</a:t>
            </a:r>
          </a:p>
          <a:p>
            <a:pPr marL="0" indent="0">
              <a:buNone/>
            </a:pPr>
            <a:r>
              <a:rPr lang="en-US" dirty="0"/>
              <a:t>The most convincing evidence for STPA will come from trying it on your own application and seeing the results first-hand, not this slide deck. However, in organizations where innovation is not routine, a paradox can arise where leadership hesitates to try something new until there is proof that it will work, yet you can’t produce the proof they want without implementing the new idea.</a:t>
            </a:r>
          </a:p>
          <a:p>
            <a:pPr marL="0" indent="0">
              <a:buNone/>
            </a:pPr>
            <a:r>
              <a:rPr lang="en-US" dirty="0"/>
              <a:t>These slides attempt the next best solution, which is to present some of the evidence and data points shared by others who have used STPA.</a:t>
            </a:r>
          </a:p>
          <a:p>
            <a:pPr marL="0" indent="0">
              <a:buNone/>
            </a:pPr>
            <a:endParaRPr lang="en-US" dirty="0"/>
          </a:p>
          <a:p>
            <a:pPr marL="0" indent="0">
              <a:buNone/>
            </a:pPr>
            <a:r>
              <a:rPr lang="en-US" dirty="0"/>
              <a:t>Suggestions and ideas about these slides are welcome. Email </a:t>
            </a:r>
            <a:r>
              <a:rPr lang="en-US" dirty="0">
                <a:hlinkClick r:id="rId2"/>
              </a:rPr>
              <a:t>jthomas4@mit.edu</a:t>
            </a:r>
            <a:r>
              <a:rPr lang="en-US" dirty="0"/>
              <a:t>  </a:t>
            </a:r>
          </a:p>
          <a:p>
            <a:pPr>
              <a:buFontTx/>
              <a:buChar char="-"/>
            </a:pPr>
            <a:endParaRPr lang="en-US" dirty="0"/>
          </a:p>
          <a:p>
            <a:pPr>
              <a:buFontTx/>
              <a:buChar char="-"/>
            </a:pPr>
            <a:endParaRPr lang="en-US" dirty="0"/>
          </a:p>
          <a:p>
            <a:pPr>
              <a:buFontTx/>
              <a:buChar char="-"/>
            </a:pPr>
            <a:endParaRPr lang="en-US" dirty="0"/>
          </a:p>
        </p:txBody>
      </p:sp>
      <p:sp>
        <p:nvSpPr>
          <p:cNvPr id="4" name="Slide Number Placeholder 3">
            <a:extLst>
              <a:ext uri="{FF2B5EF4-FFF2-40B4-BE49-F238E27FC236}">
                <a16:creationId xmlns:a16="http://schemas.microsoft.com/office/drawing/2014/main" id="{4CCCD388-D4EC-D5FC-781A-AB2811D40ED5}"/>
              </a:ext>
            </a:extLst>
          </p:cNvPr>
          <p:cNvSpPr>
            <a:spLocks noGrp="1"/>
          </p:cNvSpPr>
          <p:nvPr>
            <p:ph type="sldNum" sz="quarter" idx="12"/>
          </p:nvPr>
        </p:nvSpPr>
        <p:spPr/>
        <p:txBody>
          <a:bodyPr/>
          <a:lstStyle/>
          <a:p>
            <a:fld id="{4E5E9B44-CCE2-8740-9C9F-E57945DEEB9A}" type="slidenum">
              <a:rPr lang="en-US" smtClean="0"/>
              <a:t>1</a:t>
            </a:fld>
            <a:endParaRPr lang="en-US"/>
          </a:p>
        </p:txBody>
      </p:sp>
    </p:spTree>
    <p:extLst>
      <p:ext uri="{BB962C8B-B14F-4D97-AF65-F5344CB8AC3E}">
        <p14:creationId xmlns:p14="http://schemas.microsoft.com/office/powerpoint/2010/main" val="1456613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D7AE06-37BB-9088-2EED-51B6A2567E01}"/>
              </a:ext>
            </a:extLst>
          </p:cNvPr>
          <p:cNvSpPr>
            <a:spLocks noGrp="1"/>
          </p:cNvSpPr>
          <p:nvPr>
            <p:ph type="title"/>
          </p:nvPr>
        </p:nvSpPr>
        <p:spPr>
          <a:xfrm>
            <a:off x="628650" y="1"/>
            <a:ext cx="7886700" cy="1114622"/>
          </a:xfrm>
        </p:spPr>
        <p:txBody>
          <a:bodyPr/>
          <a:lstStyle/>
          <a:p>
            <a:r>
              <a:rPr lang="en-US" dirty="0"/>
              <a:t>Preface: This slide deck is part of a roadmap</a:t>
            </a:r>
          </a:p>
        </p:txBody>
      </p:sp>
      <p:sp>
        <p:nvSpPr>
          <p:cNvPr id="6" name="Content Placeholder 5">
            <a:extLst>
              <a:ext uri="{FF2B5EF4-FFF2-40B4-BE49-F238E27FC236}">
                <a16:creationId xmlns:a16="http://schemas.microsoft.com/office/drawing/2014/main" id="{D63313E8-C31B-FC13-B593-803324D0891E}"/>
              </a:ext>
            </a:extLst>
          </p:cNvPr>
          <p:cNvSpPr>
            <a:spLocks noGrp="1"/>
          </p:cNvSpPr>
          <p:nvPr>
            <p:ph idx="1"/>
          </p:nvPr>
        </p:nvSpPr>
        <p:spPr>
          <a:xfrm>
            <a:off x="628650" y="1057275"/>
            <a:ext cx="7886700" cy="5743376"/>
          </a:xfrm>
        </p:spPr>
        <p:txBody>
          <a:bodyPr>
            <a:normAutofit fontScale="92500" lnSpcReduction="10000"/>
          </a:bodyPr>
          <a:lstStyle/>
          <a:p>
            <a:pPr marL="0" indent="0">
              <a:buNone/>
            </a:pPr>
            <a:r>
              <a:rPr lang="en-US" dirty="0"/>
              <a:t>Example roadmap:</a:t>
            </a:r>
          </a:p>
          <a:p>
            <a:r>
              <a:rPr lang="en-US" dirty="0"/>
              <a:t>Propose STPA to leadership (</a:t>
            </a:r>
            <a:r>
              <a:rPr lang="en-US" b="1" u="sng" dirty="0"/>
              <a:t>this deck</a:t>
            </a:r>
            <a:r>
              <a:rPr lang="en-US" dirty="0"/>
              <a:t>)</a:t>
            </a:r>
          </a:p>
          <a:p>
            <a:r>
              <a:rPr lang="en-US" dirty="0"/>
              <a:t>Develop a short motivating STPA example using your application</a:t>
            </a:r>
          </a:p>
          <a:p>
            <a:pPr lvl="1"/>
            <a:r>
              <a:rPr lang="en-US" dirty="0"/>
              <a:t>May be small and incomplete, but demonstrates the potential</a:t>
            </a:r>
          </a:p>
          <a:p>
            <a:pPr lvl="1"/>
            <a:r>
              <a:rPr lang="en-US" dirty="0"/>
              <a:t>Sometimes done with help from an STPA facilitator</a:t>
            </a:r>
          </a:p>
          <a:p>
            <a:pPr lvl="1"/>
            <a:r>
              <a:rPr lang="en-US" dirty="0"/>
              <a:t>One successful option: Explore whether STPA could have caught something your organization previously missed. Choose a high-profile case from within your own organization to get the attention of leadership.</a:t>
            </a:r>
          </a:p>
          <a:p>
            <a:r>
              <a:rPr lang="en-US" dirty="0"/>
              <a:t>Pursue STPA education / training (motivated by the above findings)</a:t>
            </a:r>
          </a:p>
          <a:p>
            <a:r>
              <a:rPr lang="en-US" dirty="0"/>
              <a:t>STPA Pilot: Apply STPA correctly to your application</a:t>
            </a:r>
          </a:p>
          <a:p>
            <a:pPr lvl="1"/>
            <a:r>
              <a:rPr lang="en-US" dirty="0"/>
              <a:t>Record the key findings and “AHA!” moments.</a:t>
            </a:r>
          </a:p>
          <a:p>
            <a:pPr lvl="1"/>
            <a:r>
              <a:rPr lang="en-US" dirty="0"/>
              <a:t>If you aren’t producing important insights, STOP. Something is wrong. Evaluate the </a:t>
            </a:r>
            <a:r>
              <a:rPr lang="en-US" dirty="0">
                <a:hlinkClick r:id="rId2"/>
              </a:rPr>
              <a:t>STPA vector checks</a:t>
            </a:r>
            <a:r>
              <a:rPr lang="en-US" dirty="0"/>
              <a:t>. </a:t>
            </a:r>
          </a:p>
          <a:p>
            <a:pPr lvl="1"/>
            <a:r>
              <a:rPr lang="en-US" dirty="0"/>
              <a:t>Develop a presentation for leadership from these results. Identify the highlights of the effort. Compare the value of the STPA results, the outcomes (and cost) if they had been missed, and the time to apply STPA. Show the concrete cost vs. the concrete benefits.</a:t>
            </a:r>
          </a:p>
          <a:p>
            <a:pPr>
              <a:buFontTx/>
              <a:buChar char="-"/>
            </a:pPr>
            <a:r>
              <a:rPr lang="en-US" dirty="0"/>
              <a:t>STPA Rollout</a:t>
            </a:r>
          </a:p>
          <a:p>
            <a:pPr lvl="1">
              <a:buFontTx/>
              <a:buChar char="-"/>
            </a:pPr>
            <a:r>
              <a:rPr lang="en-US" dirty="0"/>
              <a:t>STPA is applied to more applications (motivated by the above findings)</a:t>
            </a:r>
          </a:p>
          <a:p>
            <a:pPr lvl="1">
              <a:buFontTx/>
              <a:buChar char="-"/>
            </a:pPr>
            <a:r>
              <a:rPr lang="en-US" dirty="0"/>
              <a:t>Develop in-house facilitators, templates, repository for finished STPA projects, “golden” reference STPA examples for new teams to follow, use the accumulating finished STPA projects to develop in-house training for other teams</a:t>
            </a:r>
          </a:p>
        </p:txBody>
      </p:sp>
      <p:sp>
        <p:nvSpPr>
          <p:cNvPr id="4" name="Slide Number Placeholder 3">
            <a:extLst>
              <a:ext uri="{FF2B5EF4-FFF2-40B4-BE49-F238E27FC236}">
                <a16:creationId xmlns:a16="http://schemas.microsoft.com/office/drawing/2014/main" id="{4CCCD388-D4EC-D5FC-781A-AB2811D40ED5}"/>
              </a:ext>
            </a:extLst>
          </p:cNvPr>
          <p:cNvSpPr>
            <a:spLocks noGrp="1"/>
          </p:cNvSpPr>
          <p:nvPr>
            <p:ph type="sldNum" sz="quarter" idx="12"/>
          </p:nvPr>
        </p:nvSpPr>
        <p:spPr/>
        <p:txBody>
          <a:bodyPr/>
          <a:lstStyle/>
          <a:p>
            <a:fld id="{4E5E9B44-CCE2-8740-9C9F-E57945DEEB9A}" type="slidenum">
              <a:rPr lang="en-US" smtClean="0"/>
              <a:t>2</a:t>
            </a:fld>
            <a:endParaRPr lang="en-US"/>
          </a:p>
        </p:txBody>
      </p:sp>
    </p:spTree>
    <p:extLst>
      <p:ext uri="{BB962C8B-B14F-4D97-AF65-F5344CB8AC3E}">
        <p14:creationId xmlns:p14="http://schemas.microsoft.com/office/powerpoint/2010/main" val="101379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D7AE06-37BB-9088-2EED-51B6A2567E01}"/>
              </a:ext>
            </a:extLst>
          </p:cNvPr>
          <p:cNvSpPr>
            <a:spLocks noGrp="1"/>
          </p:cNvSpPr>
          <p:nvPr>
            <p:ph type="title"/>
          </p:nvPr>
        </p:nvSpPr>
        <p:spPr>
          <a:xfrm>
            <a:off x="628650" y="1"/>
            <a:ext cx="7886700" cy="1114622"/>
          </a:xfrm>
        </p:spPr>
        <p:txBody>
          <a:bodyPr/>
          <a:lstStyle/>
          <a:p>
            <a:r>
              <a:rPr lang="en-US" dirty="0"/>
              <a:t>Preface: Types of arguments</a:t>
            </a:r>
          </a:p>
        </p:txBody>
      </p:sp>
      <p:sp>
        <p:nvSpPr>
          <p:cNvPr id="6" name="Content Placeholder 5">
            <a:extLst>
              <a:ext uri="{FF2B5EF4-FFF2-40B4-BE49-F238E27FC236}">
                <a16:creationId xmlns:a16="http://schemas.microsoft.com/office/drawing/2014/main" id="{D63313E8-C31B-FC13-B593-803324D0891E}"/>
              </a:ext>
            </a:extLst>
          </p:cNvPr>
          <p:cNvSpPr>
            <a:spLocks noGrp="1"/>
          </p:cNvSpPr>
          <p:nvPr>
            <p:ph idx="1"/>
          </p:nvPr>
        </p:nvSpPr>
        <p:spPr>
          <a:xfrm>
            <a:off x="319314" y="1054299"/>
            <a:ext cx="8505372" cy="5743376"/>
          </a:xfrm>
        </p:spPr>
        <p:txBody>
          <a:bodyPr>
            <a:normAutofit fontScale="77500" lnSpcReduction="20000"/>
          </a:bodyPr>
          <a:lstStyle/>
          <a:p>
            <a:pPr marL="0" indent="0">
              <a:spcBef>
                <a:spcPts val="600"/>
              </a:spcBef>
              <a:buNone/>
            </a:pPr>
            <a:r>
              <a:rPr lang="en-US" dirty="0"/>
              <a:t>Identify which arguments are most relevant for your situation. Tailor these slides to match the relevant arguments. Examples of past successful arguments by practitioners:</a:t>
            </a:r>
            <a:endParaRPr lang="en-US" b="1" dirty="0"/>
          </a:p>
          <a:p>
            <a:pPr>
              <a:spcBef>
                <a:spcPts val="600"/>
              </a:spcBef>
            </a:pPr>
            <a:r>
              <a:rPr lang="en-US" dirty="0"/>
              <a:t>STPA is more effective (produces insights otherwise missed)</a:t>
            </a:r>
          </a:p>
          <a:p>
            <a:pPr>
              <a:spcBef>
                <a:spcPts val="600"/>
              </a:spcBef>
            </a:pPr>
            <a:r>
              <a:rPr lang="en-US" dirty="0"/>
              <a:t>STPA saves time and cost</a:t>
            </a:r>
          </a:p>
          <a:p>
            <a:pPr>
              <a:spcBef>
                <a:spcPts val="600"/>
              </a:spcBef>
            </a:pPr>
            <a:r>
              <a:rPr lang="en-US" dirty="0"/>
              <a:t>STPA is the state-of-the-art approach for our problem</a:t>
            </a:r>
          </a:p>
          <a:p>
            <a:pPr>
              <a:spcBef>
                <a:spcPts val="600"/>
              </a:spcBef>
            </a:pPr>
            <a:r>
              <a:rPr lang="en-US" dirty="0"/>
              <a:t>STPA is explicitly acknowledged/recommended in relevant standards</a:t>
            </a:r>
          </a:p>
          <a:p>
            <a:pPr lvl="1">
              <a:spcBef>
                <a:spcPts val="600"/>
              </a:spcBef>
            </a:pPr>
            <a:r>
              <a:rPr lang="en-US" dirty="0"/>
              <a:t>E.g., ISO 21448, DO-356A, J3187, etc.</a:t>
            </a:r>
          </a:p>
          <a:p>
            <a:pPr>
              <a:spcBef>
                <a:spcPts val="600"/>
              </a:spcBef>
            </a:pPr>
            <a:r>
              <a:rPr lang="en-US" dirty="0"/>
              <a:t>STPA complies with the standard we are required to follow</a:t>
            </a:r>
          </a:p>
          <a:p>
            <a:pPr lvl="1">
              <a:spcBef>
                <a:spcPts val="600"/>
              </a:spcBef>
            </a:pPr>
            <a:r>
              <a:rPr lang="en-US" dirty="0"/>
              <a:t>MIL-STD-882, ISO 21448, ISO 26262, etc.</a:t>
            </a:r>
          </a:p>
          <a:p>
            <a:pPr>
              <a:spcBef>
                <a:spcPts val="600"/>
              </a:spcBef>
            </a:pPr>
            <a:r>
              <a:rPr lang="en-US" dirty="0"/>
              <a:t>Everyone else is using STPA (see the long list of orgs on MIT website)</a:t>
            </a:r>
          </a:p>
          <a:p>
            <a:pPr>
              <a:spcBef>
                <a:spcPts val="600"/>
              </a:spcBef>
            </a:pPr>
            <a:r>
              <a:rPr lang="en-US" dirty="0"/>
              <a:t>Our industry is adopting STPA after they saw the benefits</a:t>
            </a:r>
          </a:p>
          <a:p>
            <a:pPr>
              <a:spcBef>
                <a:spcPts val="600"/>
              </a:spcBef>
            </a:pPr>
            <a:r>
              <a:rPr lang="en-US" dirty="0"/>
              <a:t>Our competitors (or other countries) have already started using STPA (see list on MIT website)</a:t>
            </a:r>
          </a:p>
          <a:p>
            <a:pPr>
              <a:spcBef>
                <a:spcPts val="600"/>
              </a:spcBef>
            </a:pPr>
            <a:r>
              <a:rPr lang="en-US" dirty="0"/>
              <a:t>Other industries like ours have adopted STPA and reported benefits</a:t>
            </a:r>
          </a:p>
          <a:p>
            <a:pPr>
              <a:spcBef>
                <a:spcPts val="600"/>
              </a:spcBef>
            </a:pPr>
            <a:r>
              <a:rPr lang="en-US" dirty="0"/>
              <a:t>STPA would have prevented the serious problem/incident we recently experienced</a:t>
            </a:r>
          </a:p>
          <a:p>
            <a:pPr>
              <a:spcBef>
                <a:spcPts val="600"/>
              </a:spcBef>
            </a:pPr>
            <a:r>
              <a:rPr lang="en-US" dirty="0"/>
              <a:t>We have a process for each discipline (e.g., human factors, safety, security, etc.) but we don’t have strong processes that bridge disciplines. STPA addresses the interactions that are missed by individual disciplines)</a:t>
            </a:r>
          </a:p>
          <a:p>
            <a:pPr>
              <a:spcBef>
                <a:spcPts val="600"/>
              </a:spcBef>
            </a:pPr>
            <a:r>
              <a:rPr lang="en-US" dirty="0"/>
              <a:t>STPA is a model-based approach, and the model (control structure) provides a common language that each discipline can easily understand and communicate.</a:t>
            </a:r>
          </a:p>
          <a:p>
            <a:pPr lvl="1">
              <a:spcBef>
                <a:spcPts val="600"/>
              </a:spcBef>
            </a:pPr>
            <a:r>
              <a:rPr lang="en-US" dirty="0"/>
              <a:t>E.g., We have already committed to MBSE, and STPA is a key part of a MBSE strategy</a:t>
            </a:r>
          </a:p>
          <a:p>
            <a:pPr lvl="1">
              <a:spcBef>
                <a:spcPts val="600"/>
              </a:spcBef>
            </a:pPr>
            <a:r>
              <a:rPr lang="en-US" dirty="0"/>
              <a:t>E.g., STPA enables human factors experts to communicate quickly and early what human UCAs the system may need to be designed to mitigate (vs. common engineering assumption that humans will correctly respond and mitigate most problems)</a:t>
            </a:r>
          </a:p>
          <a:p>
            <a:pPr>
              <a:spcBef>
                <a:spcPts val="600"/>
              </a:spcBef>
            </a:pPr>
            <a:r>
              <a:rPr lang="en-US" dirty="0"/>
              <a:t>STPA can improve mission-related goals (performance, efficiency, production, time-out-of-service), not just safety/security</a:t>
            </a:r>
          </a:p>
        </p:txBody>
      </p:sp>
      <p:sp>
        <p:nvSpPr>
          <p:cNvPr id="4" name="Slide Number Placeholder 3">
            <a:extLst>
              <a:ext uri="{FF2B5EF4-FFF2-40B4-BE49-F238E27FC236}">
                <a16:creationId xmlns:a16="http://schemas.microsoft.com/office/drawing/2014/main" id="{4CCCD388-D4EC-D5FC-781A-AB2811D40ED5}"/>
              </a:ext>
            </a:extLst>
          </p:cNvPr>
          <p:cNvSpPr>
            <a:spLocks noGrp="1"/>
          </p:cNvSpPr>
          <p:nvPr>
            <p:ph type="sldNum" sz="quarter" idx="12"/>
          </p:nvPr>
        </p:nvSpPr>
        <p:spPr/>
        <p:txBody>
          <a:bodyPr/>
          <a:lstStyle/>
          <a:p>
            <a:fld id="{4E5E9B44-CCE2-8740-9C9F-E57945DEEB9A}" type="slidenum">
              <a:rPr lang="en-US" smtClean="0"/>
              <a:t>3</a:t>
            </a:fld>
            <a:endParaRPr lang="en-US"/>
          </a:p>
        </p:txBody>
      </p:sp>
    </p:spTree>
    <p:extLst>
      <p:ext uri="{BB962C8B-B14F-4D97-AF65-F5344CB8AC3E}">
        <p14:creationId xmlns:p14="http://schemas.microsoft.com/office/powerpoint/2010/main" val="103187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D7AE06-37BB-9088-2EED-51B6A2567E01}"/>
              </a:ext>
            </a:extLst>
          </p:cNvPr>
          <p:cNvSpPr>
            <a:spLocks noGrp="1"/>
          </p:cNvSpPr>
          <p:nvPr>
            <p:ph type="title"/>
          </p:nvPr>
        </p:nvSpPr>
        <p:spPr>
          <a:xfrm>
            <a:off x="628650" y="1"/>
            <a:ext cx="7886700" cy="1114622"/>
          </a:xfrm>
        </p:spPr>
        <p:txBody>
          <a:bodyPr/>
          <a:lstStyle/>
          <a:p>
            <a:r>
              <a:rPr lang="en-US" dirty="0"/>
              <a:t>Preface: Different cost arguments</a:t>
            </a:r>
          </a:p>
        </p:txBody>
      </p:sp>
      <p:sp>
        <p:nvSpPr>
          <p:cNvPr id="6" name="Content Placeholder 5">
            <a:extLst>
              <a:ext uri="{FF2B5EF4-FFF2-40B4-BE49-F238E27FC236}">
                <a16:creationId xmlns:a16="http://schemas.microsoft.com/office/drawing/2014/main" id="{D63313E8-C31B-FC13-B593-803324D0891E}"/>
              </a:ext>
            </a:extLst>
          </p:cNvPr>
          <p:cNvSpPr>
            <a:spLocks noGrp="1"/>
          </p:cNvSpPr>
          <p:nvPr>
            <p:ph idx="1"/>
          </p:nvPr>
        </p:nvSpPr>
        <p:spPr>
          <a:xfrm>
            <a:off x="628650" y="1114624"/>
            <a:ext cx="7886700" cy="5743376"/>
          </a:xfrm>
        </p:spPr>
        <p:txBody>
          <a:bodyPr>
            <a:normAutofit/>
          </a:bodyPr>
          <a:lstStyle/>
          <a:p>
            <a:pPr marL="0" indent="0">
              <a:buNone/>
            </a:pPr>
            <a:r>
              <a:rPr lang="en-US" dirty="0"/>
              <a:t>Cost savings have been reported by others due to:</a:t>
            </a:r>
          </a:p>
          <a:p>
            <a:pPr>
              <a:buFontTx/>
              <a:buChar char="-"/>
            </a:pPr>
            <a:r>
              <a:rPr lang="en-US" dirty="0"/>
              <a:t>Less time overall to perform STPA</a:t>
            </a:r>
          </a:p>
          <a:p>
            <a:pPr>
              <a:buFontTx/>
              <a:buChar char="-"/>
            </a:pPr>
            <a:r>
              <a:rPr lang="en-US" dirty="0"/>
              <a:t>More efficient use of time (e.g., less time on paperwork, long failure spreadsheets, higher density of useful information in the STPA report)</a:t>
            </a:r>
          </a:p>
          <a:p>
            <a:pPr>
              <a:buFontTx/>
              <a:buChar char="-"/>
            </a:pPr>
            <a:r>
              <a:rPr lang="en-US" dirty="0"/>
              <a:t>Applicability at a higher level of abstraction (fewer design details, less time needed)</a:t>
            </a:r>
          </a:p>
          <a:p>
            <a:pPr>
              <a:buFontTx/>
              <a:buChar char="-"/>
            </a:pPr>
            <a:r>
              <a:rPr lang="en-US" dirty="0"/>
              <a:t>Applicability earlier in concept, development, and design stages</a:t>
            </a:r>
          </a:p>
          <a:p>
            <a:pPr>
              <a:buFontTx/>
              <a:buChar char="-"/>
            </a:pPr>
            <a:r>
              <a:rPr lang="en-US" dirty="0"/>
              <a:t>Early identification of requirements and solutions, which saves cost</a:t>
            </a:r>
          </a:p>
          <a:p>
            <a:pPr>
              <a:buFontTx/>
              <a:buChar char="-"/>
            </a:pPr>
            <a:r>
              <a:rPr lang="en-US" dirty="0"/>
              <a:t>Reduced rework in later stages to fix defects that were discovered late</a:t>
            </a:r>
          </a:p>
          <a:p>
            <a:pPr>
              <a:buFontTx/>
              <a:buChar char="-"/>
            </a:pPr>
            <a:r>
              <a:rPr lang="en-US" dirty="0"/>
              <a:t>Integrating safety with system engineering concept development (“bake in” safety/security, build it right the first time)</a:t>
            </a:r>
          </a:p>
        </p:txBody>
      </p:sp>
      <p:sp>
        <p:nvSpPr>
          <p:cNvPr id="4" name="Slide Number Placeholder 3">
            <a:extLst>
              <a:ext uri="{FF2B5EF4-FFF2-40B4-BE49-F238E27FC236}">
                <a16:creationId xmlns:a16="http://schemas.microsoft.com/office/drawing/2014/main" id="{4CCCD388-D4EC-D5FC-781A-AB2811D40ED5}"/>
              </a:ext>
            </a:extLst>
          </p:cNvPr>
          <p:cNvSpPr>
            <a:spLocks noGrp="1"/>
          </p:cNvSpPr>
          <p:nvPr>
            <p:ph type="sldNum" sz="quarter" idx="12"/>
          </p:nvPr>
        </p:nvSpPr>
        <p:spPr/>
        <p:txBody>
          <a:bodyPr/>
          <a:lstStyle/>
          <a:p>
            <a:fld id="{4E5E9B44-CCE2-8740-9C9F-E57945DEEB9A}" type="slidenum">
              <a:rPr lang="en-US" smtClean="0"/>
              <a:t>4</a:t>
            </a:fld>
            <a:endParaRPr lang="en-US"/>
          </a:p>
        </p:txBody>
      </p:sp>
    </p:spTree>
    <p:extLst>
      <p:ext uri="{BB962C8B-B14F-4D97-AF65-F5344CB8AC3E}">
        <p14:creationId xmlns:p14="http://schemas.microsoft.com/office/powerpoint/2010/main" val="460163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4BF096A-3ED0-E63D-A18D-C499D9EBB132}"/>
              </a:ext>
            </a:extLst>
          </p:cNvPr>
          <p:cNvSpPr>
            <a:spLocks noGrp="1"/>
          </p:cNvSpPr>
          <p:nvPr>
            <p:ph type="title"/>
          </p:nvPr>
        </p:nvSpPr>
        <p:spPr/>
        <p:txBody>
          <a:bodyPr/>
          <a:lstStyle/>
          <a:p>
            <a:r>
              <a:rPr lang="en-US" dirty="0"/>
              <a:t>Some relevant quotes for the title slide</a:t>
            </a:r>
          </a:p>
        </p:txBody>
      </p:sp>
      <p:sp>
        <p:nvSpPr>
          <p:cNvPr id="7" name="Content Placeholder 6">
            <a:extLst>
              <a:ext uri="{FF2B5EF4-FFF2-40B4-BE49-F238E27FC236}">
                <a16:creationId xmlns:a16="http://schemas.microsoft.com/office/drawing/2014/main" id="{4A7C5202-5584-2A34-D854-2C410C0838BD}"/>
              </a:ext>
            </a:extLst>
          </p:cNvPr>
          <p:cNvSpPr>
            <a:spLocks noGrp="1"/>
          </p:cNvSpPr>
          <p:nvPr>
            <p:ph idx="1"/>
          </p:nvPr>
        </p:nvSpPr>
        <p:spPr/>
        <p:txBody>
          <a:bodyPr>
            <a:noAutofit/>
          </a:bodyPr>
          <a:lstStyle/>
          <a:p>
            <a:pPr algn="l" defTabSz="685800">
              <a:spcBef>
                <a:spcPts val="750"/>
              </a:spcBef>
            </a:pPr>
            <a:r>
              <a:rPr lang="en-US" sz="2000" dirty="0"/>
              <a:t>"Innovation distinguishes between a leader and a follower." - Steve Jobs</a:t>
            </a:r>
            <a:endParaRPr lang="en-US" sz="2000" dirty="0">
              <a:solidFill>
                <a:srgbClr val="FFFFFF"/>
              </a:solidFill>
            </a:endParaRPr>
          </a:p>
          <a:p>
            <a:r>
              <a:rPr lang="en-US" sz="2000" dirty="0"/>
              <a:t>"The best way to predict the future is to create it." - Alan Kay</a:t>
            </a:r>
          </a:p>
          <a:p>
            <a:r>
              <a:rPr lang="en-US" sz="2000" dirty="0"/>
              <a:t>"The greatest danger in times of turbulence is not the turbulence; it is acting with yesterday's logic." - Peter Drucker</a:t>
            </a:r>
          </a:p>
          <a:p>
            <a:r>
              <a:rPr lang="en-US" sz="2000" dirty="0"/>
              <a:t>"The only way to discover the limits of the possible is to go beyond them into the impossible." - Arthur C. Clarke</a:t>
            </a:r>
          </a:p>
          <a:p>
            <a:r>
              <a:rPr lang="en-US" sz="2000" dirty="0"/>
              <a:t>"Don't be afraid to give up the good to go for the great." - John D. Rockefeller</a:t>
            </a:r>
          </a:p>
          <a:p>
            <a:r>
              <a:rPr lang="en-US" sz="2000" dirty="0"/>
              <a:t>"What is now proved was once only imagined." - William Blake</a:t>
            </a:r>
          </a:p>
          <a:p>
            <a:r>
              <a:rPr lang="en-US" sz="2000" dirty="0"/>
              <a:t>“Those who initiate change will have a better opportunity to manage the change that is inevitable." - William Pollard</a:t>
            </a:r>
          </a:p>
          <a:p>
            <a:r>
              <a:rPr lang="en-US" sz="2000" dirty="0"/>
              <a:t>"You can’t use up creativity. The more you use, the more you have." - Maya Angelou</a:t>
            </a:r>
          </a:p>
        </p:txBody>
      </p:sp>
      <p:sp>
        <p:nvSpPr>
          <p:cNvPr id="3" name="Footer Placeholder 2">
            <a:extLst>
              <a:ext uri="{FF2B5EF4-FFF2-40B4-BE49-F238E27FC236}">
                <a16:creationId xmlns:a16="http://schemas.microsoft.com/office/drawing/2014/main" id="{B14E96FE-8434-C7CC-F6F8-1C7E60C29E83}"/>
              </a:ext>
            </a:extLst>
          </p:cNvPr>
          <p:cNvSpPr>
            <a:spLocks noGrp="1"/>
          </p:cNvSpPr>
          <p:nvPr>
            <p:ph type="ftr" sz="quarter" idx="11"/>
          </p:nvPr>
        </p:nvSpPr>
        <p:spPr/>
        <p:txBody>
          <a:bodyPr/>
          <a:lstStyle/>
          <a:p>
            <a:r>
              <a:rPr lang="en-US" noProof="0"/>
              <a:t>Add a footer</a:t>
            </a:r>
            <a:endParaRPr lang="en-US" noProof="0" dirty="0"/>
          </a:p>
        </p:txBody>
      </p:sp>
      <p:sp>
        <p:nvSpPr>
          <p:cNvPr id="4" name="Slide Number Placeholder 3">
            <a:extLst>
              <a:ext uri="{FF2B5EF4-FFF2-40B4-BE49-F238E27FC236}">
                <a16:creationId xmlns:a16="http://schemas.microsoft.com/office/drawing/2014/main" id="{6B107D8C-628C-4EEC-FF0B-AF2FF84476FA}"/>
              </a:ext>
            </a:extLst>
          </p:cNvPr>
          <p:cNvSpPr>
            <a:spLocks noGrp="1"/>
          </p:cNvSpPr>
          <p:nvPr>
            <p:ph type="sldNum" sz="quarter" idx="12"/>
          </p:nvPr>
        </p:nvSpPr>
        <p:spPr/>
        <p:txBody>
          <a:bodyPr/>
          <a:lstStyle/>
          <a:p>
            <a:fld id="{19B51A1E-902D-48AF-9020-955120F399B6}" type="slidenum">
              <a:rPr lang="en-US" noProof="0" smtClean="0"/>
              <a:pPr/>
              <a:t>5</a:t>
            </a:fld>
            <a:endParaRPr lang="en-US" noProof="0" dirty="0"/>
          </a:p>
        </p:txBody>
      </p:sp>
    </p:spTree>
    <p:extLst>
      <p:ext uri="{BB962C8B-B14F-4D97-AF65-F5344CB8AC3E}">
        <p14:creationId xmlns:p14="http://schemas.microsoft.com/office/powerpoint/2010/main" val="806140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A187-3B1F-48F3-4FA6-B22511236B74}"/>
              </a:ext>
            </a:extLst>
          </p:cNvPr>
          <p:cNvSpPr>
            <a:spLocks noGrp="1"/>
          </p:cNvSpPr>
          <p:nvPr>
            <p:ph type="title"/>
          </p:nvPr>
        </p:nvSpPr>
        <p:spPr>
          <a:xfrm>
            <a:off x="-1275" y="1665962"/>
            <a:ext cx="4468500" cy="2448664"/>
          </a:xfrm>
        </p:spPr>
        <p:txBody>
          <a:bodyPr/>
          <a:lstStyle/>
          <a:p>
            <a:r>
              <a:rPr lang="en-US" sz="3300" dirty="0"/>
              <a:t>STPA Leadership Seminar</a:t>
            </a:r>
          </a:p>
        </p:txBody>
      </p:sp>
      <p:sp>
        <p:nvSpPr>
          <p:cNvPr id="3" name="Footer Placeholder 2">
            <a:extLst>
              <a:ext uri="{FF2B5EF4-FFF2-40B4-BE49-F238E27FC236}">
                <a16:creationId xmlns:a16="http://schemas.microsoft.com/office/drawing/2014/main" id="{F50BA31B-25C0-D855-1CF3-EB52821570BB}"/>
              </a:ext>
            </a:extLst>
          </p:cNvPr>
          <p:cNvSpPr>
            <a:spLocks noGrp="1"/>
          </p:cNvSpPr>
          <p:nvPr>
            <p:ph type="ftr" sz="quarter" idx="11"/>
          </p:nvPr>
        </p:nvSpPr>
        <p:spPr>
          <a:xfrm>
            <a:off x="537154" y="5757002"/>
            <a:ext cx="4248000" cy="221297"/>
          </a:xfr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Candara"/>
                <a:ea typeface="+mn-ea"/>
                <a:cs typeface="+mn-cs"/>
              </a:rPr>
              <a:t>WILLIAM.YOUNG@SCASDCONSULTING.COM</a:t>
            </a:r>
          </a:p>
        </p:txBody>
      </p:sp>
      <p:sp>
        <p:nvSpPr>
          <p:cNvPr id="4" name="Slide Number Placeholder 3">
            <a:extLst>
              <a:ext uri="{FF2B5EF4-FFF2-40B4-BE49-F238E27FC236}">
                <a16:creationId xmlns:a16="http://schemas.microsoft.com/office/drawing/2014/main" id="{8B900C47-69B7-CD03-227F-D85522E707A6}"/>
              </a:ext>
            </a:extLst>
          </p:cNvPr>
          <p:cNvSpPr>
            <a:spLocks noGrp="1"/>
          </p:cNvSpPr>
          <p:nvPr>
            <p:ph type="sldNum" sz="quarter" idx="12"/>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19B51A1E-902D-48AF-9020-955120F399B6}" type="slidenum">
              <a:rPr kumimoji="0" lang="en-US" sz="900" b="0" i="0" u="none" strike="noStrike" kern="1200" cap="none" spc="0" normalizeH="0" baseline="0" noProof="0">
                <a:ln>
                  <a:noFill/>
                </a:ln>
                <a:solidFill>
                  <a:srgbClr val="FFFFFF"/>
                </a:solidFill>
                <a:effectLst/>
                <a:uLnTx/>
                <a:uFillTx/>
                <a:latin typeface="Corbel"/>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srgbClr val="FFFFFF"/>
              </a:solidFill>
              <a:effectLst/>
              <a:uLnTx/>
              <a:uFillTx/>
              <a:latin typeface="Corbel"/>
              <a:ea typeface="+mn-ea"/>
              <a:cs typeface="+mn-cs"/>
            </a:endParaRPr>
          </a:p>
        </p:txBody>
      </p:sp>
      <p:sp>
        <p:nvSpPr>
          <p:cNvPr id="5" name="Text Placeholder 4">
            <a:extLst>
              <a:ext uri="{FF2B5EF4-FFF2-40B4-BE49-F238E27FC236}">
                <a16:creationId xmlns:a16="http://schemas.microsoft.com/office/drawing/2014/main" id="{A3F33A4A-EB3E-1A1E-9C29-DC3374AAAA4D}"/>
              </a:ext>
            </a:extLst>
          </p:cNvPr>
          <p:cNvSpPr>
            <a:spLocks noGrp="1"/>
          </p:cNvSpPr>
          <p:nvPr>
            <p:ph type="body" idx="1"/>
          </p:nvPr>
        </p:nvSpPr>
        <p:spPr>
          <a:xfrm>
            <a:off x="-4047" y="4114626"/>
            <a:ext cx="4467225" cy="1422015"/>
          </a:xfrm>
        </p:spPr>
        <p:txBody>
          <a:bodyPr/>
          <a:lstStyle/>
          <a:p>
            <a:r>
              <a:rPr lang="en-US" dirty="0"/>
              <a:t>Dr John Thomas</a:t>
            </a:r>
          </a:p>
          <a:p>
            <a:r>
              <a:rPr lang="en-US" dirty="0"/>
              <a:t>Dr William “Dollar” Young,</a:t>
            </a:r>
          </a:p>
          <a:p>
            <a:endParaRPr lang="en-US" dirty="0"/>
          </a:p>
        </p:txBody>
      </p:sp>
      <p:sp>
        <p:nvSpPr>
          <p:cNvPr id="8" name="TextBox 7">
            <a:extLst>
              <a:ext uri="{FF2B5EF4-FFF2-40B4-BE49-F238E27FC236}">
                <a16:creationId xmlns:a16="http://schemas.microsoft.com/office/drawing/2014/main" id="{76331EA4-2D86-C7A6-EE54-D593B10DBB41}"/>
              </a:ext>
            </a:extLst>
          </p:cNvPr>
          <p:cNvSpPr txBox="1"/>
          <p:nvPr/>
        </p:nvSpPr>
        <p:spPr>
          <a:xfrm>
            <a:off x="-4048" y="6581001"/>
            <a:ext cx="446722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ndara"/>
                <a:ea typeface="+mn-ea"/>
                <a:cs typeface="+mn-cs"/>
              </a:rPr>
              <a:t>STPA: System-Theoretic Process Analysis</a:t>
            </a:r>
          </a:p>
        </p:txBody>
      </p:sp>
      <p:sp>
        <p:nvSpPr>
          <p:cNvPr id="9" name="TextBox 8">
            <a:extLst>
              <a:ext uri="{FF2B5EF4-FFF2-40B4-BE49-F238E27FC236}">
                <a16:creationId xmlns:a16="http://schemas.microsoft.com/office/drawing/2014/main" id="{ED44A11E-FE1A-CAC3-C0DE-705316A0D6FA}"/>
              </a:ext>
            </a:extLst>
          </p:cNvPr>
          <p:cNvSpPr txBox="1"/>
          <p:nvPr/>
        </p:nvSpPr>
        <p:spPr>
          <a:xfrm>
            <a:off x="4340346" y="6550807"/>
            <a:ext cx="4467225"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ndara"/>
                <a:ea typeface="+mn-ea"/>
                <a:cs typeface="+mn-cs"/>
              </a:rPr>
              <a:t>© Copyright 2024, John Thomas and William Young</a:t>
            </a:r>
          </a:p>
        </p:txBody>
      </p:sp>
      <p:pic>
        <p:nvPicPr>
          <p:cNvPr id="12" name="Picture 11" descr="A person sitting in a chair with his hands in front of him&#10;&#10;Description automatically generated">
            <a:extLst>
              <a:ext uri="{FF2B5EF4-FFF2-40B4-BE49-F238E27FC236}">
                <a16:creationId xmlns:a16="http://schemas.microsoft.com/office/drawing/2014/main" id="{A74E6F11-0397-63A0-2D0E-D897F556F403}"/>
              </a:ext>
            </a:extLst>
          </p:cNvPr>
          <p:cNvPicPr>
            <a:picLocks noChangeAspect="1"/>
          </p:cNvPicPr>
          <p:nvPr/>
        </p:nvPicPr>
        <p:blipFill rotWithShape="1">
          <a:blip r:embed="rId3"/>
          <a:srcRect l="28744" r="32857" b="41505"/>
          <a:stretch/>
        </p:blipFill>
        <p:spPr>
          <a:xfrm>
            <a:off x="5036066" y="1668424"/>
            <a:ext cx="3808950" cy="3868217"/>
          </a:xfrm>
          <a:prstGeom prst="rect">
            <a:avLst/>
          </a:prstGeom>
        </p:spPr>
      </p:pic>
      <p:sp>
        <p:nvSpPr>
          <p:cNvPr id="7" name="Content Placeholder 3">
            <a:extLst>
              <a:ext uri="{FF2B5EF4-FFF2-40B4-BE49-F238E27FC236}">
                <a16:creationId xmlns:a16="http://schemas.microsoft.com/office/drawing/2014/main" id="{9EC457E6-9FF7-BD99-A26B-F55CF8193475}"/>
              </a:ext>
            </a:extLst>
          </p:cNvPr>
          <p:cNvSpPr txBox="1">
            <a:spLocks/>
          </p:cNvSpPr>
          <p:nvPr/>
        </p:nvSpPr>
        <p:spPr>
          <a:xfrm>
            <a:off x="5957020" y="4456682"/>
            <a:ext cx="2887996" cy="1095056"/>
          </a:xfrm>
          <a:prstGeom prst="rect">
            <a:avLst/>
          </a:prstGeom>
          <a:solidFill>
            <a:schemeClr val="tx1"/>
          </a:solidFill>
        </p:spPr>
        <p:txBody>
          <a:bodyPr vert="horz" lIns="135000" tIns="135000" rIns="135000" bIns="135000" rtlCol="0" anchor="ct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bg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Candara"/>
                <a:ea typeface="+mn-ea"/>
                <a:cs typeface="+mn-cs"/>
              </a:rPr>
              <a:t>"Innovation is the ability to see change as an opportunity, not a threat." - Steve Jobs</a:t>
            </a:r>
          </a:p>
        </p:txBody>
      </p:sp>
    </p:spTree>
    <p:extLst>
      <p:ext uri="{BB962C8B-B14F-4D97-AF65-F5344CB8AC3E}">
        <p14:creationId xmlns:p14="http://schemas.microsoft.com/office/powerpoint/2010/main" val="3293163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463463" y="1443660"/>
            <a:ext cx="8442541" cy="4351338"/>
          </a:xfrm>
        </p:spPr>
        <p:txBody>
          <a:bodyPr>
            <a:noAutofit/>
          </a:bodyPr>
          <a:lstStyle/>
          <a:p>
            <a:pPr>
              <a:lnSpc>
                <a:spcPct val="200000"/>
              </a:lnSpc>
            </a:pPr>
            <a:r>
              <a:rPr lang="en-US" sz="2400" dirty="0"/>
              <a:t>Why invest in STPA?</a:t>
            </a:r>
          </a:p>
          <a:p>
            <a:pPr>
              <a:lnSpc>
                <a:spcPct val="200000"/>
              </a:lnSpc>
            </a:pPr>
            <a:r>
              <a:rPr lang="en-US" sz="2400" dirty="0"/>
              <a:t>What is STPA?</a:t>
            </a:r>
          </a:p>
          <a:p>
            <a:pPr>
              <a:lnSpc>
                <a:spcPct val="200000"/>
              </a:lnSpc>
            </a:pPr>
            <a:r>
              <a:rPr lang="en-US" sz="2400" dirty="0"/>
              <a:t>How does it work?</a:t>
            </a:r>
          </a:p>
          <a:p>
            <a:pPr>
              <a:lnSpc>
                <a:spcPct val="200000"/>
              </a:lnSpc>
            </a:pPr>
            <a:r>
              <a:rPr lang="en-US" sz="2400" dirty="0"/>
              <a:t>Who is using it?</a:t>
            </a:r>
          </a:p>
          <a:p>
            <a:pPr lvl="1">
              <a:lnSpc>
                <a:spcPct val="100000"/>
              </a:lnSpc>
              <a:spcBef>
                <a:spcPts val="0"/>
              </a:spcBef>
            </a:pPr>
            <a:r>
              <a:rPr lang="en-US" sz="2100" dirty="0"/>
              <a:t>Real world applications &amp; results from others</a:t>
            </a:r>
          </a:p>
          <a:p>
            <a:pPr>
              <a:lnSpc>
                <a:spcPct val="200000"/>
              </a:lnSpc>
            </a:pPr>
            <a:r>
              <a:rPr lang="en-US" sz="2400" dirty="0"/>
              <a:t>STPA compared to other methods</a:t>
            </a:r>
          </a:p>
          <a:p>
            <a:pPr>
              <a:lnSpc>
                <a:spcPct val="200000"/>
              </a:lnSpc>
            </a:pPr>
            <a:endParaRPr lang="en-US" sz="2400" dirty="0"/>
          </a:p>
        </p:txBody>
      </p:sp>
      <p:sp>
        <p:nvSpPr>
          <p:cNvPr id="4" name="Slide Number Placeholder 3"/>
          <p:cNvSpPr>
            <a:spLocks noGrp="1"/>
          </p:cNvSpPr>
          <p:nvPr>
            <p:ph type="sldNum" sz="quarter" idx="12"/>
          </p:nvPr>
        </p:nvSpPr>
        <p:spPr/>
        <p:txBody>
          <a:bodyPr/>
          <a:lstStyle/>
          <a:p>
            <a:fld id="{4E5E9B44-CCE2-8740-9C9F-E57945DEEB9A}" type="slidenum">
              <a:rPr lang="en-US" smtClean="0"/>
              <a:pPr/>
              <a:t>7</a:t>
            </a:fld>
            <a:endParaRPr lang="en-US"/>
          </a:p>
        </p:txBody>
      </p:sp>
      <p:sp>
        <p:nvSpPr>
          <p:cNvPr id="5" name="TextBox 4">
            <a:extLst>
              <a:ext uri="{FF2B5EF4-FFF2-40B4-BE49-F238E27FC236}">
                <a16:creationId xmlns:a16="http://schemas.microsoft.com/office/drawing/2014/main" id="{B7A7C82F-1CEA-82A6-7DA6-986A2F8C9AC1}"/>
              </a:ext>
            </a:extLst>
          </p:cNvPr>
          <p:cNvSpPr txBox="1"/>
          <p:nvPr/>
        </p:nvSpPr>
        <p:spPr>
          <a:xfrm>
            <a:off x="-4048" y="6581001"/>
            <a:ext cx="4467225" cy="276999"/>
          </a:xfrm>
          <a:prstGeom prst="rect">
            <a:avLst/>
          </a:prstGeom>
          <a:noFill/>
        </p:spPr>
        <p:txBody>
          <a:bodyPr wrap="square" rtlCol="0">
            <a:spAutoFit/>
          </a:bodyPr>
          <a:lstStyle/>
          <a:p>
            <a:r>
              <a:rPr lang="en-US" sz="1200" dirty="0"/>
              <a:t>STPA: System-Theoretic Process Analysis</a:t>
            </a:r>
          </a:p>
        </p:txBody>
      </p:sp>
    </p:spTree>
    <p:extLst>
      <p:ext uri="{BB962C8B-B14F-4D97-AF65-F5344CB8AC3E}">
        <p14:creationId xmlns:p14="http://schemas.microsoft.com/office/powerpoint/2010/main" val="1303464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37000-EAB3-7D41-C2E8-ADF6D9E77FC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50FEC6-F917-076C-23B2-B6896A110CA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3E02765F-4DDE-BCF5-32FB-67B4FDD56C80}"/>
              </a:ext>
            </a:extLst>
          </p:cNvPr>
          <p:cNvSpPr txBox="1"/>
          <p:nvPr/>
        </p:nvSpPr>
        <p:spPr>
          <a:xfrm>
            <a:off x="624590" y="871369"/>
            <a:ext cx="8031125" cy="4905487"/>
          </a:xfrm>
          <a:prstGeom prst="rect">
            <a:avLst/>
          </a:prstGeom>
          <a:noFill/>
        </p:spPr>
        <p:txBody>
          <a:bodyPr wrap="square" rtlCol="0">
            <a:noAutofit/>
          </a:bodyPr>
          <a:lstStyle/>
          <a:p>
            <a:pPr marL="285750" marR="0" lvl="0" indent="-285750" algn="l" defTabSz="457200" rtl="0" eaLnBrk="1" fontAlgn="auto" latinLnBrk="0" hangingPunct="1">
              <a:lnSpc>
                <a:spcPct val="100000"/>
              </a:lnSpc>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Many others in our industry have started to use or require STPA to ensure safety / security</a:t>
            </a:r>
          </a:p>
          <a:p>
            <a:pPr marL="742950" lvl="1" indent="-285750" defTabSz="457200">
              <a:buFont typeface="Arial" panose="020B0604020202020204" pitchFamily="34" charset="0"/>
              <a:buChar char="•"/>
              <a:defRPr/>
            </a:pPr>
            <a:r>
              <a:rPr lang="en-US" dirty="0">
                <a:solidFill>
                  <a:prstClr val="black"/>
                </a:solidFill>
                <a:latin typeface="Calibri"/>
              </a:rPr>
              <a:t>Industry presentations: </a:t>
            </a:r>
            <a:r>
              <a:rPr lang="en-US" sz="1200" dirty="0">
                <a:solidFill>
                  <a:prstClr val="black"/>
                </a:solidFill>
                <a:latin typeface="Calibri"/>
                <a:hlinkClick r:id="rId3"/>
              </a:rPr>
              <a:t>http://psas.scripts.mit.edu/home/mit-stamp-workshop-presentations/</a:t>
            </a:r>
            <a:endParaRPr lang="en-US" sz="1200" dirty="0">
              <a:solidFill>
                <a:prstClr val="black"/>
              </a:solidFill>
              <a:latin typeface="Calibri"/>
            </a:endParaRPr>
          </a:p>
          <a:p>
            <a:pPr marL="742950" lvl="1" indent="-285750" defTabSz="457200">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Calibri"/>
                <a:ea typeface="+mn-ea"/>
                <a:cs typeface="+mn-cs"/>
              </a:rPr>
              <a:t>Reports and Publications: </a:t>
            </a:r>
            <a:r>
              <a:rPr kumimoji="0" lang="en-US" sz="1200" b="0" i="0" u="none" strike="noStrike" kern="1200" cap="none" spc="0" normalizeH="0" baseline="0" noProof="0" dirty="0">
                <a:ln>
                  <a:noFill/>
                </a:ln>
                <a:solidFill>
                  <a:prstClr val="black"/>
                </a:solidFill>
                <a:effectLst/>
                <a:uLnTx/>
                <a:uFillTx/>
                <a:latin typeface="Calibri"/>
                <a:ea typeface="+mn-ea"/>
                <a:cs typeface="+mn-cs"/>
                <a:hlinkClick r:id="rId4"/>
              </a:rPr>
              <a:t>http://psas.scripts.mit.edu/home/publications/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b="0" i="0" u="sng" strike="noStrike" kern="1200" cap="none" spc="0" normalizeH="0" baseline="0" noProof="0" dirty="0">
                <a:ln>
                  <a:noFill/>
                </a:ln>
                <a:solidFill>
                  <a:prstClr val="black"/>
                </a:solidFill>
                <a:effectLst/>
                <a:uLnTx/>
                <a:uFillTx/>
                <a:latin typeface="Calibri"/>
                <a:ea typeface="+mn-ea"/>
                <a:cs typeface="+mn-cs"/>
              </a:rPr>
              <a:t>Why</a:t>
            </a:r>
            <a:r>
              <a:rPr kumimoji="0" lang="en-US" b="0" i="0" u="none" strike="noStrike" kern="1200" cap="none" spc="0" normalizeH="0" baseline="0" noProof="0" dirty="0">
                <a:ln>
                  <a:noFill/>
                </a:ln>
                <a:solidFill>
                  <a:prstClr val="black"/>
                </a:solidFill>
                <a:effectLst/>
                <a:uLnTx/>
                <a:uFillTx/>
                <a:latin typeface="Calibri"/>
                <a:ea typeface="+mn-ea"/>
                <a:cs typeface="+mn-cs"/>
              </a:rPr>
              <a:t>: STPA adds value by examining interactions between currently silo-ed processes (operations, human factors, safety, security, requirements, and conceptual design). STPA identifies weak or missing controls early when they can be mitigated more easily and at the lowest possible cost. </a:t>
            </a:r>
          </a:p>
          <a:p>
            <a:pPr marL="742950" lvl="1" indent="-285750" defTabSz="457200">
              <a:buFont typeface="Arial" panose="020B0604020202020204" pitchFamily="34" charset="0"/>
              <a:buChar char="•"/>
              <a:defRPr/>
            </a:pPr>
            <a:r>
              <a:rPr lang="en-US" dirty="0">
                <a:solidFill>
                  <a:prstClr val="black"/>
                </a:solidFill>
                <a:latin typeface="Calibri"/>
              </a:rPr>
              <a:t>Especially relevant </a:t>
            </a:r>
            <a:r>
              <a:rPr kumimoji="0" lang="en-US" b="0" i="0" u="none" strike="noStrike" kern="1200" cap="none" spc="0" normalizeH="0" baseline="0" noProof="0" dirty="0">
                <a:ln>
                  <a:noFill/>
                </a:ln>
                <a:solidFill>
                  <a:prstClr val="black"/>
                </a:solidFill>
                <a:effectLst/>
                <a:uLnTx/>
                <a:uFillTx/>
                <a:latin typeface="Calibri"/>
                <a:ea typeface="+mn-ea"/>
                <a:cs typeface="+mn-cs"/>
              </a:rPr>
              <a:t>to the Nuclear Surety, Security, and Safety communities </a:t>
            </a:r>
          </a:p>
          <a:p>
            <a:pPr marL="285750" indent="-285750" defTabSz="457200">
              <a:spcBef>
                <a:spcPts val="1200"/>
              </a:spcBef>
              <a:buFont typeface="Arial" panose="020B0604020202020204" pitchFamily="34" charset="0"/>
              <a:buChar char="•"/>
              <a:defRPr/>
            </a:pPr>
            <a:r>
              <a:rPr kumimoji="0" lang="en-US" b="0" i="0" u="sng" strike="noStrike" kern="1200" cap="none" spc="0" normalizeH="0" baseline="0" noProof="0" dirty="0">
                <a:ln>
                  <a:noFill/>
                </a:ln>
                <a:solidFill>
                  <a:prstClr val="black"/>
                </a:solidFill>
                <a:effectLst/>
                <a:uLnTx/>
                <a:uFillTx/>
                <a:latin typeface="Calibri"/>
                <a:ea typeface="+mn-ea"/>
                <a:cs typeface="+mn-cs"/>
              </a:rPr>
              <a:t>How</a:t>
            </a:r>
            <a:r>
              <a:rPr kumimoji="0" lang="en-US" b="0" i="0" u="none" strike="noStrike" kern="1200" cap="none" spc="0" normalizeH="0" baseline="0" noProof="0" dirty="0">
                <a:ln>
                  <a:noFill/>
                </a:ln>
                <a:solidFill>
                  <a:prstClr val="black"/>
                </a:solidFill>
                <a:effectLst/>
                <a:uLnTx/>
                <a:uFillTx/>
                <a:latin typeface="Calibri"/>
                <a:ea typeface="+mn-ea"/>
                <a:cs typeface="+mn-cs"/>
              </a:rPr>
              <a:t>: STPA works by modeling the overall system and its operational context in a new way that readily </a:t>
            </a:r>
            <a:r>
              <a:rPr kumimoji="0" lang="en-US" b="0" i="0" u="none" strike="noStrike" kern="1200" cap="none" spc="0" normalizeH="0" baseline="0" noProof="0" dirty="0" err="1">
                <a:ln>
                  <a:noFill/>
                </a:ln>
                <a:solidFill>
                  <a:prstClr val="black"/>
                </a:solidFill>
                <a:effectLst/>
                <a:uLnTx/>
                <a:uFillTx/>
                <a:latin typeface="Calibri"/>
                <a:ea typeface="+mn-ea"/>
                <a:cs typeface="+mn-cs"/>
              </a:rPr>
              <a:t>identif</a:t>
            </a:r>
            <a:r>
              <a:rPr lang="en-US" dirty="0" err="1">
                <a:solidFill>
                  <a:prstClr val="black"/>
                </a:solidFill>
                <a:latin typeface="Calibri"/>
              </a:rPr>
              <a:t>ies</a:t>
            </a:r>
            <a:r>
              <a:rPr kumimoji="0" lang="en-US" b="0" i="0" u="none" strike="noStrike" kern="1200" cap="none" spc="0" normalizeH="0" baseline="0" noProof="0" dirty="0">
                <a:ln>
                  <a:noFill/>
                </a:ln>
                <a:solidFill>
                  <a:prstClr val="black"/>
                </a:solidFill>
                <a:effectLst/>
                <a:uLnTx/>
                <a:uFillTx/>
                <a:latin typeface="Calibri"/>
                <a:ea typeface="+mn-ea"/>
                <a:cs typeface="+mn-cs"/>
              </a:rPr>
              <a:t> complex interactions and unintended behaviors that lead to unacceptable loses. These results can be modeled using MBSE tools. The process identifies necessary mitigations and architectural features earlier than is done today.</a:t>
            </a:r>
          </a:p>
          <a:p>
            <a:pPr marL="285750" marR="0" lvl="0" indent="-2857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b="0" i="0" u="sng" strike="noStrike" kern="1200" cap="none" spc="0" normalizeH="0" baseline="0" noProof="0" dirty="0">
                <a:ln>
                  <a:noFill/>
                </a:ln>
                <a:solidFill>
                  <a:prstClr val="black"/>
                </a:solidFill>
                <a:effectLst/>
                <a:uLnTx/>
                <a:uFillTx/>
                <a:latin typeface="Calibri"/>
                <a:ea typeface="+mn-ea"/>
                <a:cs typeface="+mn-cs"/>
              </a:rPr>
              <a:t>Result</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lang="en-US" dirty="0">
                <a:solidFill>
                  <a:prstClr val="black"/>
                </a:solidFill>
                <a:latin typeface="Calibri"/>
              </a:rPr>
              <a:t>A</a:t>
            </a:r>
            <a:r>
              <a:rPr kumimoji="0" lang="en-US" b="0" i="0" u="none" strike="noStrike" kern="1200" cap="none" spc="0" normalizeH="0" baseline="0" noProof="0" dirty="0">
                <a:ln>
                  <a:noFill/>
                </a:ln>
                <a:solidFill>
                  <a:prstClr val="black"/>
                </a:solidFill>
                <a:effectLst/>
                <a:uLnTx/>
                <a:uFillTx/>
                <a:latin typeface="Calibri"/>
                <a:ea typeface="+mn-ea"/>
                <a:cs typeface="+mn-cs"/>
              </a:rPr>
              <a:t> reduction of rework and cost due to IPTs and stakeholders thoroughly understanding interactions, gaps, and overlaps between disparate systems within the entire WS.</a:t>
            </a:r>
          </a:p>
        </p:txBody>
      </p:sp>
      <p:sp>
        <p:nvSpPr>
          <p:cNvPr id="5" name="Rectangle 4">
            <a:extLst>
              <a:ext uri="{FF2B5EF4-FFF2-40B4-BE49-F238E27FC236}">
                <a16:creationId xmlns:a16="http://schemas.microsoft.com/office/drawing/2014/main" id="{65EB8FCF-95E7-A4EE-9BAF-9712D0071040}"/>
              </a:ext>
            </a:extLst>
          </p:cNvPr>
          <p:cNvSpPr/>
          <p:nvPr/>
        </p:nvSpPr>
        <p:spPr>
          <a:xfrm>
            <a:off x="1037468" y="6113798"/>
            <a:ext cx="7205372"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 Reduces Cost by Reducing Rework</a:t>
            </a:r>
          </a:p>
        </p:txBody>
      </p:sp>
      <p:sp>
        <p:nvSpPr>
          <p:cNvPr id="3" name="TextBox 2">
            <a:extLst>
              <a:ext uri="{FF2B5EF4-FFF2-40B4-BE49-F238E27FC236}">
                <a16:creationId xmlns:a16="http://schemas.microsoft.com/office/drawing/2014/main" id="{F82DEE7C-1F52-104C-3EFE-64237F29C23B}"/>
              </a:ext>
            </a:extLst>
          </p:cNvPr>
          <p:cNvSpPr txBox="1"/>
          <p:nvPr/>
        </p:nvSpPr>
        <p:spPr>
          <a:xfrm>
            <a:off x="-4048" y="6581001"/>
            <a:ext cx="4467225" cy="276999"/>
          </a:xfrm>
          <a:prstGeom prst="rect">
            <a:avLst/>
          </a:prstGeom>
          <a:noFill/>
        </p:spPr>
        <p:txBody>
          <a:bodyPr wrap="square" rtlCol="0">
            <a:spAutoFit/>
          </a:bodyPr>
          <a:lstStyle/>
          <a:p>
            <a:r>
              <a:rPr lang="en-US" sz="1200" dirty="0"/>
              <a:t>STPA: System-Theoretic Process Analysis</a:t>
            </a:r>
          </a:p>
        </p:txBody>
      </p:sp>
      <p:sp>
        <p:nvSpPr>
          <p:cNvPr id="9" name="Title 1">
            <a:extLst>
              <a:ext uri="{FF2B5EF4-FFF2-40B4-BE49-F238E27FC236}">
                <a16:creationId xmlns:a16="http://schemas.microsoft.com/office/drawing/2014/main" id="{EEBA8EFE-A6BD-2B8D-2CC3-00163027F81A}"/>
              </a:ext>
            </a:extLst>
          </p:cNvPr>
          <p:cNvSpPr>
            <a:spLocks noGrp="1"/>
          </p:cNvSpPr>
          <p:nvPr>
            <p:ph type="title"/>
          </p:nvPr>
        </p:nvSpPr>
        <p:spPr>
          <a:xfrm>
            <a:off x="457200" y="24783"/>
            <a:ext cx="8229600" cy="728252"/>
          </a:xfrm>
        </p:spPr>
        <p:txBody>
          <a:bodyPr/>
          <a:lstStyle/>
          <a:p>
            <a:r>
              <a:rPr lang="en-US" dirty="0"/>
              <a:t>Bottom Line Up Front (BLUF)</a:t>
            </a:r>
          </a:p>
        </p:txBody>
      </p:sp>
    </p:spTree>
    <p:extLst>
      <p:ext uri="{BB962C8B-B14F-4D97-AF65-F5344CB8AC3E}">
        <p14:creationId xmlns:p14="http://schemas.microsoft.com/office/powerpoint/2010/main" val="71615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C447-B2D8-4A61-AB69-438F26D14E51}"/>
              </a:ext>
            </a:extLst>
          </p:cNvPr>
          <p:cNvSpPr>
            <a:spLocks noGrp="1"/>
          </p:cNvSpPr>
          <p:nvPr>
            <p:ph type="title"/>
          </p:nvPr>
        </p:nvSpPr>
        <p:spPr>
          <a:xfrm>
            <a:off x="541338" y="3084513"/>
            <a:ext cx="7772400" cy="1362075"/>
          </a:xfrm>
        </p:spPr>
        <p:txBody>
          <a:bodyPr>
            <a:normAutofit/>
          </a:bodyPr>
          <a:lstStyle/>
          <a:p>
            <a:pPr algn="ctr"/>
            <a:r>
              <a:rPr lang="en-US" dirty="0"/>
              <a:t>Value Proposition</a:t>
            </a:r>
            <a:br>
              <a:rPr lang="en-US" dirty="0"/>
            </a:br>
            <a:endParaRPr lang="en-US" dirty="0"/>
          </a:p>
        </p:txBody>
      </p:sp>
      <p:sp>
        <p:nvSpPr>
          <p:cNvPr id="4" name="Slide Number Placeholder 3">
            <a:extLst>
              <a:ext uri="{FF2B5EF4-FFF2-40B4-BE49-F238E27FC236}">
                <a16:creationId xmlns:a16="http://schemas.microsoft.com/office/drawing/2014/main" id="{22AACB53-C18F-4405-9EA0-3D25E3BACBA1}"/>
              </a:ext>
            </a:extLst>
          </p:cNvPr>
          <p:cNvSpPr>
            <a:spLocks noGrp="1"/>
          </p:cNvSpPr>
          <p:nvPr>
            <p:ph type="sldNum" sz="quarter" idx="12"/>
          </p:nvPr>
        </p:nvSpPr>
        <p:spPr/>
        <p:txBody>
          <a:bodyPr/>
          <a:lstStyle/>
          <a:p>
            <a:fld id="{4E5E9B44-CCE2-8740-9C9F-E57945DEEB9A}" type="slidenum">
              <a:rPr lang="en-US" smtClean="0"/>
              <a:t>9</a:t>
            </a:fld>
            <a:endParaRPr lang="en-US" dirty="0"/>
          </a:p>
        </p:txBody>
      </p:sp>
      <p:sp>
        <p:nvSpPr>
          <p:cNvPr id="6" name="Text Placeholder 5">
            <a:extLst>
              <a:ext uri="{FF2B5EF4-FFF2-40B4-BE49-F238E27FC236}">
                <a16:creationId xmlns:a16="http://schemas.microsoft.com/office/drawing/2014/main" id="{A86BD094-5F49-A655-55BC-79A755160FE4}"/>
              </a:ext>
            </a:extLst>
          </p:cNvPr>
          <p:cNvSpPr>
            <a:spLocks noGrp="1"/>
          </p:cNvSpPr>
          <p:nvPr>
            <p:ph type="body" idx="1"/>
          </p:nvPr>
        </p:nvSpPr>
        <p:spPr/>
        <p:txBody>
          <a:bodyPr/>
          <a:lstStyle/>
          <a:p>
            <a:endParaRPr lang="en-US"/>
          </a:p>
        </p:txBody>
      </p:sp>
      <p:sp>
        <p:nvSpPr>
          <p:cNvPr id="7" name="Text Placeholder 2">
            <a:extLst>
              <a:ext uri="{FF2B5EF4-FFF2-40B4-BE49-F238E27FC236}">
                <a16:creationId xmlns:a16="http://schemas.microsoft.com/office/drawing/2014/main" id="{4D56B187-4E18-EB75-8B24-BF533395F29F}"/>
              </a:ext>
            </a:extLst>
          </p:cNvPr>
          <p:cNvSpPr txBox="1">
            <a:spLocks/>
          </p:cNvSpPr>
          <p:nvPr/>
        </p:nvSpPr>
        <p:spPr>
          <a:xfrm>
            <a:off x="541338" y="1584326"/>
            <a:ext cx="7772400" cy="1500187"/>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a:r>
              <a:rPr lang="en-US" sz="3600" b="1" dirty="0">
                <a:solidFill>
                  <a:srgbClr val="FF0000"/>
                </a:solidFill>
              </a:rPr>
              <a:t>WHY</a:t>
            </a:r>
          </a:p>
        </p:txBody>
      </p:sp>
    </p:spTree>
    <p:extLst>
      <p:ext uri="{BB962C8B-B14F-4D97-AF65-F5344CB8AC3E}">
        <p14:creationId xmlns:p14="http://schemas.microsoft.com/office/powerpoint/2010/main" val="1011462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1323A-716C-9985-CE4F-274E44770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3F620-942A-8801-B4B5-C128174810BE}"/>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5B7F5BC1-9C76-A16B-EC9F-7C6E1AC2F25D}"/>
              </a:ext>
            </a:extLst>
          </p:cNvPr>
          <p:cNvPicPr>
            <a:picLocks noChangeAspect="1"/>
          </p:cNvPicPr>
          <p:nvPr/>
        </p:nvPicPr>
        <p:blipFill>
          <a:blip r:embed="rId2"/>
          <a:stretch>
            <a:fillRect/>
          </a:stretch>
        </p:blipFill>
        <p:spPr>
          <a:xfrm>
            <a:off x="0" y="37942"/>
            <a:ext cx="9144000" cy="6782116"/>
          </a:xfrm>
          <a:prstGeom prst="rect">
            <a:avLst/>
          </a:prstGeom>
        </p:spPr>
      </p:pic>
      <p:sp>
        <p:nvSpPr>
          <p:cNvPr id="3" name="Rectangle: Rounded Corners 2">
            <a:extLst>
              <a:ext uri="{FF2B5EF4-FFF2-40B4-BE49-F238E27FC236}">
                <a16:creationId xmlns:a16="http://schemas.microsoft.com/office/drawing/2014/main" id="{F98BE443-1C73-28E5-A91A-5CA379EF0A95}"/>
              </a:ext>
            </a:extLst>
          </p:cNvPr>
          <p:cNvSpPr/>
          <p:nvPr/>
        </p:nvSpPr>
        <p:spPr>
          <a:xfrm>
            <a:off x="2914650" y="6362542"/>
            <a:ext cx="6032500" cy="4827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Key finding: The biggest factor driving cost overruns is lack of rigorous system engineering processes (like STPA)</a:t>
            </a:r>
          </a:p>
        </p:txBody>
      </p:sp>
    </p:spTree>
    <p:extLst>
      <p:ext uri="{BB962C8B-B14F-4D97-AF65-F5344CB8AC3E}">
        <p14:creationId xmlns:p14="http://schemas.microsoft.com/office/powerpoint/2010/main" val="123952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63858CA-FDD0-E346-671A-CA6F28F3DFDB}"/>
              </a:ext>
            </a:extLst>
          </p:cNvPr>
          <p:cNvSpPr txBox="1">
            <a:spLocks/>
          </p:cNvSpPr>
          <p:nvPr/>
        </p:nvSpPr>
        <p:spPr>
          <a:xfrm>
            <a:off x="757754" y="21621"/>
            <a:ext cx="7947329" cy="533230"/>
          </a:xfrm>
          <a:prstGeom prst="rect">
            <a:avLst/>
          </a:prstGeom>
        </p:spPr>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t>The Hidden Cost of Defects</a:t>
            </a:r>
            <a:endParaRPr lang="en-US" dirty="0"/>
          </a:p>
        </p:txBody>
      </p:sp>
      <p:graphicFrame>
        <p:nvGraphicFramePr>
          <p:cNvPr id="5" name="Table 7">
            <a:extLst>
              <a:ext uri="{FF2B5EF4-FFF2-40B4-BE49-F238E27FC236}">
                <a16:creationId xmlns:a16="http://schemas.microsoft.com/office/drawing/2014/main" id="{0EF509B8-9A89-1F92-AEF5-95EB0C212209}"/>
              </a:ext>
            </a:extLst>
          </p:cNvPr>
          <p:cNvGraphicFramePr>
            <a:graphicFrameLocks/>
          </p:cNvGraphicFramePr>
          <p:nvPr>
            <p:extLst>
              <p:ext uri="{D42A27DB-BD31-4B8C-83A1-F6EECF244321}">
                <p14:modId xmlns:p14="http://schemas.microsoft.com/office/powerpoint/2010/main" val="368413870"/>
              </p:ext>
            </p:extLst>
          </p:nvPr>
        </p:nvGraphicFramePr>
        <p:xfrm>
          <a:off x="91440" y="615950"/>
          <a:ext cx="8900159" cy="5124450"/>
        </p:xfrm>
        <a:graphic>
          <a:graphicData uri="http://schemas.openxmlformats.org/drawingml/2006/table">
            <a:tbl>
              <a:tblPr firstRow="1" bandRow="1">
                <a:tableStyleId>{5940675A-B579-460E-94D1-54222C63F5DA}</a:tableStyleId>
              </a:tblPr>
              <a:tblGrid>
                <a:gridCol w="1467614">
                  <a:extLst>
                    <a:ext uri="{9D8B030D-6E8A-4147-A177-3AD203B41FA5}">
                      <a16:colId xmlns:a16="http://schemas.microsoft.com/office/drawing/2014/main" val="2271736375"/>
                    </a:ext>
                  </a:extLst>
                </a:gridCol>
                <a:gridCol w="1499105">
                  <a:extLst>
                    <a:ext uri="{9D8B030D-6E8A-4147-A177-3AD203B41FA5}">
                      <a16:colId xmlns:a16="http://schemas.microsoft.com/office/drawing/2014/main" val="2772417181"/>
                    </a:ext>
                  </a:extLst>
                </a:gridCol>
                <a:gridCol w="1483360">
                  <a:extLst>
                    <a:ext uri="{9D8B030D-6E8A-4147-A177-3AD203B41FA5}">
                      <a16:colId xmlns:a16="http://schemas.microsoft.com/office/drawing/2014/main" val="2414008644"/>
                    </a:ext>
                  </a:extLst>
                </a:gridCol>
                <a:gridCol w="1483360">
                  <a:extLst>
                    <a:ext uri="{9D8B030D-6E8A-4147-A177-3AD203B41FA5}">
                      <a16:colId xmlns:a16="http://schemas.microsoft.com/office/drawing/2014/main" val="2969761782"/>
                    </a:ext>
                  </a:extLst>
                </a:gridCol>
                <a:gridCol w="1483360">
                  <a:extLst>
                    <a:ext uri="{9D8B030D-6E8A-4147-A177-3AD203B41FA5}">
                      <a16:colId xmlns:a16="http://schemas.microsoft.com/office/drawing/2014/main" val="25130795"/>
                    </a:ext>
                  </a:extLst>
                </a:gridCol>
                <a:gridCol w="1483360">
                  <a:extLst>
                    <a:ext uri="{9D8B030D-6E8A-4147-A177-3AD203B41FA5}">
                      <a16:colId xmlns:a16="http://schemas.microsoft.com/office/drawing/2014/main" val="8715802"/>
                    </a:ext>
                  </a:extLst>
                </a:gridCol>
              </a:tblGrid>
              <a:tr h="670446">
                <a:tc>
                  <a:txBody>
                    <a:bodyPr/>
                    <a:lstStyle/>
                    <a:p>
                      <a:endParaRPr lang="en-US" sz="2000" dirty="0">
                        <a:solidFill>
                          <a:schemeClr val="bg1"/>
                        </a:solidFill>
                      </a:endParaRPr>
                    </a:p>
                  </a:txBody>
                  <a:tcPr/>
                </a:tc>
                <a:tc>
                  <a:txBody>
                    <a:bodyPr/>
                    <a:lstStyle/>
                    <a:p>
                      <a:pPr algn="ctr"/>
                      <a:r>
                        <a:rPr lang="en-US" sz="2000" b="1" dirty="0"/>
                        <a:t>Requirements</a:t>
                      </a:r>
                    </a:p>
                  </a:txBody>
                  <a:tcPr marL="0" marR="0"/>
                </a:tc>
                <a:tc>
                  <a:txBody>
                    <a:bodyPr/>
                    <a:lstStyle/>
                    <a:p>
                      <a:pPr algn="ctr"/>
                      <a:r>
                        <a:rPr lang="en-US" sz="2000" b="1" dirty="0"/>
                        <a:t>Design</a:t>
                      </a:r>
                    </a:p>
                  </a:txBody>
                  <a:tcPr marL="0" marR="0"/>
                </a:tc>
                <a:tc>
                  <a:txBody>
                    <a:bodyPr/>
                    <a:lstStyle/>
                    <a:p>
                      <a:pPr algn="ctr"/>
                      <a:r>
                        <a:rPr lang="en-US" sz="2000" b="1" dirty="0"/>
                        <a:t>Code</a:t>
                      </a:r>
                    </a:p>
                  </a:txBody>
                  <a:tcPr marL="0" marR="0"/>
                </a:tc>
                <a:tc>
                  <a:txBody>
                    <a:bodyPr/>
                    <a:lstStyle/>
                    <a:p>
                      <a:pPr algn="ctr"/>
                      <a:r>
                        <a:rPr lang="en-US" sz="2000" b="1" dirty="0"/>
                        <a:t>Test</a:t>
                      </a:r>
                    </a:p>
                  </a:txBody>
                  <a:tcPr marL="0" marR="0"/>
                </a:tc>
                <a:tc>
                  <a:txBody>
                    <a:bodyPr/>
                    <a:lstStyle/>
                    <a:p>
                      <a:pPr algn="ctr"/>
                      <a:r>
                        <a:rPr lang="en-US" sz="2000" b="1" dirty="0"/>
                        <a:t>Integration</a:t>
                      </a:r>
                    </a:p>
                  </a:txBody>
                  <a:tcPr marL="0" marR="0"/>
                </a:tc>
                <a:extLst>
                  <a:ext uri="{0D108BD9-81ED-4DB2-BD59-A6C34878D82A}">
                    <a16:rowId xmlns:a16="http://schemas.microsoft.com/office/drawing/2014/main" val="2578250335"/>
                  </a:ext>
                </a:extLst>
              </a:tr>
              <a:tr h="1484668">
                <a:tc>
                  <a:txBody>
                    <a:bodyPr/>
                    <a:lstStyle/>
                    <a:p>
                      <a:r>
                        <a:rPr lang="en-US" sz="2000" b="1" dirty="0"/>
                        <a:t>When are defects introduced?</a:t>
                      </a:r>
                    </a:p>
                  </a:txBody>
                  <a:tcPr/>
                </a:tc>
                <a:tc>
                  <a:txBody>
                    <a:bodyPr/>
                    <a:lstStyle/>
                    <a:p>
                      <a:pPr algn="ctr"/>
                      <a:r>
                        <a:rPr lang="en-US" sz="4000" dirty="0"/>
                        <a:t>35%</a:t>
                      </a:r>
                      <a:endParaRPr lang="en-US" sz="4000" b="1" dirty="0"/>
                    </a:p>
                  </a:txBody>
                  <a:tcPr/>
                </a:tc>
                <a:tc>
                  <a:txBody>
                    <a:bodyPr/>
                    <a:lstStyle/>
                    <a:p>
                      <a:pPr algn="ctr"/>
                      <a:r>
                        <a:rPr lang="en-US" sz="4000" dirty="0"/>
                        <a:t>35%</a:t>
                      </a:r>
                      <a:endParaRPr lang="en-US" sz="4000" b="1" dirty="0"/>
                    </a:p>
                  </a:txBody>
                  <a:tcPr/>
                </a:tc>
                <a:tc>
                  <a:txBody>
                    <a:bodyPr/>
                    <a:lstStyle/>
                    <a:p>
                      <a:pPr algn="ctr"/>
                      <a:r>
                        <a:rPr lang="en-US" sz="4000" dirty="0"/>
                        <a:t>20%</a:t>
                      </a:r>
                      <a:endParaRPr lang="en-US" sz="4000" b="1" dirty="0"/>
                    </a:p>
                  </a:txBody>
                  <a:tcPr/>
                </a:tc>
                <a:tc>
                  <a:txBody>
                    <a:bodyPr/>
                    <a:lstStyle/>
                    <a:p>
                      <a:pPr algn="ctr"/>
                      <a:r>
                        <a:rPr lang="en-US" sz="4000" dirty="0"/>
                        <a:t>8%</a:t>
                      </a:r>
                      <a:endParaRPr lang="en-US" sz="4000" b="1" dirty="0"/>
                    </a:p>
                  </a:txBody>
                  <a:tcPr/>
                </a:tc>
                <a:tc>
                  <a:txBody>
                    <a:bodyPr/>
                    <a:lstStyle/>
                    <a:p>
                      <a:pPr algn="ctr"/>
                      <a:r>
                        <a:rPr lang="en-US" sz="4000" dirty="0"/>
                        <a:t>2%</a:t>
                      </a:r>
                      <a:endParaRPr lang="en-US" sz="4000" b="1" dirty="0"/>
                    </a:p>
                  </a:txBody>
                  <a:tcPr/>
                </a:tc>
                <a:extLst>
                  <a:ext uri="{0D108BD9-81ED-4DB2-BD59-A6C34878D82A}">
                    <a16:rowId xmlns:a16="http://schemas.microsoft.com/office/drawing/2014/main" val="334759135"/>
                  </a:ext>
                </a:extLst>
              </a:tr>
              <a:tr h="1484668">
                <a:tc>
                  <a:txBody>
                    <a:bodyPr/>
                    <a:lstStyle/>
                    <a:p>
                      <a:r>
                        <a:rPr lang="en-US" sz="2000" b="1" dirty="0"/>
                        <a:t>When are defects found?</a:t>
                      </a:r>
                    </a:p>
                  </a:txBody>
                  <a:tcPr/>
                </a:tc>
                <a:tc>
                  <a:txBody>
                    <a:bodyPr/>
                    <a:lstStyle/>
                    <a:p>
                      <a:pPr algn="ctr"/>
                      <a:r>
                        <a:rPr lang="en-US" sz="4000" dirty="0"/>
                        <a:t>1%</a:t>
                      </a:r>
                      <a:endParaRPr lang="en-US" sz="4000" b="1" dirty="0"/>
                    </a:p>
                  </a:txBody>
                  <a:tcPr/>
                </a:tc>
                <a:tc>
                  <a:txBody>
                    <a:bodyPr/>
                    <a:lstStyle/>
                    <a:p>
                      <a:pPr algn="ctr"/>
                      <a:r>
                        <a:rPr lang="en-US" sz="4000" dirty="0"/>
                        <a:t>2%</a:t>
                      </a:r>
                      <a:endParaRPr lang="en-US" sz="4000" b="1" dirty="0"/>
                    </a:p>
                  </a:txBody>
                  <a:tcPr/>
                </a:tc>
                <a:tc>
                  <a:txBody>
                    <a:bodyPr/>
                    <a:lstStyle/>
                    <a:p>
                      <a:pPr algn="ctr"/>
                      <a:r>
                        <a:rPr lang="en-US" sz="4000" dirty="0"/>
                        <a:t>17%</a:t>
                      </a:r>
                      <a:endParaRPr lang="en-US" sz="4000" b="1" dirty="0"/>
                    </a:p>
                  </a:txBody>
                  <a:tcPr/>
                </a:tc>
                <a:tc>
                  <a:txBody>
                    <a:bodyPr/>
                    <a:lstStyle/>
                    <a:p>
                      <a:pPr algn="ctr"/>
                      <a:r>
                        <a:rPr lang="en-US" sz="4000" dirty="0"/>
                        <a:t>46%</a:t>
                      </a:r>
                      <a:endParaRPr lang="en-US" sz="4000" b="1" dirty="0"/>
                    </a:p>
                  </a:txBody>
                  <a:tcPr/>
                </a:tc>
                <a:tc>
                  <a:txBody>
                    <a:bodyPr/>
                    <a:lstStyle/>
                    <a:p>
                      <a:pPr algn="ctr"/>
                      <a:r>
                        <a:rPr lang="en-US" sz="4000" dirty="0"/>
                        <a:t>34%</a:t>
                      </a:r>
                      <a:endParaRPr lang="en-US" sz="4000" b="1" dirty="0"/>
                    </a:p>
                  </a:txBody>
                  <a:tcPr/>
                </a:tc>
                <a:extLst>
                  <a:ext uri="{0D108BD9-81ED-4DB2-BD59-A6C34878D82A}">
                    <a16:rowId xmlns:a16="http://schemas.microsoft.com/office/drawing/2014/main" val="1542461712"/>
                  </a:ext>
                </a:extLst>
              </a:tr>
              <a:tr h="1484668">
                <a:tc>
                  <a:txBody>
                    <a:bodyPr/>
                    <a:lstStyle/>
                    <a:p>
                      <a:r>
                        <a:rPr lang="en-US" sz="2000" b="1" dirty="0"/>
                        <a:t>Cost to correct</a:t>
                      </a:r>
                    </a:p>
                  </a:txBody>
                  <a:tcPr/>
                </a:tc>
                <a:tc>
                  <a:txBody>
                    <a:bodyPr/>
                    <a:lstStyle/>
                    <a:p>
                      <a:pPr algn="ctr"/>
                      <a:r>
                        <a:rPr lang="en-US" sz="4000" dirty="0"/>
                        <a:t>.03%</a:t>
                      </a:r>
                      <a:endParaRPr lang="en-US" sz="4000" b="1" dirty="0"/>
                    </a:p>
                  </a:txBody>
                  <a:tcPr/>
                </a:tc>
                <a:tc>
                  <a:txBody>
                    <a:bodyPr/>
                    <a:lstStyle/>
                    <a:p>
                      <a:pPr algn="ctr"/>
                      <a:r>
                        <a:rPr lang="en-US" sz="4000" dirty="0"/>
                        <a:t>.3%</a:t>
                      </a:r>
                      <a:endParaRPr lang="en-US" sz="4000" b="1" dirty="0"/>
                    </a:p>
                  </a:txBody>
                  <a:tcPr/>
                </a:tc>
                <a:tc>
                  <a:txBody>
                    <a:bodyPr/>
                    <a:lstStyle/>
                    <a:p>
                      <a:pPr algn="ctr"/>
                      <a:r>
                        <a:rPr lang="en-US" sz="4000" dirty="0"/>
                        <a:t>2%</a:t>
                      </a:r>
                      <a:endParaRPr lang="en-US" sz="4000" b="1" dirty="0"/>
                    </a:p>
                  </a:txBody>
                  <a:tcPr/>
                </a:tc>
                <a:tc>
                  <a:txBody>
                    <a:bodyPr/>
                    <a:lstStyle/>
                    <a:p>
                      <a:pPr algn="ctr"/>
                      <a:r>
                        <a:rPr lang="en-US" sz="4000" dirty="0"/>
                        <a:t>35%</a:t>
                      </a:r>
                      <a:endParaRPr lang="en-US" sz="4000" b="1" dirty="0"/>
                    </a:p>
                  </a:txBody>
                  <a:tcPr/>
                </a:tc>
                <a:tc>
                  <a:txBody>
                    <a:bodyPr/>
                    <a:lstStyle/>
                    <a:p>
                      <a:pPr algn="ctr"/>
                      <a:r>
                        <a:rPr lang="en-US" sz="4000" dirty="0"/>
                        <a:t>62%</a:t>
                      </a:r>
                      <a:endParaRPr lang="en-US" sz="4000" b="1" dirty="0"/>
                    </a:p>
                  </a:txBody>
                  <a:tcPr/>
                </a:tc>
                <a:extLst>
                  <a:ext uri="{0D108BD9-81ED-4DB2-BD59-A6C34878D82A}">
                    <a16:rowId xmlns:a16="http://schemas.microsoft.com/office/drawing/2014/main" val="3846554073"/>
                  </a:ext>
                </a:extLst>
              </a:tr>
            </a:tbl>
          </a:graphicData>
        </a:graphic>
      </p:graphicFrame>
      <p:sp>
        <p:nvSpPr>
          <p:cNvPr id="6" name="TextBox 5">
            <a:extLst>
              <a:ext uri="{FF2B5EF4-FFF2-40B4-BE49-F238E27FC236}">
                <a16:creationId xmlns:a16="http://schemas.microsoft.com/office/drawing/2014/main" id="{04F46F0E-B1B4-A647-C3D6-DE5250E4D134}"/>
              </a:ext>
            </a:extLst>
          </p:cNvPr>
          <p:cNvSpPr txBox="1"/>
          <p:nvPr/>
        </p:nvSpPr>
        <p:spPr>
          <a:xfrm>
            <a:off x="-51406" y="6578114"/>
            <a:ext cx="602273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Data from “ROI Analysis of the System Architecture Virtual Integration Initiative”, SEI, 2018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049EB2A3-4810-FDFA-E796-C75B3CCDC8A3}"/>
              </a:ext>
            </a:extLst>
          </p:cNvPr>
          <p:cNvGrpSpPr/>
          <p:nvPr/>
        </p:nvGrpSpPr>
        <p:grpSpPr>
          <a:xfrm>
            <a:off x="7574389" y="4981861"/>
            <a:ext cx="1294604" cy="685125"/>
            <a:chOff x="7053705" y="4676969"/>
            <a:chExt cx="1849434" cy="978750"/>
          </a:xfrm>
        </p:grpSpPr>
        <p:sp>
          <p:nvSpPr>
            <p:cNvPr id="9" name="Rectangle: Rounded Corners 8">
              <a:extLst>
                <a:ext uri="{FF2B5EF4-FFF2-40B4-BE49-F238E27FC236}">
                  <a16:creationId xmlns:a16="http://schemas.microsoft.com/office/drawing/2014/main" id="{F7AB74DB-CC11-56B7-62F0-A6234491BCC4}"/>
                </a:ext>
              </a:extLst>
            </p:cNvPr>
            <p:cNvSpPr/>
            <p:nvPr/>
          </p:nvSpPr>
          <p:spPr>
            <a:xfrm>
              <a:off x="757162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Rounded Corners 9">
              <a:extLst>
                <a:ext uri="{FF2B5EF4-FFF2-40B4-BE49-F238E27FC236}">
                  <a16:creationId xmlns:a16="http://schemas.microsoft.com/office/drawing/2014/main" id="{5A94FE78-3C03-E8FF-C15A-F70449D35674}"/>
                </a:ext>
              </a:extLst>
            </p:cNvPr>
            <p:cNvSpPr/>
            <p:nvPr/>
          </p:nvSpPr>
          <p:spPr>
            <a:xfrm>
              <a:off x="739898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Rounded Corners 10">
              <a:extLst>
                <a:ext uri="{FF2B5EF4-FFF2-40B4-BE49-F238E27FC236}">
                  <a16:creationId xmlns:a16="http://schemas.microsoft.com/office/drawing/2014/main" id="{14AEB22B-668E-7C05-E01D-24B4C31C703D}"/>
                </a:ext>
              </a:extLst>
            </p:cNvPr>
            <p:cNvSpPr/>
            <p:nvPr/>
          </p:nvSpPr>
          <p:spPr>
            <a:xfrm>
              <a:off x="757162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Rounded Corners 11">
              <a:extLst>
                <a:ext uri="{FF2B5EF4-FFF2-40B4-BE49-F238E27FC236}">
                  <a16:creationId xmlns:a16="http://schemas.microsoft.com/office/drawing/2014/main" id="{51E53142-6779-D120-DF76-76A5D5E82005}"/>
                </a:ext>
              </a:extLst>
            </p:cNvPr>
            <p:cNvSpPr/>
            <p:nvPr/>
          </p:nvSpPr>
          <p:spPr>
            <a:xfrm>
              <a:off x="739898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Rounded Corners 12">
              <a:extLst>
                <a:ext uri="{FF2B5EF4-FFF2-40B4-BE49-F238E27FC236}">
                  <a16:creationId xmlns:a16="http://schemas.microsoft.com/office/drawing/2014/main" id="{847B6470-25A6-8DB8-750E-3F416F22C423}"/>
                </a:ext>
              </a:extLst>
            </p:cNvPr>
            <p:cNvSpPr/>
            <p:nvPr/>
          </p:nvSpPr>
          <p:spPr>
            <a:xfrm>
              <a:off x="722634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Rounded Corners 13">
              <a:extLst>
                <a:ext uri="{FF2B5EF4-FFF2-40B4-BE49-F238E27FC236}">
                  <a16:creationId xmlns:a16="http://schemas.microsoft.com/office/drawing/2014/main" id="{4422D7C7-A79D-170E-9018-F1D920FA6DCA}"/>
                </a:ext>
              </a:extLst>
            </p:cNvPr>
            <p:cNvSpPr/>
            <p:nvPr/>
          </p:nvSpPr>
          <p:spPr>
            <a:xfrm>
              <a:off x="705370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Rounded Corners 14">
              <a:extLst>
                <a:ext uri="{FF2B5EF4-FFF2-40B4-BE49-F238E27FC236}">
                  <a16:creationId xmlns:a16="http://schemas.microsoft.com/office/drawing/2014/main" id="{BC97CE4F-B564-6BAB-4683-8AB818AF4CD8}"/>
                </a:ext>
              </a:extLst>
            </p:cNvPr>
            <p:cNvSpPr/>
            <p:nvPr/>
          </p:nvSpPr>
          <p:spPr>
            <a:xfrm>
              <a:off x="722634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Rounded Corners 15">
              <a:extLst>
                <a:ext uri="{FF2B5EF4-FFF2-40B4-BE49-F238E27FC236}">
                  <a16:creationId xmlns:a16="http://schemas.microsoft.com/office/drawing/2014/main" id="{9C210ABC-BB20-354D-0F1C-63F568F92E10}"/>
                </a:ext>
              </a:extLst>
            </p:cNvPr>
            <p:cNvSpPr/>
            <p:nvPr/>
          </p:nvSpPr>
          <p:spPr>
            <a:xfrm>
              <a:off x="705370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Rounded Corners 16">
              <a:extLst>
                <a:ext uri="{FF2B5EF4-FFF2-40B4-BE49-F238E27FC236}">
                  <a16:creationId xmlns:a16="http://schemas.microsoft.com/office/drawing/2014/main" id="{D2BA0D33-FDD3-28DA-70A7-6FA104D25B59}"/>
                </a:ext>
              </a:extLst>
            </p:cNvPr>
            <p:cNvSpPr/>
            <p:nvPr/>
          </p:nvSpPr>
          <p:spPr>
            <a:xfrm>
              <a:off x="808954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Rounded Corners 18">
              <a:extLst>
                <a:ext uri="{FF2B5EF4-FFF2-40B4-BE49-F238E27FC236}">
                  <a16:creationId xmlns:a16="http://schemas.microsoft.com/office/drawing/2014/main" id="{7CF08D5A-5D0F-4442-A6AA-D9F93B39EB99}"/>
                </a:ext>
              </a:extLst>
            </p:cNvPr>
            <p:cNvSpPr/>
            <p:nvPr/>
          </p:nvSpPr>
          <p:spPr>
            <a:xfrm>
              <a:off x="808954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Rounded Corners 19">
              <a:extLst>
                <a:ext uri="{FF2B5EF4-FFF2-40B4-BE49-F238E27FC236}">
                  <a16:creationId xmlns:a16="http://schemas.microsoft.com/office/drawing/2014/main" id="{ADAB2F95-2539-DA47-97D9-42E7E6E984B9}"/>
                </a:ext>
              </a:extLst>
            </p:cNvPr>
            <p:cNvSpPr/>
            <p:nvPr/>
          </p:nvSpPr>
          <p:spPr>
            <a:xfrm>
              <a:off x="791690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Rounded Corners 20">
              <a:extLst>
                <a:ext uri="{FF2B5EF4-FFF2-40B4-BE49-F238E27FC236}">
                  <a16:creationId xmlns:a16="http://schemas.microsoft.com/office/drawing/2014/main" id="{C891C5C8-D1C1-AA15-D23E-4E00086CB094}"/>
                </a:ext>
              </a:extLst>
            </p:cNvPr>
            <p:cNvSpPr/>
            <p:nvPr/>
          </p:nvSpPr>
          <p:spPr>
            <a:xfrm>
              <a:off x="774426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Rounded Corners 21">
              <a:extLst>
                <a:ext uri="{FF2B5EF4-FFF2-40B4-BE49-F238E27FC236}">
                  <a16:creationId xmlns:a16="http://schemas.microsoft.com/office/drawing/2014/main" id="{B39DB8CD-1D3E-ECAD-4B65-27C89ED6DAF8}"/>
                </a:ext>
              </a:extLst>
            </p:cNvPr>
            <p:cNvSpPr/>
            <p:nvPr/>
          </p:nvSpPr>
          <p:spPr>
            <a:xfrm>
              <a:off x="791690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Rounded Corners 22">
              <a:extLst>
                <a:ext uri="{FF2B5EF4-FFF2-40B4-BE49-F238E27FC236}">
                  <a16:creationId xmlns:a16="http://schemas.microsoft.com/office/drawing/2014/main" id="{812BBC40-DB3C-F760-15B3-09FEC79F83AE}"/>
                </a:ext>
              </a:extLst>
            </p:cNvPr>
            <p:cNvSpPr/>
            <p:nvPr/>
          </p:nvSpPr>
          <p:spPr>
            <a:xfrm>
              <a:off x="774426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ectangle: Rounded Corners 23">
              <a:extLst>
                <a:ext uri="{FF2B5EF4-FFF2-40B4-BE49-F238E27FC236}">
                  <a16:creationId xmlns:a16="http://schemas.microsoft.com/office/drawing/2014/main" id="{822D519B-CEFB-B783-A82E-D58F695DFE46}"/>
                </a:ext>
              </a:extLst>
            </p:cNvPr>
            <p:cNvSpPr/>
            <p:nvPr/>
          </p:nvSpPr>
          <p:spPr>
            <a:xfrm>
              <a:off x="757162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tangle: Rounded Corners 24">
              <a:extLst>
                <a:ext uri="{FF2B5EF4-FFF2-40B4-BE49-F238E27FC236}">
                  <a16:creationId xmlns:a16="http://schemas.microsoft.com/office/drawing/2014/main" id="{0902F382-9DAA-6530-6C42-74A0F4E54C70}"/>
                </a:ext>
              </a:extLst>
            </p:cNvPr>
            <p:cNvSpPr/>
            <p:nvPr/>
          </p:nvSpPr>
          <p:spPr>
            <a:xfrm>
              <a:off x="739898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ectangle: Rounded Corners 25">
              <a:extLst>
                <a:ext uri="{FF2B5EF4-FFF2-40B4-BE49-F238E27FC236}">
                  <a16:creationId xmlns:a16="http://schemas.microsoft.com/office/drawing/2014/main" id="{B14759E4-C7BA-00F9-BDA2-5489C5D6E93A}"/>
                </a:ext>
              </a:extLst>
            </p:cNvPr>
            <p:cNvSpPr/>
            <p:nvPr/>
          </p:nvSpPr>
          <p:spPr>
            <a:xfrm>
              <a:off x="757162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Rounded Corners 26">
              <a:extLst>
                <a:ext uri="{FF2B5EF4-FFF2-40B4-BE49-F238E27FC236}">
                  <a16:creationId xmlns:a16="http://schemas.microsoft.com/office/drawing/2014/main" id="{B0FAA4BD-7D96-EEC8-3186-3167DCC8C3A3}"/>
                </a:ext>
              </a:extLst>
            </p:cNvPr>
            <p:cNvSpPr/>
            <p:nvPr/>
          </p:nvSpPr>
          <p:spPr>
            <a:xfrm>
              <a:off x="739898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Rounded Corners 27">
              <a:extLst>
                <a:ext uri="{FF2B5EF4-FFF2-40B4-BE49-F238E27FC236}">
                  <a16:creationId xmlns:a16="http://schemas.microsoft.com/office/drawing/2014/main" id="{E4565EEF-F7DB-87F3-866F-3052D78704A6}"/>
                </a:ext>
              </a:extLst>
            </p:cNvPr>
            <p:cNvSpPr/>
            <p:nvPr/>
          </p:nvSpPr>
          <p:spPr>
            <a:xfrm>
              <a:off x="722634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Rounded Corners 28">
              <a:extLst>
                <a:ext uri="{FF2B5EF4-FFF2-40B4-BE49-F238E27FC236}">
                  <a16:creationId xmlns:a16="http://schemas.microsoft.com/office/drawing/2014/main" id="{DCC74D7A-FAF3-5CEB-FA02-CEAF295B1EBE}"/>
                </a:ext>
              </a:extLst>
            </p:cNvPr>
            <p:cNvSpPr/>
            <p:nvPr/>
          </p:nvSpPr>
          <p:spPr>
            <a:xfrm>
              <a:off x="705370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Rounded Corners 29">
              <a:extLst>
                <a:ext uri="{FF2B5EF4-FFF2-40B4-BE49-F238E27FC236}">
                  <a16:creationId xmlns:a16="http://schemas.microsoft.com/office/drawing/2014/main" id="{92DAE8F4-5ECC-916C-C735-E4F75E6B41EE}"/>
                </a:ext>
              </a:extLst>
            </p:cNvPr>
            <p:cNvSpPr/>
            <p:nvPr/>
          </p:nvSpPr>
          <p:spPr>
            <a:xfrm>
              <a:off x="722634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Rounded Corners 30">
              <a:extLst>
                <a:ext uri="{FF2B5EF4-FFF2-40B4-BE49-F238E27FC236}">
                  <a16:creationId xmlns:a16="http://schemas.microsoft.com/office/drawing/2014/main" id="{033B7D60-34B5-A772-AD98-01FEE88CFBA2}"/>
                </a:ext>
              </a:extLst>
            </p:cNvPr>
            <p:cNvSpPr/>
            <p:nvPr/>
          </p:nvSpPr>
          <p:spPr>
            <a:xfrm>
              <a:off x="705370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Rounded Corners 31">
              <a:extLst>
                <a:ext uri="{FF2B5EF4-FFF2-40B4-BE49-F238E27FC236}">
                  <a16:creationId xmlns:a16="http://schemas.microsoft.com/office/drawing/2014/main" id="{30AB308F-DBFE-E755-4072-E660803C7D57}"/>
                </a:ext>
              </a:extLst>
            </p:cNvPr>
            <p:cNvSpPr/>
            <p:nvPr/>
          </p:nvSpPr>
          <p:spPr>
            <a:xfrm>
              <a:off x="808954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Rounded Corners 32">
              <a:extLst>
                <a:ext uri="{FF2B5EF4-FFF2-40B4-BE49-F238E27FC236}">
                  <a16:creationId xmlns:a16="http://schemas.microsoft.com/office/drawing/2014/main" id="{A6EB2789-A910-4B35-B7D1-AE0991E09AB0}"/>
                </a:ext>
              </a:extLst>
            </p:cNvPr>
            <p:cNvSpPr/>
            <p:nvPr/>
          </p:nvSpPr>
          <p:spPr>
            <a:xfrm>
              <a:off x="808954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Rounded Corners 33">
              <a:extLst>
                <a:ext uri="{FF2B5EF4-FFF2-40B4-BE49-F238E27FC236}">
                  <a16:creationId xmlns:a16="http://schemas.microsoft.com/office/drawing/2014/main" id="{DACAFB40-9485-EC44-5B03-F16B378366C4}"/>
                </a:ext>
              </a:extLst>
            </p:cNvPr>
            <p:cNvSpPr/>
            <p:nvPr/>
          </p:nvSpPr>
          <p:spPr>
            <a:xfrm>
              <a:off x="791690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Rectangle: Rounded Corners 35">
              <a:extLst>
                <a:ext uri="{FF2B5EF4-FFF2-40B4-BE49-F238E27FC236}">
                  <a16:creationId xmlns:a16="http://schemas.microsoft.com/office/drawing/2014/main" id="{BB462CA7-FD16-EC09-4D7A-2D345CCE4455}"/>
                </a:ext>
              </a:extLst>
            </p:cNvPr>
            <p:cNvSpPr/>
            <p:nvPr/>
          </p:nvSpPr>
          <p:spPr>
            <a:xfrm>
              <a:off x="774426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Rectangle: Rounded Corners 36">
              <a:extLst>
                <a:ext uri="{FF2B5EF4-FFF2-40B4-BE49-F238E27FC236}">
                  <a16:creationId xmlns:a16="http://schemas.microsoft.com/office/drawing/2014/main" id="{B383603A-CFB8-28B5-ECF7-E4A0EE61622E}"/>
                </a:ext>
              </a:extLst>
            </p:cNvPr>
            <p:cNvSpPr/>
            <p:nvPr/>
          </p:nvSpPr>
          <p:spPr>
            <a:xfrm>
              <a:off x="791690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Rounded Corners 37">
              <a:extLst>
                <a:ext uri="{FF2B5EF4-FFF2-40B4-BE49-F238E27FC236}">
                  <a16:creationId xmlns:a16="http://schemas.microsoft.com/office/drawing/2014/main" id="{29B1C44A-4A4F-5496-83B1-0DA60D9A7F80}"/>
                </a:ext>
              </a:extLst>
            </p:cNvPr>
            <p:cNvSpPr/>
            <p:nvPr/>
          </p:nvSpPr>
          <p:spPr>
            <a:xfrm>
              <a:off x="774426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Rounded Corners 38">
              <a:extLst>
                <a:ext uri="{FF2B5EF4-FFF2-40B4-BE49-F238E27FC236}">
                  <a16:creationId xmlns:a16="http://schemas.microsoft.com/office/drawing/2014/main" id="{F0D063D9-48A9-00A4-5F0C-769075306952}"/>
                </a:ext>
              </a:extLst>
            </p:cNvPr>
            <p:cNvSpPr/>
            <p:nvPr/>
          </p:nvSpPr>
          <p:spPr>
            <a:xfrm>
              <a:off x="757162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tangle: Rounded Corners 39">
              <a:extLst>
                <a:ext uri="{FF2B5EF4-FFF2-40B4-BE49-F238E27FC236}">
                  <a16:creationId xmlns:a16="http://schemas.microsoft.com/office/drawing/2014/main" id="{6B72A5AB-C917-1949-9CA4-EA7F9440E034}"/>
                </a:ext>
              </a:extLst>
            </p:cNvPr>
            <p:cNvSpPr/>
            <p:nvPr/>
          </p:nvSpPr>
          <p:spPr>
            <a:xfrm>
              <a:off x="739898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ectangle: Rounded Corners 41">
              <a:extLst>
                <a:ext uri="{FF2B5EF4-FFF2-40B4-BE49-F238E27FC236}">
                  <a16:creationId xmlns:a16="http://schemas.microsoft.com/office/drawing/2014/main" id="{2AA68D3D-ED84-F981-7DD3-2566B7FF46CF}"/>
                </a:ext>
              </a:extLst>
            </p:cNvPr>
            <p:cNvSpPr/>
            <p:nvPr/>
          </p:nvSpPr>
          <p:spPr>
            <a:xfrm>
              <a:off x="757162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Rectangle: Rounded Corners 42">
              <a:extLst>
                <a:ext uri="{FF2B5EF4-FFF2-40B4-BE49-F238E27FC236}">
                  <a16:creationId xmlns:a16="http://schemas.microsoft.com/office/drawing/2014/main" id="{D8D126DB-C83E-7F17-0B2E-9432BC7734DF}"/>
                </a:ext>
              </a:extLst>
            </p:cNvPr>
            <p:cNvSpPr/>
            <p:nvPr/>
          </p:nvSpPr>
          <p:spPr>
            <a:xfrm>
              <a:off x="739898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Rounded Corners 43">
              <a:extLst>
                <a:ext uri="{FF2B5EF4-FFF2-40B4-BE49-F238E27FC236}">
                  <a16:creationId xmlns:a16="http://schemas.microsoft.com/office/drawing/2014/main" id="{3C1AAE98-81EC-929E-FF8B-C674328768A3}"/>
                </a:ext>
              </a:extLst>
            </p:cNvPr>
            <p:cNvSpPr/>
            <p:nvPr/>
          </p:nvSpPr>
          <p:spPr>
            <a:xfrm>
              <a:off x="722634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Rectangle: Rounded Corners 44">
              <a:extLst>
                <a:ext uri="{FF2B5EF4-FFF2-40B4-BE49-F238E27FC236}">
                  <a16:creationId xmlns:a16="http://schemas.microsoft.com/office/drawing/2014/main" id="{578180AA-F91C-1422-E258-10EB3FA20C47}"/>
                </a:ext>
              </a:extLst>
            </p:cNvPr>
            <p:cNvSpPr/>
            <p:nvPr/>
          </p:nvSpPr>
          <p:spPr>
            <a:xfrm>
              <a:off x="705370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Rounded Corners 45">
              <a:extLst>
                <a:ext uri="{FF2B5EF4-FFF2-40B4-BE49-F238E27FC236}">
                  <a16:creationId xmlns:a16="http://schemas.microsoft.com/office/drawing/2014/main" id="{6F8C9A86-3A11-2596-045F-02AC85225897}"/>
                </a:ext>
              </a:extLst>
            </p:cNvPr>
            <p:cNvSpPr/>
            <p:nvPr/>
          </p:nvSpPr>
          <p:spPr>
            <a:xfrm>
              <a:off x="722634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Rounded Corners 46">
              <a:extLst>
                <a:ext uri="{FF2B5EF4-FFF2-40B4-BE49-F238E27FC236}">
                  <a16:creationId xmlns:a16="http://schemas.microsoft.com/office/drawing/2014/main" id="{ED45F672-DE89-3C27-6459-3C8437843A66}"/>
                </a:ext>
              </a:extLst>
            </p:cNvPr>
            <p:cNvSpPr/>
            <p:nvPr/>
          </p:nvSpPr>
          <p:spPr>
            <a:xfrm>
              <a:off x="705370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Rounded Corners 47">
              <a:extLst>
                <a:ext uri="{FF2B5EF4-FFF2-40B4-BE49-F238E27FC236}">
                  <a16:creationId xmlns:a16="http://schemas.microsoft.com/office/drawing/2014/main" id="{ED84FDF2-043B-4796-F85B-369B7C403D5F}"/>
                </a:ext>
              </a:extLst>
            </p:cNvPr>
            <p:cNvSpPr/>
            <p:nvPr/>
          </p:nvSpPr>
          <p:spPr>
            <a:xfrm>
              <a:off x="808954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Rectangle: Rounded Corners 48">
              <a:extLst>
                <a:ext uri="{FF2B5EF4-FFF2-40B4-BE49-F238E27FC236}">
                  <a16:creationId xmlns:a16="http://schemas.microsoft.com/office/drawing/2014/main" id="{D5EA19EA-B7F4-5DB3-8D48-A5A528E6D69C}"/>
                </a:ext>
              </a:extLst>
            </p:cNvPr>
            <p:cNvSpPr/>
            <p:nvPr/>
          </p:nvSpPr>
          <p:spPr>
            <a:xfrm>
              <a:off x="808954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ectangle: Rounded Corners 49">
              <a:extLst>
                <a:ext uri="{FF2B5EF4-FFF2-40B4-BE49-F238E27FC236}">
                  <a16:creationId xmlns:a16="http://schemas.microsoft.com/office/drawing/2014/main" id="{1153C57A-F791-FCEB-B295-E32D001C4ADF}"/>
                </a:ext>
              </a:extLst>
            </p:cNvPr>
            <p:cNvSpPr/>
            <p:nvPr/>
          </p:nvSpPr>
          <p:spPr>
            <a:xfrm>
              <a:off x="791690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ectangle: Rounded Corners 50">
              <a:extLst>
                <a:ext uri="{FF2B5EF4-FFF2-40B4-BE49-F238E27FC236}">
                  <a16:creationId xmlns:a16="http://schemas.microsoft.com/office/drawing/2014/main" id="{B7E1980F-F53C-5FEE-FA73-2ABFDABB59F0}"/>
                </a:ext>
              </a:extLst>
            </p:cNvPr>
            <p:cNvSpPr/>
            <p:nvPr/>
          </p:nvSpPr>
          <p:spPr>
            <a:xfrm>
              <a:off x="774426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Rounded Corners 51">
              <a:extLst>
                <a:ext uri="{FF2B5EF4-FFF2-40B4-BE49-F238E27FC236}">
                  <a16:creationId xmlns:a16="http://schemas.microsoft.com/office/drawing/2014/main" id="{A40C4141-46DA-5673-F588-BDEF33B4EC8F}"/>
                </a:ext>
              </a:extLst>
            </p:cNvPr>
            <p:cNvSpPr/>
            <p:nvPr/>
          </p:nvSpPr>
          <p:spPr>
            <a:xfrm>
              <a:off x="791690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Rectangle: Rounded Corners 52">
              <a:extLst>
                <a:ext uri="{FF2B5EF4-FFF2-40B4-BE49-F238E27FC236}">
                  <a16:creationId xmlns:a16="http://schemas.microsoft.com/office/drawing/2014/main" id="{D021D007-6723-44CB-86A2-53CD7C58D320}"/>
                </a:ext>
              </a:extLst>
            </p:cNvPr>
            <p:cNvSpPr/>
            <p:nvPr/>
          </p:nvSpPr>
          <p:spPr>
            <a:xfrm>
              <a:off x="774426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Rectangle: Rounded Corners 53">
              <a:extLst>
                <a:ext uri="{FF2B5EF4-FFF2-40B4-BE49-F238E27FC236}">
                  <a16:creationId xmlns:a16="http://schemas.microsoft.com/office/drawing/2014/main" id="{CE2C2CF5-22B5-A653-34AC-C45B6CDDB129}"/>
                </a:ext>
              </a:extLst>
            </p:cNvPr>
            <p:cNvSpPr/>
            <p:nvPr/>
          </p:nvSpPr>
          <p:spPr>
            <a:xfrm>
              <a:off x="860746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ectangle: Rounded Corners 54">
              <a:extLst>
                <a:ext uri="{FF2B5EF4-FFF2-40B4-BE49-F238E27FC236}">
                  <a16:creationId xmlns:a16="http://schemas.microsoft.com/office/drawing/2014/main" id="{F535BF23-5314-C642-4019-64BA8C98D693}"/>
                </a:ext>
              </a:extLst>
            </p:cNvPr>
            <p:cNvSpPr/>
            <p:nvPr/>
          </p:nvSpPr>
          <p:spPr>
            <a:xfrm>
              <a:off x="860746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Rectangle: Rounded Corners 55">
              <a:extLst>
                <a:ext uri="{FF2B5EF4-FFF2-40B4-BE49-F238E27FC236}">
                  <a16:creationId xmlns:a16="http://schemas.microsoft.com/office/drawing/2014/main" id="{14A89660-785B-80B0-0076-E46FB8B40004}"/>
                </a:ext>
              </a:extLst>
            </p:cNvPr>
            <p:cNvSpPr/>
            <p:nvPr/>
          </p:nvSpPr>
          <p:spPr>
            <a:xfrm>
              <a:off x="843482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Rectangle: Rounded Corners 56">
              <a:extLst>
                <a:ext uri="{FF2B5EF4-FFF2-40B4-BE49-F238E27FC236}">
                  <a16:creationId xmlns:a16="http://schemas.microsoft.com/office/drawing/2014/main" id="{366FDCAC-0147-54AD-3B0C-EA35A253C85B}"/>
                </a:ext>
              </a:extLst>
            </p:cNvPr>
            <p:cNvSpPr/>
            <p:nvPr/>
          </p:nvSpPr>
          <p:spPr>
            <a:xfrm>
              <a:off x="826218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Rectangle: Rounded Corners 57">
              <a:extLst>
                <a:ext uri="{FF2B5EF4-FFF2-40B4-BE49-F238E27FC236}">
                  <a16:creationId xmlns:a16="http://schemas.microsoft.com/office/drawing/2014/main" id="{FDF6D127-06D8-C88B-0A9E-BE58295173D2}"/>
                </a:ext>
              </a:extLst>
            </p:cNvPr>
            <p:cNvSpPr/>
            <p:nvPr/>
          </p:nvSpPr>
          <p:spPr>
            <a:xfrm>
              <a:off x="843482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Rectangle: Rounded Corners 58">
              <a:extLst>
                <a:ext uri="{FF2B5EF4-FFF2-40B4-BE49-F238E27FC236}">
                  <a16:creationId xmlns:a16="http://schemas.microsoft.com/office/drawing/2014/main" id="{014CF510-4579-8A49-BBDC-CDEF6F18E2CE}"/>
                </a:ext>
              </a:extLst>
            </p:cNvPr>
            <p:cNvSpPr/>
            <p:nvPr/>
          </p:nvSpPr>
          <p:spPr>
            <a:xfrm>
              <a:off x="826218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Rectangle: Rounded Corners 59">
              <a:extLst>
                <a:ext uri="{FF2B5EF4-FFF2-40B4-BE49-F238E27FC236}">
                  <a16:creationId xmlns:a16="http://schemas.microsoft.com/office/drawing/2014/main" id="{691ED679-C019-61FC-C21A-B0DD36FAED27}"/>
                </a:ext>
              </a:extLst>
            </p:cNvPr>
            <p:cNvSpPr/>
            <p:nvPr/>
          </p:nvSpPr>
          <p:spPr>
            <a:xfrm>
              <a:off x="860746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ctangle: Rounded Corners 60">
              <a:extLst>
                <a:ext uri="{FF2B5EF4-FFF2-40B4-BE49-F238E27FC236}">
                  <a16:creationId xmlns:a16="http://schemas.microsoft.com/office/drawing/2014/main" id="{853F4157-C7AB-EE85-BF6A-B80CFEA91CB4}"/>
                </a:ext>
              </a:extLst>
            </p:cNvPr>
            <p:cNvSpPr/>
            <p:nvPr/>
          </p:nvSpPr>
          <p:spPr>
            <a:xfrm>
              <a:off x="860746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Rectangle: Rounded Corners 61">
              <a:extLst>
                <a:ext uri="{FF2B5EF4-FFF2-40B4-BE49-F238E27FC236}">
                  <a16:creationId xmlns:a16="http://schemas.microsoft.com/office/drawing/2014/main" id="{7BCFB7C6-8627-0000-332C-B2DF1D73EFB8}"/>
                </a:ext>
              </a:extLst>
            </p:cNvPr>
            <p:cNvSpPr/>
            <p:nvPr/>
          </p:nvSpPr>
          <p:spPr>
            <a:xfrm>
              <a:off x="843482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Rectangle: Rounded Corners 62">
              <a:extLst>
                <a:ext uri="{FF2B5EF4-FFF2-40B4-BE49-F238E27FC236}">
                  <a16:creationId xmlns:a16="http://schemas.microsoft.com/office/drawing/2014/main" id="{9017C048-4C60-5845-FCAE-C9BF1CDC9D95}"/>
                </a:ext>
              </a:extLst>
            </p:cNvPr>
            <p:cNvSpPr/>
            <p:nvPr/>
          </p:nvSpPr>
          <p:spPr>
            <a:xfrm>
              <a:off x="826218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7" name="Rectangle: Rounded Corners 896">
              <a:extLst>
                <a:ext uri="{FF2B5EF4-FFF2-40B4-BE49-F238E27FC236}">
                  <a16:creationId xmlns:a16="http://schemas.microsoft.com/office/drawing/2014/main" id="{11192C08-326C-DB28-21A9-AB61D049ECEA}"/>
                </a:ext>
              </a:extLst>
            </p:cNvPr>
            <p:cNvSpPr/>
            <p:nvPr/>
          </p:nvSpPr>
          <p:spPr>
            <a:xfrm>
              <a:off x="843482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8" name="Rectangle: Rounded Corners 897">
              <a:extLst>
                <a:ext uri="{FF2B5EF4-FFF2-40B4-BE49-F238E27FC236}">
                  <a16:creationId xmlns:a16="http://schemas.microsoft.com/office/drawing/2014/main" id="{A3AAF809-5197-6EC9-8587-AC4A7A49D7BB}"/>
                </a:ext>
              </a:extLst>
            </p:cNvPr>
            <p:cNvSpPr/>
            <p:nvPr/>
          </p:nvSpPr>
          <p:spPr>
            <a:xfrm>
              <a:off x="826218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9" name="Rectangle: Rounded Corners 898">
              <a:extLst>
                <a:ext uri="{FF2B5EF4-FFF2-40B4-BE49-F238E27FC236}">
                  <a16:creationId xmlns:a16="http://schemas.microsoft.com/office/drawing/2014/main" id="{426729C5-0202-BBB2-6BAA-096FC733D6B8}"/>
                </a:ext>
              </a:extLst>
            </p:cNvPr>
            <p:cNvSpPr/>
            <p:nvPr/>
          </p:nvSpPr>
          <p:spPr>
            <a:xfrm>
              <a:off x="860746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0" name="Rectangle: Rounded Corners 899">
              <a:extLst>
                <a:ext uri="{FF2B5EF4-FFF2-40B4-BE49-F238E27FC236}">
                  <a16:creationId xmlns:a16="http://schemas.microsoft.com/office/drawing/2014/main" id="{C98A25FC-5FE2-E1C6-02E6-B246294CB089}"/>
                </a:ext>
              </a:extLst>
            </p:cNvPr>
            <p:cNvSpPr/>
            <p:nvPr/>
          </p:nvSpPr>
          <p:spPr>
            <a:xfrm>
              <a:off x="860746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1" name="Rectangle: Rounded Corners 900">
              <a:extLst>
                <a:ext uri="{FF2B5EF4-FFF2-40B4-BE49-F238E27FC236}">
                  <a16:creationId xmlns:a16="http://schemas.microsoft.com/office/drawing/2014/main" id="{10B47FD8-C458-36FB-0A8A-9E7B1CCD3600}"/>
                </a:ext>
              </a:extLst>
            </p:cNvPr>
            <p:cNvSpPr/>
            <p:nvPr/>
          </p:nvSpPr>
          <p:spPr>
            <a:xfrm>
              <a:off x="843482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3" name="Rectangle: Rounded Corners 902">
              <a:extLst>
                <a:ext uri="{FF2B5EF4-FFF2-40B4-BE49-F238E27FC236}">
                  <a16:creationId xmlns:a16="http://schemas.microsoft.com/office/drawing/2014/main" id="{A1A4FAD5-DA3F-643C-30BB-D49AAAE57CC6}"/>
                </a:ext>
              </a:extLst>
            </p:cNvPr>
            <p:cNvSpPr/>
            <p:nvPr/>
          </p:nvSpPr>
          <p:spPr>
            <a:xfrm>
              <a:off x="826218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9" name="Rectangle: Rounded Corners 908">
              <a:extLst>
                <a:ext uri="{FF2B5EF4-FFF2-40B4-BE49-F238E27FC236}">
                  <a16:creationId xmlns:a16="http://schemas.microsoft.com/office/drawing/2014/main" id="{C8585319-C474-829A-A4AF-DC60E6528554}"/>
                </a:ext>
              </a:extLst>
            </p:cNvPr>
            <p:cNvSpPr/>
            <p:nvPr/>
          </p:nvSpPr>
          <p:spPr>
            <a:xfrm>
              <a:off x="843482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0" name="Rectangle: Rounded Corners 909">
              <a:extLst>
                <a:ext uri="{FF2B5EF4-FFF2-40B4-BE49-F238E27FC236}">
                  <a16:creationId xmlns:a16="http://schemas.microsoft.com/office/drawing/2014/main" id="{0D2AF47E-6874-CB25-49EA-4A481F252390}"/>
                </a:ext>
              </a:extLst>
            </p:cNvPr>
            <p:cNvSpPr/>
            <p:nvPr/>
          </p:nvSpPr>
          <p:spPr>
            <a:xfrm>
              <a:off x="826218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44" name="Rectangle: Rounded Corners 943">
              <a:extLst>
                <a:ext uri="{FF2B5EF4-FFF2-40B4-BE49-F238E27FC236}">
                  <a16:creationId xmlns:a16="http://schemas.microsoft.com/office/drawing/2014/main" id="{876C4DB5-BA4A-6AEB-5EC2-6D77BA4C1850}"/>
                </a:ext>
              </a:extLst>
            </p:cNvPr>
            <p:cNvSpPr/>
            <p:nvPr/>
          </p:nvSpPr>
          <p:spPr>
            <a:xfrm>
              <a:off x="878010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Rectangle: Rounded Corners 447">
              <a:extLst>
                <a:ext uri="{FF2B5EF4-FFF2-40B4-BE49-F238E27FC236}">
                  <a16:creationId xmlns:a16="http://schemas.microsoft.com/office/drawing/2014/main" id="{9606A5C3-A0DF-7AC5-9A18-9265EDE94AF8}"/>
                </a:ext>
              </a:extLst>
            </p:cNvPr>
            <p:cNvSpPr/>
            <p:nvPr/>
          </p:nvSpPr>
          <p:spPr>
            <a:xfrm>
              <a:off x="878010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49" name="Group 448">
            <a:extLst>
              <a:ext uri="{FF2B5EF4-FFF2-40B4-BE49-F238E27FC236}">
                <a16:creationId xmlns:a16="http://schemas.microsoft.com/office/drawing/2014/main" id="{05EBFDF1-495C-0611-378D-C142BED45D2E}"/>
              </a:ext>
            </a:extLst>
          </p:cNvPr>
          <p:cNvGrpSpPr/>
          <p:nvPr/>
        </p:nvGrpSpPr>
        <p:grpSpPr>
          <a:xfrm>
            <a:off x="6098514" y="4981861"/>
            <a:ext cx="690364" cy="685125"/>
            <a:chOff x="7053705" y="4676969"/>
            <a:chExt cx="986234" cy="978750"/>
          </a:xfrm>
        </p:grpSpPr>
        <p:sp>
          <p:nvSpPr>
            <p:cNvPr id="450" name="Rectangle: Rounded Corners 449">
              <a:extLst>
                <a:ext uri="{FF2B5EF4-FFF2-40B4-BE49-F238E27FC236}">
                  <a16:creationId xmlns:a16="http://schemas.microsoft.com/office/drawing/2014/main" id="{707AEB4E-CE0B-6471-30A8-B45F328955B3}"/>
                </a:ext>
              </a:extLst>
            </p:cNvPr>
            <p:cNvSpPr/>
            <p:nvPr/>
          </p:nvSpPr>
          <p:spPr>
            <a:xfrm>
              <a:off x="757162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Rectangle: Rounded Corners 450">
              <a:extLst>
                <a:ext uri="{FF2B5EF4-FFF2-40B4-BE49-F238E27FC236}">
                  <a16:creationId xmlns:a16="http://schemas.microsoft.com/office/drawing/2014/main" id="{2A677939-6D68-6DA3-240C-30FE03C33C21}"/>
                </a:ext>
              </a:extLst>
            </p:cNvPr>
            <p:cNvSpPr/>
            <p:nvPr/>
          </p:nvSpPr>
          <p:spPr>
            <a:xfrm>
              <a:off x="739898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Rectangle: Rounded Corners 451">
              <a:extLst>
                <a:ext uri="{FF2B5EF4-FFF2-40B4-BE49-F238E27FC236}">
                  <a16:creationId xmlns:a16="http://schemas.microsoft.com/office/drawing/2014/main" id="{B72B6F9B-8C35-4FDB-0DAF-1758AFFB1BA9}"/>
                </a:ext>
              </a:extLst>
            </p:cNvPr>
            <p:cNvSpPr/>
            <p:nvPr/>
          </p:nvSpPr>
          <p:spPr>
            <a:xfrm>
              <a:off x="757162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3" name="Rectangle: Rounded Corners 452">
              <a:extLst>
                <a:ext uri="{FF2B5EF4-FFF2-40B4-BE49-F238E27FC236}">
                  <a16:creationId xmlns:a16="http://schemas.microsoft.com/office/drawing/2014/main" id="{A9BE18C5-4562-9BE8-D543-58BBEB80DAC6}"/>
                </a:ext>
              </a:extLst>
            </p:cNvPr>
            <p:cNvSpPr/>
            <p:nvPr/>
          </p:nvSpPr>
          <p:spPr>
            <a:xfrm>
              <a:off x="739898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4" name="Rectangle: Rounded Corners 453">
              <a:extLst>
                <a:ext uri="{FF2B5EF4-FFF2-40B4-BE49-F238E27FC236}">
                  <a16:creationId xmlns:a16="http://schemas.microsoft.com/office/drawing/2014/main" id="{535395D6-AE0B-1F49-9A04-DCB8865148FF}"/>
                </a:ext>
              </a:extLst>
            </p:cNvPr>
            <p:cNvSpPr/>
            <p:nvPr/>
          </p:nvSpPr>
          <p:spPr>
            <a:xfrm>
              <a:off x="722634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5" name="Rectangle: Rounded Corners 454">
              <a:extLst>
                <a:ext uri="{FF2B5EF4-FFF2-40B4-BE49-F238E27FC236}">
                  <a16:creationId xmlns:a16="http://schemas.microsoft.com/office/drawing/2014/main" id="{69A6741C-CF77-A8B1-27FF-7EBD65CBE352}"/>
                </a:ext>
              </a:extLst>
            </p:cNvPr>
            <p:cNvSpPr/>
            <p:nvPr/>
          </p:nvSpPr>
          <p:spPr>
            <a:xfrm>
              <a:off x="705370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6" name="Rectangle: Rounded Corners 455">
              <a:extLst>
                <a:ext uri="{FF2B5EF4-FFF2-40B4-BE49-F238E27FC236}">
                  <a16:creationId xmlns:a16="http://schemas.microsoft.com/office/drawing/2014/main" id="{441BED78-F1EC-208D-E088-90C133115E7F}"/>
                </a:ext>
              </a:extLst>
            </p:cNvPr>
            <p:cNvSpPr/>
            <p:nvPr/>
          </p:nvSpPr>
          <p:spPr>
            <a:xfrm>
              <a:off x="722634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7" name="Rectangle: Rounded Corners 456">
              <a:extLst>
                <a:ext uri="{FF2B5EF4-FFF2-40B4-BE49-F238E27FC236}">
                  <a16:creationId xmlns:a16="http://schemas.microsoft.com/office/drawing/2014/main" id="{19AF698C-BB45-0C39-9955-7C48A5F7D0B2}"/>
                </a:ext>
              </a:extLst>
            </p:cNvPr>
            <p:cNvSpPr/>
            <p:nvPr/>
          </p:nvSpPr>
          <p:spPr>
            <a:xfrm>
              <a:off x="705370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8" name="Rectangle: Rounded Corners 457">
              <a:extLst>
                <a:ext uri="{FF2B5EF4-FFF2-40B4-BE49-F238E27FC236}">
                  <a16:creationId xmlns:a16="http://schemas.microsoft.com/office/drawing/2014/main" id="{4C8CDA62-47A3-F52F-8B11-C8430D77AA89}"/>
                </a:ext>
              </a:extLst>
            </p:cNvPr>
            <p:cNvSpPr/>
            <p:nvPr/>
          </p:nvSpPr>
          <p:spPr>
            <a:xfrm>
              <a:off x="791690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9" name="Rectangle: Rounded Corners 458">
              <a:extLst>
                <a:ext uri="{FF2B5EF4-FFF2-40B4-BE49-F238E27FC236}">
                  <a16:creationId xmlns:a16="http://schemas.microsoft.com/office/drawing/2014/main" id="{17439BC1-6107-6780-8598-8C32123414D9}"/>
                </a:ext>
              </a:extLst>
            </p:cNvPr>
            <p:cNvSpPr/>
            <p:nvPr/>
          </p:nvSpPr>
          <p:spPr>
            <a:xfrm>
              <a:off x="7744265" y="5360137"/>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0" name="Rectangle: Rounded Corners 459">
              <a:extLst>
                <a:ext uri="{FF2B5EF4-FFF2-40B4-BE49-F238E27FC236}">
                  <a16:creationId xmlns:a16="http://schemas.microsoft.com/office/drawing/2014/main" id="{A2EEF4BF-FA1A-3B29-1C2C-B88EEA73C6D1}"/>
                </a:ext>
              </a:extLst>
            </p:cNvPr>
            <p:cNvSpPr/>
            <p:nvPr/>
          </p:nvSpPr>
          <p:spPr>
            <a:xfrm>
              <a:off x="791690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1" name="Rectangle: Rounded Corners 460">
              <a:extLst>
                <a:ext uri="{FF2B5EF4-FFF2-40B4-BE49-F238E27FC236}">
                  <a16:creationId xmlns:a16="http://schemas.microsoft.com/office/drawing/2014/main" id="{E5BB0E5B-DCE7-6324-416C-D3A637AF487D}"/>
                </a:ext>
              </a:extLst>
            </p:cNvPr>
            <p:cNvSpPr/>
            <p:nvPr/>
          </p:nvSpPr>
          <p:spPr>
            <a:xfrm>
              <a:off x="7744265" y="553092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2" name="Rectangle: Rounded Corners 461">
              <a:extLst>
                <a:ext uri="{FF2B5EF4-FFF2-40B4-BE49-F238E27FC236}">
                  <a16:creationId xmlns:a16="http://schemas.microsoft.com/office/drawing/2014/main" id="{9157E09A-E313-DA2A-B86F-5CB6AAF07637}"/>
                </a:ext>
              </a:extLst>
            </p:cNvPr>
            <p:cNvSpPr/>
            <p:nvPr/>
          </p:nvSpPr>
          <p:spPr>
            <a:xfrm>
              <a:off x="757162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Rectangle: Rounded Corners 462">
              <a:extLst>
                <a:ext uri="{FF2B5EF4-FFF2-40B4-BE49-F238E27FC236}">
                  <a16:creationId xmlns:a16="http://schemas.microsoft.com/office/drawing/2014/main" id="{99AF2FB5-9E16-9875-7BE3-815FD7188A93}"/>
                </a:ext>
              </a:extLst>
            </p:cNvPr>
            <p:cNvSpPr/>
            <p:nvPr/>
          </p:nvSpPr>
          <p:spPr>
            <a:xfrm>
              <a:off x="739898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Rectangle: Rounded Corners 463">
              <a:extLst>
                <a:ext uri="{FF2B5EF4-FFF2-40B4-BE49-F238E27FC236}">
                  <a16:creationId xmlns:a16="http://schemas.microsoft.com/office/drawing/2014/main" id="{F78241A3-FA7D-B61E-CE0F-306A67E62B9E}"/>
                </a:ext>
              </a:extLst>
            </p:cNvPr>
            <p:cNvSpPr/>
            <p:nvPr/>
          </p:nvSpPr>
          <p:spPr>
            <a:xfrm>
              <a:off x="757162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Rectangle: Rounded Corners 464">
              <a:extLst>
                <a:ext uri="{FF2B5EF4-FFF2-40B4-BE49-F238E27FC236}">
                  <a16:creationId xmlns:a16="http://schemas.microsoft.com/office/drawing/2014/main" id="{822897C5-CEB9-683E-D8A5-065B759DCE70}"/>
                </a:ext>
              </a:extLst>
            </p:cNvPr>
            <p:cNvSpPr/>
            <p:nvPr/>
          </p:nvSpPr>
          <p:spPr>
            <a:xfrm>
              <a:off x="739898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Rectangle: Rounded Corners 465">
              <a:extLst>
                <a:ext uri="{FF2B5EF4-FFF2-40B4-BE49-F238E27FC236}">
                  <a16:creationId xmlns:a16="http://schemas.microsoft.com/office/drawing/2014/main" id="{F9587DCB-1715-E63E-D545-8FA441D3E5C1}"/>
                </a:ext>
              </a:extLst>
            </p:cNvPr>
            <p:cNvSpPr/>
            <p:nvPr/>
          </p:nvSpPr>
          <p:spPr>
            <a:xfrm>
              <a:off x="722634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Rectangle: Rounded Corners 466">
              <a:extLst>
                <a:ext uri="{FF2B5EF4-FFF2-40B4-BE49-F238E27FC236}">
                  <a16:creationId xmlns:a16="http://schemas.microsoft.com/office/drawing/2014/main" id="{DDB89BFC-A449-8316-6CE8-B6A444BE0716}"/>
                </a:ext>
              </a:extLst>
            </p:cNvPr>
            <p:cNvSpPr/>
            <p:nvPr/>
          </p:nvSpPr>
          <p:spPr>
            <a:xfrm>
              <a:off x="705370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Rectangle: Rounded Corners 467">
              <a:extLst>
                <a:ext uri="{FF2B5EF4-FFF2-40B4-BE49-F238E27FC236}">
                  <a16:creationId xmlns:a16="http://schemas.microsoft.com/office/drawing/2014/main" id="{CC5023D5-A95F-F372-AB91-9456888A459E}"/>
                </a:ext>
              </a:extLst>
            </p:cNvPr>
            <p:cNvSpPr/>
            <p:nvPr/>
          </p:nvSpPr>
          <p:spPr>
            <a:xfrm>
              <a:off x="722634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Rectangle: Rounded Corners 468">
              <a:extLst>
                <a:ext uri="{FF2B5EF4-FFF2-40B4-BE49-F238E27FC236}">
                  <a16:creationId xmlns:a16="http://schemas.microsoft.com/office/drawing/2014/main" id="{DCBD5071-1E8A-DCC3-5C33-CD0DCCD66243}"/>
                </a:ext>
              </a:extLst>
            </p:cNvPr>
            <p:cNvSpPr/>
            <p:nvPr/>
          </p:nvSpPr>
          <p:spPr>
            <a:xfrm>
              <a:off x="705370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0" name="Rectangle: Rounded Corners 469">
              <a:extLst>
                <a:ext uri="{FF2B5EF4-FFF2-40B4-BE49-F238E27FC236}">
                  <a16:creationId xmlns:a16="http://schemas.microsoft.com/office/drawing/2014/main" id="{94E2BB2A-2B3D-014E-30A6-53E3C48690EB}"/>
                </a:ext>
              </a:extLst>
            </p:cNvPr>
            <p:cNvSpPr/>
            <p:nvPr/>
          </p:nvSpPr>
          <p:spPr>
            <a:xfrm>
              <a:off x="791690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1" name="Rectangle: Rounded Corners 470">
              <a:extLst>
                <a:ext uri="{FF2B5EF4-FFF2-40B4-BE49-F238E27FC236}">
                  <a16:creationId xmlns:a16="http://schemas.microsoft.com/office/drawing/2014/main" id="{CF699947-50FC-A0FA-E769-2FF678C4A8C3}"/>
                </a:ext>
              </a:extLst>
            </p:cNvPr>
            <p:cNvSpPr/>
            <p:nvPr/>
          </p:nvSpPr>
          <p:spPr>
            <a:xfrm>
              <a:off x="7744265" y="5018553"/>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2" name="Rectangle: Rounded Corners 471">
              <a:extLst>
                <a:ext uri="{FF2B5EF4-FFF2-40B4-BE49-F238E27FC236}">
                  <a16:creationId xmlns:a16="http://schemas.microsoft.com/office/drawing/2014/main" id="{4891401D-B679-5697-64C7-560C25B743E1}"/>
                </a:ext>
              </a:extLst>
            </p:cNvPr>
            <p:cNvSpPr/>
            <p:nvPr/>
          </p:nvSpPr>
          <p:spPr>
            <a:xfrm>
              <a:off x="791690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3" name="Rectangle: Rounded Corners 472">
              <a:extLst>
                <a:ext uri="{FF2B5EF4-FFF2-40B4-BE49-F238E27FC236}">
                  <a16:creationId xmlns:a16="http://schemas.microsoft.com/office/drawing/2014/main" id="{D0961130-2ACE-EDF2-026E-950955BEAD47}"/>
                </a:ext>
              </a:extLst>
            </p:cNvPr>
            <p:cNvSpPr/>
            <p:nvPr/>
          </p:nvSpPr>
          <p:spPr>
            <a:xfrm>
              <a:off x="7744265" y="5189345"/>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4" name="Rectangle: Rounded Corners 473">
              <a:extLst>
                <a:ext uri="{FF2B5EF4-FFF2-40B4-BE49-F238E27FC236}">
                  <a16:creationId xmlns:a16="http://schemas.microsoft.com/office/drawing/2014/main" id="{43457BF1-666F-3B5A-A6B3-23B98CA114A4}"/>
                </a:ext>
              </a:extLst>
            </p:cNvPr>
            <p:cNvSpPr/>
            <p:nvPr/>
          </p:nvSpPr>
          <p:spPr>
            <a:xfrm>
              <a:off x="757162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5" name="Rectangle: Rounded Corners 474">
              <a:extLst>
                <a:ext uri="{FF2B5EF4-FFF2-40B4-BE49-F238E27FC236}">
                  <a16:creationId xmlns:a16="http://schemas.microsoft.com/office/drawing/2014/main" id="{777DB469-8B25-4366-FF3F-41F8E37EA7B0}"/>
                </a:ext>
              </a:extLst>
            </p:cNvPr>
            <p:cNvSpPr/>
            <p:nvPr/>
          </p:nvSpPr>
          <p:spPr>
            <a:xfrm>
              <a:off x="739898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6" name="Rectangle: Rounded Corners 475">
              <a:extLst>
                <a:ext uri="{FF2B5EF4-FFF2-40B4-BE49-F238E27FC236}">
                  <a16:creationId xmlns:a16="http://schemas.microsoft.com/office/drawing/2014/main" id="{D98300CE-DE6A-4823-8E26-0CA1629121D4}"/>
                </a:ext>
              </a:extLst>
            </p:cNvPr>
            <p:cNvSpPr/>
            <p:nvPr/>
          </p:nvSpPr>
          <p:spPr>
            <a:xfrm>
              <a:off x="757162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7" name="Rectangle: Rounded Corners 476">
              <a:extLst>
                <a:ext uri="{FF2B5EF4-FFF2-40B4-BE49-F238E27FC236}">
                  <a16:creationId xmlns:a16="http://schemas.microsoft.com/office/drawing/2014/main" id="{3E538CA7-DBC1-7A54-5399-1DCBEBDF2A1F}"/>
                </a:ext>
              </a:extLst>
            </p:cNvPr>
            <p:cNvSpPr/>
            <p:nvPr/>
          </p:nvSpPr>
          <p:spPr>
            <a:xfrm>
              <a:off x="739898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8" name="Rectangle: Rounded Corners 477">
              <a:extLst>
                <a:ext uri="{FF2B5EF4-FFF2-40B4-BE49-F238E27FC236}">
                  <a16:creationId xmlns:a16="http://schemas.microsoft.com/office/drawing/2014/main" id="{60C377AC-85A8-80D9-75E0-316A7F3FAC82}"/>
                </a:ext>
              </a:extLst>
            </p:cNvPr>
            <p:cNvSpPr/>
            <p:nvPr/>
          </p:nvSpPr>
          <p:spPr>
            <a:xfrm>
              <a:off x="722634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9" name="Rectangle: Rounded Corners 478">
              <a:extLst>
                <a:ext uri="{FF2B5EF4-FFF2-40B4-BE49-F238E27FC236}">
                  <a16:creationId xmlns:a16="http://schemas.microsoft.com/office/drawing/2014/main" id="{E7C60C19-9116-6062-7385-87D81B07C3FE}"/>
                </a:ext>
              </a:extLst>
            </p:cNvPr>
            <p:cNvSpPr/>
            <p:nvPr/>
          </p:nvSpPr>
          <p:spPr>
            <a:xfrm>
              <a:off x="705370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0" name="Rectangle: Rounded Corners 479">
              <a:extLst>
                <a:ext uri="{FF2B5EF4-FFF2-40B4-BE49-F238E27FC236}">
                  <a16:creationId xmlns:a16="http://schemas.microsoft.com/office/drawing/2014/main" id="{C2B6F086-0CF2-799B-FC44-11F65A5E1113}"/>
                </a:ext>
              </a:extLst>
            </p:cNvPr>
            <p:cNvSpPr/>
            <p:nvPr/>
          </p:nvSpPr>
          <p:spPr>
            <a:xfrm>
              <a:off x="722634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1" name="Rectangle: Rounded Corners 480">
              <a:extLst>
                <a:ext uri="{FF2B5EF4-FFF2-40B4-BE49-F238E27FC236}">
                  <a16:creationId xmlns:a16="http://schemas.microsoft.com/office/drawing/2014/main" id="{58DD2465-AB3E-A1FC-CEC8-8BA7B83D372A}"/>
                </a:ext>
              </a:extLst>
            </p:cNvPr>
            <p:cNvSpPr/>
            <p:nvPr/>
          </p:nvSpPr>
          <p:spPr>
            <a:xfrm>
              <a:off x="705370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2" name="Rectangle: Rounded Corners 481">
              <a:extLst>
                <a:ext uri="{FF2B5EF4-FFF2-40B4-BE49-F238E27FC236}">
                  <a16:creationId xmlns:a16="http://schemas.microsoft.com/office/drawing/2014/main" id="{FBB678C9-3098-0650-35F6-B2B8273BD4D6}"/>
                </a:ext>
              </a:extLst>
            </p:cNvPr>
            <p:cNvSpPr/>
            <p:nvPr/>
          </p:nvSpPr>
          <p:spPr>
            <a:xfrm>
              <a:off x="7744265" y="4676969"/>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3" name="Rectangle: Rounded Corners 482">
              <a:extLst>
                <a:ext uri="{FF2B5EF4-FFF2-40B4-BE49-F238E27FC236}">
                  <a16:creationId xmlns:a16="http://schemas.microsoft.com/office/drawing/2014/main" id="{00539554-A54E-F51F-CD3C-D24AE1670940}"/>
                </a:ext>
              </a:extLst>
            </p:cNvPr>
            <p:cNvSpPr/>
            <p:nvPr/>
          </p:nvSpPr>
          <p:spPr>
            <a:xfrm>
              <a:off x="791690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4" name="Rectangle: Rounded Corners 483">
              <a:extLst>
                <a:ext uri="{FF2B5EF4-FFF2-40B4-BE49-F238E27FC236}">
                  <a16:creationId xmlns:a16="http://schemas.microsoft.com/office/drawing/2014/main" id="{BD9FFA11-D9F0-7F70-B8ED-EEE3D76C7E1C}"/>
                </a:ext>
              </a:extLst>
            </p:cNvPr>
            <p:cNvSpPr/>
            <p:nvPr/>
          </p:nvSpPr>
          <p:spPr>
            <a:xfrm>
              <a:off x="7744265" y="4847761"/>
              <a:ext cx="123034" cy="12479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85" name="Group 484">
            <a:extLst>
              <a:ext uri="{FF2B5EF4-FFF2-40B4-BE49-F238E27FC236}">
                <a16:creationId xmlns:a16="http://schemas.microsoft.com/office/drawing/2014/main" id="{5F57C0E9-06DD-9E18-389E-CF056ED909EB}"/>
              </a:ext>
            </a:extLst>
          </p:cNvPr>
          <p:cNvGrpSpPr/>
          <p:nvPr/>
        </p:nvGrpSpPr>
        <p:grpSpPr>
          <a:xfrm>
            <a:off x="4576034" y="5473702"/>
            <a:ext cx="86124" cy="206907"/>
            <a:chOff x="4622638" y="4981861"/>
            <a:chExt cx="86124" cy="206907"/>
          </a:xfrm>
        </p:grpSpPr>
        <p:sp>
          <p:nvSpPr>
            <p:cNvPr id="486" name="Rectangle: Rounded Corners 485">
              <a:extLst>
                <a:ext uri="{FF2B5EF4-FFF2-40B4-BE49-F238E27FC236}">
                  <a16:creationId xmlns:a16="http://schemas.microsoft.com/office/drawing/2014/main" id="{2BB2CC49-CB71-3004-6D1C-F330262416ED}"/>
                </a:ext>
              </a:extLst>
            </p:cNvPr>
            <p:cNvSpPr/>
            <p:nvPr/>
          </p:nvSpPr>
          <p:spPr>
            <a:xfrm>
              <a:off x="4622638" y="4981861"/>
              <a:ext cx="86124" cy="8735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7" name="Rectangle: Rounded Corners 486">
              <a:extLst>
                <a:ext uri="{FF2B5EF4-FFF2-40B4-BE49-F238E27FC236}">
                  <a16:creationId xmlns:a16="http://schemas.microsoft.com/office/drawing/2014/main" id="{512B327D-AAC3-D422-5CE0-7FC8947C33B7}"/>
                </a:ext>
              </a:extLst>
            </p:cNvPr>
            <p:cNvSpPr/>
            <p:nvPr/>
          </p:nvSpPr>
          <p:spPr>
            <a:xfrm>
              <a:off x="4622638" y="5101415"/>
              <a:ext cx="86124" cy="8735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88" name="Group 487">
            <a:extLst>
              <a:ext uri="{FF2B5EF4-FFF2-40B4-BE49-F238E27FC236}">
                <a16:creationId xmlns:a16="http://schemas.microsoft.com/office/drawing/2014/main" id="{4D636B0E-B2B5-FDB1-9FBC-F83EC88B12C7}"/>
              </a:ext>
            </a:extLst>
          </p:cNvPr>
          <p:cNvGrpSpPr/>
          <p:nvPr/>
        </p:nvGrpSpPr>
        <p:grpSpPr>
          <a:xfrm>
            <a:off x="7574389" y="3495961"/>
            <a:ext cx="690364" cy="685125"/>
            <a:chOff x="7053705" y="4676969"/>
            <a:chExt cx="986234" cy="978750"/>
          </a:xfrm>
        </p:grpSpPr>
        <p:sp>
          <p:nvSpPr>
            <p:cNvPr id="489" name="Rectangle: Rounded Corners 488">
              <a:extLst>
                <a:ext uri="{FF2B5EF4-FFF2-40B4-BE49-F238E27FC236}">
                  <a16:creationId xmlns:a16="http://schemas.microsoft.com/office/drawing/2014/main" id="{C6A297C7-BC0F-DEE4-C295-38151A5C3DBF}"/>
                </a:ext>
              </a:extLst>
            </p:cNvPr>
            <p:cNvSpPr/>
            <p:nvPr/>
          </p:nvSpPr>
          <p:spPr>
            <a:xfrm>
              <a:off x="757162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0" name="Rectangle: Rounded Corners 489">
              <a:extLst>
                <a:ext uri="{FF2B5EF4-FFF2-40B4-BE49-F238E27FC236}">
                  <a16:creationId xmlns:a16="http://schemas.microsoft.com/office/drawing/2014/main" id="{C6FA9F09-27E4-9A6D-36CB-F5C38C824FBD}"/>
                </a:ext>
              </a:extLst>
            </p:cNvPr>
            <p:cNvSpPr/>
            <p:nvPr/>
          </p:nvSpPr>
          <p:spPr>
            <a:xfrm>
              <a:off x="739898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2" name="Rectangle: Rounded Corners 491">
              <a:extLst>
                <a:ext uri="{FF2B5EF4-FFF2-40B4-BE49-F238E27FC236}">
                  <a16:creationId xmlns:a16="http://schemas.microsoft.com/office/drawing/2014/main" id="{B42D0C53-0835-448C-EE4C-0818F706B798}"/>
                </a:ext>
              </a:extLst>
            </p:cNvPr>
            <p:cNvSpPr/>
            <p:nvPr/>
          </p:nvSpPr>
          <p:spPr>
            <a:xfrm>
              <a:off x="757162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4" name="Rectangle: Rounded Corners 493">
              <a:extLst>
                <a:ext uri="{FF2B5EF4-FFF2-40B4-BE49-F238E27FC236}">
                  <a16:creationId xmlns:a16="http://schemas.microsoft.com/office/drawing/2014/main" id="{FEE3CE5E-A7C5-5AD8-137A-63097AC8FF88}"/>
                </a:ext>
              </a:extLst>
            </p:cNvPr>
            <p:cNvSpPr/>
            <p:nvPr/>
          </p:nvSpPr>
          <p:spPr>
            <a:xfrm>
              <a:off x="739898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6" name="Rectangle: Rounded Corners 495">
              <a:extLst>
                <a:ext uri="{FF2B5EF4-FFF2-40B4-BE49-F238E27FC236}">
                  <a16:creationId xmlns:a16="http://schemas.microsoft.com/office/drawing/2014/main" id="{6771E137-771D-F217-6D7B-CC809A57E1D2}"/>
                </a:ext>
              </a:extLst>
            </p:cNvPr>
            <p:cNvSpPr/>
            <p:nvPr/>
          </p:nvSpPr>
          <p:spPr>
            <a:xfrm>
              <a:off x="722634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8" name="Rectangle: Rounded Corners 497">
              <a:extLst>
                <a:ext uri="{FF2B5EF4-FFF2-40B4-BE49-F238E27FC236}">
                  <a16:creationId xmlns:a16="http://schemas.microsoft.com/office/drawing/2014/main" id="{AA541F46-D580-9DD9-C0A6-8C7B6EFE4938}"/>
                </a:ext>
              </a:extLst>
            </p:cNvPr>
            <p:cNvSpPr/>
            <p:nvPr/>
          </p:nvSpPr>
          <p:spPr>
            <a:xfrm>
              <a:off x="705370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0" name="Rectangle: Rounded Corners 499">
              <a:extLst>
                <a:ext uri="{FF2B5EF4-FFF2-40B4-BE49-F238E27FC236}">
                  <a16:creationId xmlns:a16="http://schemas.microsoft.com/office/drawing/2014/main" id="{E06F0B04-9215-2CBC-1325-572B66E38589}"/>
                </a:ext>
              </a:extLst>
            </p:cNvPr>
            <p:cNvSpPr/>
            <p:nvPr/>
          </p:nvSpPr>
          <p:spPr>
            <a:xfrm>
              <a:off x="722634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5" name="Rectangle: Rounded Corners 504">
              <a:extLst>
                <a:ext uri="{FF2B5EF4-FFF2-40B4-BE49-F238E27FC236}">
                  <a16:creationId xmlns:a16="http://schemas.microsoft.com/office/drawing/2014/main" id="{B8F6F32C-CEC6-511F-B7C3-5351AB14B792}"/>
                </a:ext>
              </a:extLst>
            </p:cNvPr>
            <p:cNvSpPr/>
            <p:nvPr/>
          </p:nvSpPr>
          <p:spPr>
            <a:xfrm>
              <a:off x="705370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06" name="Rectangle: Rounded Corners 505">
              <a:extLst>
                <a:ext uri="{FF2B5EF4-FFF2-40B4-BE49-F238E27FC236}">
                  <a16:creationId xmlns:a16="http://schemas.microsoft.com/office/drawing/2014/main" id="{F0948F7C-AE87-8F77-EA7C-0C51B7DA59FF}"/>
                </a:ext>
              </a:extLst>
            </p:cNvPr>
            <p:cNvSpPr/>
            <p:nvPr/>
          </p:nvSpPr>
          <p:spPr>
            <a:xfrm>
              <a:off x="791690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6" name="Rectangle: Rounded Corners 985">
              <a:extLst>
                <a:ext uri="{FF2B5EF4-FFF2-40B4-BE49-F238E27FC236}">
                  <a16:creationId xmlns:a16="http://schemas.microsoft.com/office/drawing/2014/main" id="{B6E17A09-13DF-1E68-27DE-E0620BBDE517}"/>
                </a:ext>
              </a:extLst>
            </p:cNvPr>
            <p:cNvSpPr/>
            <p:nvPr/>
          </p:nvSpPr>
          <p:spPr>
            <a:xfrm>
              <a:off x="774426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7" name="Rectangle: Rounded Corners 986">
              <a:extLst>
                <a:ext uri="{FF2B5EF4-FFF2-40B4-BE49-F238E27FC236}">
                  <a16:creationId xmlns:a16="http://schemas.microsoft.com/office/drawing/2014/main" id="{6FF076E4-0D21-468A-CF2E-908D097F50F8}"/>
                </a:ext>
              </a:extLst>
            </p:cNvPr>
            <p:cNvSpPr/>
            <p:nvPr/>
          </p:nvSpPr>
          <p:spPr>
            <a:xfrm>
              <a:off x="791690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8" name="Rectangle: Rounded Corners 987">
              <a:extLst>
                <a:ext uri="{FF2B5EF4-FFF2-40B4-BE49-F238E27FC236}">
                  <a16:creationId xmlns:a16="http://schemas.microsoft.com/office/drawing/2014/main" id="{085A44D5-A80D-E435-04B8-5D946D6C38E4}"/>
                </a:ext>
              </a:extLst>
            </p:cNvPr>
            <p:cNvSpPr/>
            <p:nvPr/>
          </p:nvSpPr>
          <p:spPr>
            <a:xfrm>
              <a:off x="774426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9" name="Rectangle: Rounded Corners 988">
              <a:extLst>
                <a:ext uri="{FF2B5EF4-FFF2-40B4-BE49-F238E27FC236}">
                  <a16:creationId xmlns:a16="http://schemas.microsoft.com/office/drawing/2014/main" id="{D3B938CC-619F-B072-AB57-A1F45E49751D}"/>
                </a:ext>
              </a:extLst>
            </p:cNvPr>
            <p:cNvSpPr/>
            <p:nvPr/>
          </p:nvSpPr>
          <p:spPr>
            <a:xfrm>
              <a:off x="757162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0" name="Rectangle: Rounded Corners 989">
              <a:extLst>
                <a:ext uri="{FF2B5EF4-FFF2-40B4-BE49-F238E27FC236}">
                  <a16:creationId xmlns:a16="http://schemas.microsoft.com/office/drawing/2014/main" id="{6801043A-DFBE-44B8-5953-3E4F1C672AED}"/>
                </a:ext>
              </a:extLst>
            </p:cNvPr>
            <p:cNvSpPr/>
            <p:nvPr/>
          </p:nvSpPr>
          <p:spPr>
            <a:xfrm>
              <a:off x="739898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1" name="Rectangle: Rounded Corners 990">
              <a:extLst>
                <a:ext uri="{FF2B5EF4-FFF2-40B4-BE49-F238E27FC236}">
                  <a16:creationId xmlns:a16="http://schemas.microsoft.com/office/drawing/2014/main" id="{C3D996F4-1DD2-B7F2-F7A7-367D14DC66CD}"/>
                </a:ext>
              </a:extLst>
            </p:cNvPr>
            <p:cNvSpPr/>
            <p:nvPr/>
          </p:nvSpPr>
          <p:spPr>
            <a:xfrm>
              <a:off x="757162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2" name="Rectangle: Rounded Corners 991">
              <a:extLst>
                <a:ext uri="{FF2B5EF4-FFF2-40B4-BE49-F238E27FC236}">
                  <a16:creationId xmlns:a16="http://schemas.microsoft.com/office/drawing/2014/main" id="{1B50DB10-7611-9C50-49B7-FB2B45961393}"/>
                </a:ext>
              </a:extLst>
            </p:cNvPr>
            <p:cNvSpPr/>
            <p:nvPr/>
          </p:nvSpPr>
          <p:spPr>
            <a:xfrm>
              <a:off x="739898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3" name="Rectangle: Rounded Corners 992">
              <a:extLst>
                <a:ext uri="{FF2B5EF4-FFF2-40B4-BE49-F238E27FC236}">
                  <a16:creationId xmlns:a16="http://schemas.microsoft.com/office/drawing/2014/main" id="{FD48F387-28EF-7B5E-630A-DE4EFBB907CA}"/>
                </a:ext>
              </a:extLst>
            </p:cNvPr>
            <p:cNvSpPr/>
            <p:nvPr/>
          </p:nvSpPr>
          <p:spPr>
            <a:xfrm>
              <a:off x="722634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4" name="Rectangle: Rounded Corners 993">
              <a:extLst>
                <a:ext uri="{FF2B5EF4-FFF2-40B4-BE49-F238E27FC236}">
                  <a16:creationId xmlns:a16="http://schemas.microsoft.com/office/drawing/2014/main" id="{B5B8130F-F980-1845-9DDF-04BAD42630CA}"/>
                </a:ext>
              </a:extLst>
            </p:cNvPr>
            <p:cNvSpPr/>
            <p:nvPr/>
          </p:nvSpPr>
          <p:spPr>
            <a:xfrm>
              <a:off x="705370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5" name="Rectangle: Rounded Corners 994">
              <a:extLst>
                <a:ext uri="{FF2B5EF4-FFF2-40B4-BE49-F238E27FC236}">
                  <a16:creationId xmlns:a16="http://schemas.microsoft.com/office/drawing/2014/main" id="{1A23C0F6-D179-CC3F-E113-8725B12C2C48}"/>
                </a:ext>
              </a:extLst>
            </p:cNvPr>
            <p:cNvSpPr/>
            <p:nvPr/>
          </p:nvSpPr>
          <p:spPr>
            <a:xfrm>
              <a:off x="722634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6" name="Rectangle: Rounded Corners 995">
              <a:extLst>
                <a:ext uri="{FF2B5EF4-FFF2-40B4-BE49-F238E27FC236}">
                  <a16:creationId xmlns:a16="http://schemas.microsoft.com/office/drawing/2014/main" id="{4491885C-D492-78BC-8DA5-96755DAE9393}"/>
                </a:ext>
              </a:extLst>
            </p:cNvPr>
            <p:cNvSpPr/>
            <p:nvPr/>
          </p:nvSpPr>
          <p:spPr>
            <a:xfrm>
              <a:off x="705370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7" name="Rectangle: Rounded Corners 996">
              <a:extLst>
                <a:ext uri="{FF2B5EF4-FFF2-40B4-BE49-F238E27FC236}">
                  <a16:creationId xmlns:a16="http://schemas.microsoft.com/office/drawing/2014/main" id="{768CD022-6784-5F4C-62BA-579F6A355D70}"/>
                </a:ext>
              </a:extLst>
            </p:cNvPr>
            <p:cNvSpPr/>
            <p:nvPr/>
          </p:nvSpPr>
          <p:spPr>
            <a:xfrm>
              <a:off x="791690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8" name="Rectangle: Rounded Corners 997">
              <a:extLst>
                <a:ext uri="{FF2B5EF4-FFF2-40B4-BE49-F238E27FC236}">
                  <a16:creationId xmlns:a16="http://schemas.microsoft.com/office/drawing/2014/main" id="{D581CB86-77FB-DEE2-AE7F-A0655BDC5442}"/>
                </a:ext>
              </a:extLst>
            </p:cNvPr>
            <p:cNvSpPr/>
            <p:nvPr/>
          </p:nvSpPr>
          <p:spPr>
            <a:xfrm>
              <a:off x="774426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9" name="Rectangle: Rounded Corners 998">
              <a:extLst>
                <a:ext uri="{FF2B5EF4-FFF2-40B4-BE49-F238E27FC236}">
                  <a16:creationId xmlns:a16="http://schemas.microsoft.com/office/drawing/2014/main" id="{F8042CCB-9B43-5E0E-08E2-DBAE662ABF9C}"/>
                </a:ext>
              </a:extLst>
            </p:cNvPr>
            <p:cNvSpPr/>
            <p:nvPr/>
          </p:nvSpPr>
          <p:spPr>
            <a:xfrm>
              <a:off x="791690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0" name="Rectangle: Rounded Corners 999">
              <a:extLst>
                <a:ext uri="{FF2B5EF4-FFF2-40B4-BE49-F238E27FC236}">
                  <a16:creationId xmlns:a16="http://schemas.microsoft.com/office/drawing/2014/main" id="{4604F3EB-6480-4B76-51F9-A5033E0BCBE6}"/>
                </a:ext>
              </a:extLst>
            </p:cNvPr>
            <p:cNvSpPr/>
            <p:nvPr/>
          </p:nvSpPr>
          <p:spPr>
            <a:xfrm>
              <a:off x="774426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1" name="Rectangle: Rounded Corners 1000">
              <a:extLst>
                <a:ext uri="{FF2B5EF4-FFF2-40B4-BE49-F238E27FC236}">
                  <a16:creationId xmlns:a16="http://schemas.microsoft.com/office/drawing/2014/main" id="{785863A0-2F3F-EF8A-276C-C89F1418D4DF}"/>
                </a:ext>
              </a:extLst>
            </p:cNvPr>
            <p:cNvSpPr/>
            <p:nvPr/>
          </p:nvSpPr>
          <p:spPr>
            <a:xfrm>
              <a:off x="757162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2" name="Rectangle: Rounded Corners 1001">
              <a:extLst>
                <a:ext uri="{FF2B5EF4-FFF2-40B4-BE49-F238E27FC236}">
                  <a16:creationId xmlns:a16="http://schemas.microsoft.com/office/drawing/2014/main" id="{B8CDC928-B989-41DE-522A-DEA2701DF668}"/>
                </a:ext>
              </a:extLst>
            </p:cNvPr>
            <p:cNvSpPr/>
            <p:nvPr/>
          </p:nvSpPr>
          <p:spPr>
            <a:xfrm>
              <a:off x="739898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3" name="Rectangle: Rounded Corners 1002">
              <a:extLst>
                <a:ext uri="{FF2B5EF4-FFF2-40B4-BE49-F238E27FC236}">
                  <a16:creationId xmlns:a16="http://schemas.microsoft.com/office/drawing/2014/main" id="{39B297B2-9907-DA33-B959-B522D0742C25}"/>
                </a:ext>
              </a:extLst>
            </p:cNvPr>
            <p:cNvSpPr/>
            <p:nvPr/>
          </p:nvSpPr>
          <p:spPr>
            <a:xfrm>
              <a:off x="757162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4" name="Rectangle: Rounded Corners 1003">
              <a:extLst>
                <a:ext uri="{FF2B5EF4-FFF2-40B4-BE49-F238E27FC236}">
                  <a16:creationId xmlns:a16="http://schemas.microsoft.com/office/drawing/2014/main" id="{CE1A0427-A5A2-E387-22EB-1414C781DA7C}"/>
                </a:ext>
              </a:extLst>
            </p:cNvPr>
            <p:cNvSpPr/>
            <p:nvPr/>
          </p:nvSpPr>
          <p:spPr>
            <a:xfrm>
              <a:off x="739898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5" name="Rectangle: Rounded Corners 1004">
              <a:extLst>
                <a:ext uri="{FF2B5EF4-FFF2-40B4-BE49-F238E27FC236}">
                  <a16:creationId xmlns:a16="http://schemas.microsoft.com/office/drawing/2014/main" id="{85C024E9-B4AA-E293-8883-BC37E8F24917}"/>
                </a:ext>
              </a:extLst>
            </p:cNvPr>
            <p:cNvSpPr/>
            <p:nvPr/>
          </p:nvSpPr>
          <p:spPr>
            <a:xfrm>
              <a:off x="722634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6" name="Rectangle: Rounded Corners 1005">
              <a:extLst>
                <a:ext uri="{FF2B5EF4-FFF2-40B4-BE49-F238E27FC236}">
                  <a16:creationId xmlns:a16="http://schemas.microsoft.com/office/drawing/2014/main" id="{E8FC7144-EF2E-D260-8536-DA95FEB6AEAE}"/>
                </a:ext>
              </a:extLst>
            </p:cNvPr>
            <p:cNvSpPr/>
            <p:nvPr/>
          </p:nvSpPr>
          <p:spPr>
            <a:xfrm>
              <a:off x="705370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7" name="Rectangle: Rounded Corners 1006">
              <a:extLst>
                <a:ext uri="{FF2B5EF4-FFF2-40B4-BE49-F238E27FC236}">
                  <a16:creationId xmlns:a16="http://schemas.microsoft.com/office/drawing/2014/main" id="{6BD6DEF9-6C2C-B6AF-EFE9-E04908A64C5E}"/>
                </a:ext>
              </a:extLst>
            </p:cNvPr>
            <p:cNvSpPr/>
            <p:nvPr/>
          </p:nvSpPr>
          <p:spPr>
            <a:xfrm>
              <a:off x="722634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8" name="Rectangle: Rounded Corners 1007">
              <a:extLst>
                <a:ext uri="{FF2B5EF4-FFF2-40B4-BE49-F238E27FC236}">
                  <a16:creationId xmlns:a16="http://schemas.microsoft.com/office/drawing/2014/main" id="{AC9B27BA-371D-BA50-6E87-CA5817674987}"/>
                </a:ext>
              </a:extLst>
            </p:cNvPr>
            <p:cNvSpPr/>
            <p:nvPr/>
          </p:nvSpPr>
          <p:spPr>
            <a:xfrm>
              <a:off x="705370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9" name="Rectangle: Rounded Corners 1008">
              <a:extLst>
                <a:ext uri="{FF2B5EF4-FFF2-40B4-BE49-F238E27FC236}">
                  <a16:creationId xmlns:a16="http://schemas.microsoft.com/office/drawing/2014/main" id="{ABB5E8A5-D4A0-1A4E-4EB0-E4C58262D0CE}"/>
                </a:ext>
              </a:extLst>
            </p:cNvPr>
            <p:cNvSpPr/>
            <p:nvPr/>
          </p:nvSpPr>
          <p:spPr>
            <a:xfrm>
              <a:off x="774426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0" name="Rectangle: Rounded Corners 1009">
              <a:extLst>
                <a:ext uri="{FF2B5EF4-FFF2-40B4-BE49-F238E27FC236}">
                  <a16:creationId xmlns:a16="http://schemas.microsoft.com/office/drawing/2014/main" id="{24C99F9E-4F10-2E85-F6B0-13D96859D3AB}"/>
                </a:ext>
              </a:extLst>
            </p:cNvPr>
            <p:cNvSpPr/>
            <p:nvPr/>
          </p:nvSpPr>
          <p:spPr>
            <a:xfrm>
              <a:off x="774426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011" name="Group 1010">
            <a:extLst>
              <a:ext uri="{FF2B5EF4-FFF2-40B4-BE49-F238E27FC236}">
                <a16:creationId xmlns:a16="http://schemas.microsoft.com/office/drawing/2014/main" id="{A0E147FB-B7DB-0998-CB8B-6AFD2F2AC1A8}"/>
              </a:ext>
            </a:extLst>
          </p:cNvPr>
          <p:cNvGrpSpPr/>
          <p:nvPr/>
        </p:nvGrpSpPr>
        <p:grpSpPr>
          <a:xfrm>
            <a:off x="6098528" y="3495961"/>
            <a:ext cx="933626" cy="685125"/>
            <a:chOff x="7053705" y="4676969"/>
            <a:chExt cx="1333748" cy="978750"/>
          </a:xfrm>
        </p:grpSpPr>
        <p:sp>
          <p:nvSpPr>
            <p:cNvPr id="1012" name="Rectangle: Rounded Corners 1011">
              <a:extLst>
                <a:ext uri="{FF2B5EF4-FFF2-40B4-BE49-F238E27FC236}">
                  <a16:creationId xmlns:a16="http://schemas.microsoft.com/office/drawing/2014/main" id="{42A4948B-4098-9171-450A-B36AB9D1CF89}"/>
                </a:ext>
              </a:extLst>
            </p:cNvPr>
            <p:cNvSpPr/>
            <p:nvPr/>
          </p:nvSpPr>
          <p:spPr>
            <a:xfrm>
              <a:off x="757162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3" name="Rectangle: Rounded Corners 1012">
              <a:extLst>
                <a:ext uri="{FF2B5EF4-FFF2-40B4-BE49-F238E27FC236}">
                  <a16:creationId xmlns:a16="http://schemas.microsoft.com/office/drawing/2014/main" id="{1680BF3C-A004-5A17-9A12-14CF5CC04062}"/>
                </a:ext>
              </a:extLst>
            </p:cNvPr>
            <p:cNvSpPr/>
            <p:nvPr/>
          </p:nvSpPr>
          <p:spPr>
            <a:xfrm>
              <a:off x="739898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4" name="Rectangle: Rounded Corners 1013">
              <a:extLst>
                <a:ext uri="{FF2B5EF4-FFF2-40B4-BE49-F238E27FC236}">
                  <a16:creationId xmlns:a16="http://schemas.microsoft.com/office/drawing/2014/main" id="{727BF906-2D1D-99DA-4126-96B709B92F96}"/>
                </a:ext>
              </a:extLst>
            </p:cNvPr>
            <p:cNvSpPr/>
            <p:nvPr/>
          </p:nvSpPr>
          <p:spPr>
            <a:xfrm>
              <a:off x="757162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5" name="Rectangle: Rounded Corners 1014">
              <a:extLst>
                <a:ext uri="{FF2B5EF4-FFF2-40B4-BE49-F238E27FC236}">
                  <a16:creationId xmlns:a16="http://schemas.microsoft.com/office/drawing/2014/main" id="{27C763AE-13EB-9689-7187-9822CFED3929}"/>
                </a:ext>
              </a:extLst>
            </p:cNvPr>
            <p:cNvSpPr/>
            <p:nvPr/>
          </p:nvSpPr>
          <p:spPr>
            <a:xfrm>
              <a:off x="739898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6" name="Rectangle: Rounded Corners 1015">
              <a:extLst>
                <a:ext uri="{FF2B5EF4-FFF2-40B4-BE49-F238E27FC236}">
                  <a16:creationId xmlns:a16="http://schemas.microsoft.com/office/drawing/2014/main" id="{86CFE68D-DB5E-32D3-102F-2F64A72F36BC}"/>
                </a:ext>
              </a:extLst>
            </p:cNvPr>
            <p:cNvSpPr/>
            <p:nvPr/>
          </p:nvSpPr>
          <p:spPr>
            <a:xfrm>
              <a:off x="722634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7" name="Rectangle: Rounded Corners 1016">
              <a:extLst>
                <a:ext uri="{FF2B5EF4-FFF2-40B4-BE49-F238E27FC236}">
                  <a16:creationId xmlns:a16="http://schemas.microsoft.com/office/drawing/2014/main" id="{4538CD62-0D53-EB0E-C5F1-E066A3D7D06A}"/>
                </a:ext>
              </a:extLst>
            </p:cNvPr>
            <p:cNvSpPr/>
            <p:nvPr/>
          </p:nvSpPr>
          <p:spPr>
            <a:xfrm>
              <a:off x="705370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8" name="Rectangle: Rounded Corners 1017">
              <a:extLst>
                <a:ext uri="{FF2B5EF4-FFF2-40B4-BE49-F238E27FC236}">
                  <a16:creationId xmlns:a16="http://schemas.microsoft.com/office/drawing/2014/main" id="{162BFA02-E214-6E12-C1D7-71F08712BA36}"/>
                </a:ext>
              </a:extLst>
            </p:cNvPr>
            <p:cNvSpPr/>
            <p:nvPr/>
          </p:nvSpPr>
          <p:spPr>
            <a:xfrm>
              <a:off x="722634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9" name="Rectangle: Rounded Corners 1018">
              <a:extLst>
                <a:ext uri="{FF2B5EF4-FFF2-40B4-BE49-F238E27FC236}">
                  <a16:creationId xmlns:a16="http://schemas.microsoft.com/office/drawing/2014/main" id="{58D24535-9E2B-426C-D4DC-49276F7E8C8E}"/>
                </a:ext>
              </a:extLst>
            </p:cNvPr>
            <p:cNvSpPr/>
            <p:nvPr/>
          </p:nvSpPr>
          <p:spPr>
            <a:xfrm>
              <a:off x="705370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0" name="Rectangle: Rounded Corners 1019">
              <a:extLst>
                <a:ext uri="{FF2B5EF4-FFF2-40B4-BE49-F238E27FC236}">
                  <a16:creationId xmlns:a16="http://schemas.microsoft.com/office/drawing/2014/main" id="{04530B7B-2AAD-1C7F-839A-59A61D69FC6C}"/>
                </a:ext>
              </a:extLst>
            </p:cNvPr>
            <p:cNvSpPr/>
            <p:nvPr/>
          </p:nvSpPr>
          <p:spPr>
            <a:xfrm>
              <a:off x="808954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1" name="Rectangle: Rounded Corners 1020">
              <a:extLst>
                <a:ext uri="{FF2B5EF4-FFF2-40B4-BE49-F238E27FC236}">
                  <a16:creationId xmlns:a16="http://schemas.microsoft.com/office/drawing/2014/main" id="{3E9C306B-845C-DBE9-5571-6055D26F010A}"/>
                </a:ext>
              </a:extLst>
            </p:cNvPr>
            <p:cNvSpPr/>
            <p:nvPr/>
          </p:nvSpPr>
          <p:spPr>
            <a:xfrm>
              <a:off x="808954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2" name="Rectangle: Rounded Corners 1021">
              <a:extLst>
                <a:ext uri="{FF2B5EF4-FFF2-40B4-BE49-F238E27FC236}">
                  <a16:creationId xmlns:a16="http://schemas.microsoft.com/office/drawing/2014/main" id="{668B2E52-69DB-8A45-E157-D11EE355A0B3}"/>
                </a:ext>
              </a:extLst>
            </p:cNvPr>
            <p:cNvSpPr/>
            <p:nvPr/>
          </p:nvSpPr>
          <p:spPr>
            <a:xfrm>
              <a:off x="791690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3" name="Rectangle: Rounded Corners 1022">
              <a:extLst>
                <a:ext uri="{FF2B5EF4-FFF2-40B4-BE49-F238E27FC236}">
                  <a16:creationId xmlns:a16="http://schemas.microsoft.com/office/drawing/2014/main" id="{D853E9CD-F904-A822-981C-5C6C33890586}"/>
                </a:ext>
              </a:extLst>
            </p:cNvPr>
            <p:cNvSpPr/>
            <p:nvPr/>
          </p:nvSpPr>
          <p:spPr>
            <a:xfrm>
              <a:off x="774426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9" name="Rectangle: Rounded Corners 518">
              <a:extLst>
                <a:ext uri="{FF2B5EF4-FFF2-40B4-BE49-F238E27FC236}">
                  <a16:creationId xmlns:a16="http://schemas.microsoft.com/office/drawing/2014/main" id="{54004246-6FC6-F270-8A89-F39D0BF18C4D}"/>
                </a:ext>
              </a:extLst>
            </p:cNvPr>
            <p:cNvSpPr/>
            <p:nvPr/>
          </p:nvSpPr>
          <p:spPr>
            <a:xfrm>
              <a:off x="791690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20" name="Rectangle: Rounded Corners 519">
              <a:extLst>
                <a:ext uri="{FF2B5EF4-FFF2-40B4-BE49-F238E27FC236}">
                  <a16:creationId xmlns:a16="http://schemas.microsoft.com/office/drawing/2014/main" id="{2E1BD7BF-7B24-D145-486E-35D89E5F650F}"/>
                </a:ext>
              </a:extLst>
            </p:cNvPr>
            <p:cNvSpPr/>
            <p:nvPr/>
          </p:nvSpPr>
          <p:spPr>
            <a:xfrm>
              <a:off x="774426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3" name="Rectangle: Rounded Corners 532">
              <a:extLst>
                <a:ext uri="{FF2B5EF4-FFF2-40B4-BE49-F238E27FC236}">
                  <a16:creationId xmlns:a16="http://schemas.microsoft.com/office/drawing/2014/main" id="{296E79D0-3D22-C125-F65B-182B7FFCDC56}"/>
                </a:ext>
              </a:extLst>
            </p:cNvPr>
            <p:cNvSpPr/>
            <p:nvPr/>
          </p:nvSpPr>
          <p:spPr>
            <a:xfrm>
              <a:off x="757162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4" name="Rectangle: Rounded Corners 533">
              <a:extLst>
                <a:ext uri="{FF2B5EF4-FFF2-40B4-BE49-F238E27FC236}">
                  <a16:creationId xmlns:a16="http://schemas.microsoft.com/office/drawing/2014/main" id="{797CEF79-F291-B088-E918-802D7147E86E}"/>
                </a:ext>
              </a:extLst>
            </p:cNvPr>
            <p:cNvSpPr/>
            <p:nvPr/>
          </p:nvSpPr>
          <p:spPr>
            <a:xfrm>
              <a:off x="739898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5" name="Rectangle: Rounded Corners 534">
              <a:extLst>
                <a:ext uri="{FF2B5EF4-FFF2-40B4-BE49-F238E27FC236}">
                  <a16:creationId xmlns:a16="http://schemas.microsoft.com/office/drawing/2014/main" id="{C8041115-7417-E437-B694-97DEAF50A97D}"/>
                </a:ext>
              </a:extLst>
            </p:cNvPr>
            <p:cNvSpPr/>
            <p:nvPr/>
          </p:nvSpPr>
          <p:spPr>
            <a:xfrm>
              <a:off x="757162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9" name="Rectangle: Rounded Corners 538">
              <a:extLst>
                <a:ext uri="{FF2B5EF4-FFF2-40B4-BE49-F238E27FC236}">
                  <a16:creationId xmlns:a16="http://schemas.microsoft.com/office/drawing/2014/main" id="{DEDD7379-19F0-CDC7-A16A-B220404657E7}"/>
                </a:ext>
              </a:extLst>
            </p:cNvPr>
            <p:cNvSpPr/>
            <p:nvPr/>
          </p:nvSpPr>
          <p:spPr>
            <a:xfrm>
              <a:off x="739898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0" name="Rectangle: Rounded Corners 539">
              <a:extLst>
                <a:ext uri="{FF2B5EF4-FFF2-40B4-BE49-F238E27FC236}">
                  <a16:creationId xmlns:a16="http://schemas.microsoft.com/office/drawing/2014/main" id="{261403B9-B234-9E5F-1DAD-E89A2B28C69A}"/>
                </a:ext>
              </a:extLst>
            </p:cNvPr>
            <p:cNvSpPr/>
            <p:nvPr/>
          </p:nvSpPr>
          <p:spPr>
            <a:xfrm>
              <a:off x="722634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1" name="Rectangle: Rounded Corners 540">
              <a:extLst>
                <a:ext uri="{FF2B5EF4-FFF2-40B4-BE49-F238E27FC236}">
                  <a16:creationId xmlns:a16="http://schemas.microsoft.com/office/drawing/2014/main" id="{15A3C313-2A9C-54DD-1891-8398B46ABD24}"/>
                </a:ext>
              </a:extLst>
            </p:cNvPr>
            <p:cNvSpPr/>
            <p:nvPr/>
          </p:nvSpPr>
          <p:spPr>
            <a:xfrm>
              <a:off x="705370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2" name="Rectangle: Rounded Corners 541">
              <a:extLst>
                <a:ext uri="{FF2B5EF4-FFF2-40B4-BE49-F238E27FC236}">
                  <a16:creationId xmlns:a16="http://schemas.microsoft.com/office/drawing/2014/main" id="{A2D32DE2-F27D-EBDE-C01B-25ECEDDF8842}"/>
                </a:ext>
              </a:extLst>
            </p:cNvPr>
            <p:cNvSpPr/>
            <p:nvPr/>
          </p:nvSpPr>
          <p:spPr>
            <a:xfrm>
              <a:off x="722634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3" name="Rectangle: Rounded Corners 542">
              <a:extLst>
                <a:ext uri="{FF2B5EF4-FFF2-40B4-BE49-F238E27FC236}">
                  <a16:creationId xmlns:a16="http://schemas.microsoft.com/office/drawing/2014/main" id="{31833786-BD0D-7DC3-C928-9EA1B8128774}"/>
                </a:ext>
              </a:extLst>
            </p:cNvPr>
            <p:cNvSpPr/>
            <p:nvPr/>
          </p:nvSpPr>
          <p:spPr>
            <a:xfrm>
              <a:off x="705370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4" name="Rectangle: Rounded Corners 543">
              <a:extLst>
                <a:ext uri="{FF2B5EF4-FFF2-40B4-BE49-F238E27FC236}">
                  <a16:creationId xmlns:a16="http://schemas.microsoft.com/office/drawing/2014/main" id="{6CD219BE-455D-7AFD-DA75-3C43FD408714}"/>
                </a:ext>
              </a:extLst>
            </p:cNvPr>
            <p:cNvSpPr/>
            <p:nvPr/>
          </p:nvSpPr>
          <p:spPr>
            <a:xfrm>
              <a:off x="808954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5" name="Rectangle: Rounded Corners 544">
              <a:extLst>
                <a:ext uri="{FF2B5EF4-FFF2-40B4-BE49-F238E27FC236}">
                  <a16:creationId xmlns:a16="http://schemas.microsoft.com/office/drawing/2014/main" id="{74274CE9-E1BA-D4B4-7E53-90F859D10D07}"/>
                </a:ext>
              </a:extLst>
            </p:cNvPr>
            <p:cNvSpPr/>
            <p:nvPr/>
          </p:nvSpPr>
          <p:spPr>
            <a:xfrm>
              <a:off x="808954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6" name="Rectangle: Rounded Corners 545">
              <a:extLst>
                <a:ext uri="{FF2B5EF4-FFF2-40B4-BE49-F238E27FC236}">
                  <a16:creationId xmlns:a16="http://schemas.microsoft.com/office/drawing/2014/main" id="{82D17A30-4B9E-A230-085D-73F860A17570}"/>
                </a:ext>
              </a:extLst>
            </p:cNvPr>
            <p:cNvSpPr/>
            <p:nvPr/>
          </p:nvSpPr>
          <p:spPr>
            <a:xfrm>
              <a:off x="791690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7" name="Rectangle: Rounded Corners 546">
              <a:extLst>
                <a:ext uri="{FF2B5EF4-FFF2-40B4-BE49-F238E27FC236}">
                  <a16:creationId xmlns:a16="http://schemas.microsoft.com/office/drawing/2014/main" id="{5BA024DC-13A0-8B75-9B92-EF7B157CD4DF}"/>
                </a:ext>
              </a:extLst>
            </p:cNvPr>
            <p:cNvSpPr/>
            <p:nvPr/>
          </p:nvSpPr>
          <p:spPr>
            <a:xfrm>
              <a:off x="774426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8" name="Rectangle: Rounded Corners 547">
              <a:extLst>
                <a:ext uri="{FF2B5EF4-FFF2-40B4-BE49-F238E27FC236}">
                  <a16:creationId xmlns:a16="http://schemas.microsoft.com/office/drawing/2014/main" id="{81CC7325-5AFD-79DE-9E4D-572C2326ECA2}"/>
                </a:ext>
              </a:extLst>
            </p:cNvPr>
            <p:cNvSpPr/>
            <p:nvPr/>
          </p:nvSpPr>
          <p:spPr>
            <a:xfrm>
              <a:off x="791690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9" name="Rectangle: Rounded Corners 548">
              <a:extLst>
                <a:ext uri="{FF2B5EF4-FFF2-40B4-BE49-F238E27FC236}">
                  <a16:creationId xmlns:a16="http://schemas.microsoft.com/office/drawing/2014/main" id="{21ED39DB-C4DF-DF00-8173-DA0C424C21CC}"/>
                </a:ext>
              </a:extLst>
            </p:cNvPr>
            <p:cNvSpPr/>
            <p:nvPr/>
          </p:nvSpPr>
          <p:spPr>
            <a:xfrm>
              <a:off x="774426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0" name="Rectangle: Rounded Corners 549">
              <a:extLst>
                <a:ext uri="{FF2B5EF4-FFF2-40B4-BE49-F238E27FC236}">
                  <a16:creationId xmlns:a16="http://schemas.microsoft.com/office/drawing/2014/main" id="{2D562834-A12D-76BF-BE21-477588DD873B}"/>
                </a:ext>
              </a:extLst>
            </p:cNvPr>
            <p:cNvSpPr/>
            <p:nvPr/>
          </p:nvSpPr>
          <p:spPr>
            <a:xfrm>
              <a:off x="757162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1" name="Rectangle: Rounded Corners 550">
              <a:extLst>
                <a:ext uri="{FF2B5EF4-FFF2-40B4-BE49-F238E27FC236}">
                  <a16:creationId xmlns:a16="http://schemas.microsoft.com/office/drawing/2014/main" id="{DD83BFA2-5CDC-0A0A-C038-F06FB1EBF0FD}"/>
                </a:ext>
              </a:extLst>
            </p:cNvPr>
            <p:cNvSpPr/>
            <p:nvPr/>
          </p:nvSpPr>
          <p:spPr>
            <a:xfrm>
              <a:off x="739898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2" name="Rectangle: Rounded Corners 551">
              <a:extLst>
                <a:ext uri="{FF2B5EF4-FFF2-40B4-BE49-F238E27FC236}">
                  <a16:creationId xmlns:a16="http://schemas.microsoft.com/office/drawing/2014/main" id="{E0C80085-67C7-FF37-0EC2-1243B1BB506E}"/>
                </a:ext>
              </a:extLst>
            </p:cNvPr>
            <p:cNvSpPr/>
            <p:nvPr/>
          </p:nvSpPr>
          <p:spPr>
            <a:xfrm>
              <a:off x="757162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3" name="Rectangle: Rounded Corners 552">
              <a:extLst>
                <a:ext uri="{FF2B5EF4-FFF2-40B4-BE49-F238E27FC236}">
                  <a16:creationId xmlns:a16="http://schemas.microsoft.com/office/drawing/2014/main" id="{AC4FD387-2860-D451-A20C-D99911454129}"/>
                </a:ext>
              </a:extLst>
            </p:cNvPr>
            <p:cNvSpPr/>
            <p:nvPr/>
          </p:nvSpPr>
          <p:spPr>
            <a:xfrm>
              <a:off x="739898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4" name="Rectangle: Rounded Corners 553">
              <a:extLst>
                <a:ext uri="{FF2B5EF4-FFF2-40B4-BE49-F238E27FC236}">
                  <a16:creationId xmlns:a16="http://schemas.microsoft.com/office/drawing/2014/main" id="{72F335BA-66D5-BEDD-3323-872EB3EF608C}"/>
                </a:ext>
              </a:extLst>
            </p:cNvPr>
            <p:cNvSpPr/>
            <p:nvPr/>
          </p:nvSpPr>
          <p:spPr>
            <a:xfrm>
              <a:off x="722634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5" name="Rectangle: Rounded Corners 554">
              <a:extLst>
                <a:ext uri="{FF2B5EF4-FFF2-40B4-BE49-F238E27FC236}">
                  <a16:creationId xmlns:a16="http://schemas.microsoft.com/office/drawing/2014/main" id="{B599FDC9-AAAD-40D4-D37A-29C57D8DAC9B}"/>
                </a:ext>
              </a:extLst>
            </p:cNvPr>
            <p:cNvSpPr/>
            <p:nvPr/>
          </p:nvSpPr>
          <p:spPr>
            <a:xfrm>
              <a:off x="705370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6" name="Rectangle: Rounded Corners 555">
              <a:extLst>
                <a:ext uri="{FF2B5EF4-FFF2-40B4-BE49-F238E27FC236}">
                  <a16:creationId xmlns:a16="http://schemas.microsoft.com/office/drawing/2014/main" id="{6BB7588B-5ABB-9DE0-EFDC-2F826A25C438}"/>
                </a:ext>
              </a:extLst>
            </p:cNvPr>
            <p:cNvSpPr/>
            <p:nvPr/>
          </p:nvSpPr>
          <p:spPr>
            <a:xfrm>
              <a:off x="722634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7" name="Rectangle: Rounded Corners 556">
              <a:extLst>
                <a:ext uri="{FF2B5EF4-FFF2-40B4-BE49-F238E27FC236}">
                  <a16:creationId xmlns:a16="http://schemas.microsoft.com/office/drawing/2014/main" id="{31C46EE2-2B12-AE1F-66F8-20EEA8759BBD}"/>
                </a:ext>
              </a:extLst>
            </p:cNvPr>
            <p:cNvSpPr/>
            <p:nvPr/>
          </p:nvSpPr>
          <p:spPr>
            <a:xfrm>
              <a:off x="705370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8" name="Rectangle: Rounded Corners 557">
              <a:extLst>
                <a:ext uri="{FF2B5EF4-FFF2-40B4-BE49-F238E27FC236}">
                  <a16:creationId xmlns:a16="http://schemas.microsoft.com/office/drawing/2014/main" id="{BEDACF45-F7FF-17DD-12DA-F7B128FC4A58}"/>
                </a:ext>
              </a:extLst>
            </p:cNvPr>
            <p:cNvSpPr/>
            <p:nvPr/>
          </p:nvSpPr>
          <p:spPr>
            <a:xfrm>
              <a:off x="808954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9" name="Rectangle: Rounded Corners 558">
              <a:extLst>
                <a:ext uri="{FF2B5EF4-FFF2-40B4-BE49-F238E27FC236}">
                  <a16:creationId xmlns:a16="http://schemas.microsoft.com/office/drawing/2014/main" id="{9C03A2EF-C35E-1ED0-2272-10435C2D62FB}"/>
                </a:ext>
              </a:extLst>
            </p:cNvPr>
            <p:cNvSpPr/>
            <p:nvPr/>
          </p:nvSpPr>
          <p:spPr>
            <a:xfrm>
              <a:off x="808954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0" name="Rectangle: Rounded Corners 559">
              <a:extLst>
                <a:ext uri="{FF2B5EF4-FFF2-40B4-BE49-F238E27FC236}">
                  <a16:creationId xmlns:a16="http://schemas.microsoft.com/office/drawing/2014/main" id="{ED373277-EC2C-AF2E-5859-81E047B04324}"/>
                </a:ext>
              </a:extLst>
            </p:cNvPr>
            <p:cNvSpPr/>
            <p:nvPr/>
          </p:nvSpPr>
          <p:spPr>
            <a:xfrm>
              <a:off x="791690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1" name="Rectangle: Rounded Corners 560">
              <a:extLst>
                <a:ext uri="{FF2B5EF4-FFF2-40B4-BE49-F238E27FC236}">
                  <a16:creationId xmlns:a16="http://schemas.microsoft.com/office/drawing/2014/main" id="{B8132089-07A1-3F7E-25E8-689E76DDDDD5}"/>
                </a:ext>
              </a:extLst>
            </p:cNvPr>
            <p:cNvSpPr/>
            <p:nvPr/>
          </p:nvSpPr>
          <p:spPr>
            <a:xfrm>
              <a:off x="774426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2" name="Rectangle: Rounded Corners 561">
              <a:extLst>
                <a:ext uri="{FF2B5EF4-FFF2-40B4-BE49-F238E27FC236}">
                  <a16:creationId xmlns:a16="http://schemas.microsoft.com/office/drawing/2014/main" id="{DF493769-0F71-E2F3-3F5B-74FFA21F0089}"/>
                </a:ext>
              </a:extLst>
            </p:cNvPr>
            <p:cNvSpPr/>
            <p:nvPr/>
          </p:nvSpPr>
          <p:spPr>
            <a:xfrm>
              <a:off x="791690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3" name="Rectangle: Rounded Corners 562">
              <a:extLst>
                <a:ext uri="{FF2B5EF4-FFF2-40B4-BE49-F238E27FC236}">
                  <a16:creationId xmlns:a16="http://schemas.microsoft.com/office/drawing/2014/main" id="{D1E4EA36-9606-81B8-6B29-02DF5B9CDD23}"/>
                </a:ext>
              </a:extLst>
            </p:cNvPr>
            <p:cNvSpPr/>
            <p:nvPr/>
          </p:nvSpPr>
          <p:spPr>
            <a:xfrm>
              <a:off x="774426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4" name="Rectangle: Rounded Corners 563">
              <a:extLst>
                <a:ext uri="{FF2B5EF4-FFF2-40B4-BE49-F238E27FC236}">
                  <a16:creationId xmlns:a16="http://schemas.microsoft.com/office/drawing/2014/main" id="{21693596-ECC8-50EB-C482-21804F0F7838}"/>
                </a:ext>
              </a:extLst>
            </p:cNvPr>
            <p:cNvSpPr/>
            <p:nvPr/>
          </p:nvSpPr>
          <p:spPr>
            <a:xfrm>
              <a:off x="8264419" y="5360138"/>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5" name="Rectangle: Rounded Corners 564">
              <a:extLst>
                <a:ext uri="{FF2B5EF4-FFF2-40B4-BE49-F238E27FC236}">
                  <a16:creationId xmlns:a16="http://schemas.microsoft.com/office/drawing/2014/main" id="{8404D998-CE18-EFFD-14CD-26F3C11A9295}"/>
                </a:ext>
              </a:extLst>
            </p:cNvPr>
            <p:cNvSpPr/>
            <p:nvPr/>
          </p:nvSpPr>
          <p:spPr>
            <a:xfrm>
              <a:off x="8264419"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6" name="Rectangle: Rounded Corners 565">
              <a:extLst>
                <a:ext uri="{FF2B5EF4-FFF2-40B4-BE49-F238E27FC236}">
                  <a16:creationId xmlns:a16="http://schemas.microsoft.com/office/drawing/2014/main" id="{8830ACCB-3F63-D179-8215-2F894C1300A0}"/>
                </a:ext>
              </a:extLst>
            </p:cNvPr>
            <p:cNvSpPr/>
            <p:nvPr/>
          </p:nvSpPr>
          <p:spPr>
            <a:xfrm>
              <a:off x="826218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67" name="Rectangle: Rounded Corners 566">
              <a:extLst>
                <a:ext uri="{FF2B5EF4-FFF2-40B4-BE49-F238E27FC236}">
                  <a16:creationId xmlns:a16="http://schemas.microsoft.com/office/drawing/2014/main" id="{7F43B30E-4FEB-ED04-C39C-289A02459B06}"/>
                </a:ext>
              </a:extLst>
            </p:cNvPr>
            <p:cNvSpPr/>
            <p:nvPr/>
          </p:nvSpPr>
          <p:spPr>
            <a:xfrm>
              <a:off x="826218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68" name="Group 567">
            <a:extLst>
              <a:ext uri="{FF2B5EF4-FFF2-40B4-BE49-F238E27FC236}">
                <a16:creationId xmlns:a16="http://schemas.microsoft.com/office/drawing/2014/main" id="{282F0FFA-0A20-4BDA-F8DF-A6CAF1BDDA6D}"/>
              </a:ext>
            </a:extLst>
          </p:cNvPr>
          <p:cNvGrpSpPr/>
          <p:nvPr/>
        </p:nvGrpSpPr>
        <p:grpSpPr>
          <a:xfrm>
            <a:off x="4610205" y="3495961"/>
            <a:ext cx="331392" cy="685125"/>
            <a:chOff x="7053705" y="4676969"/>
            <a:chExt cx="473417" cy="978750"/>
          </a:xfrm>
        </p:grpSpPr>
        <p:sp>
          <p:nvSpPr>
            <p:cNvPr id="569" name="Rectangle: Rounded Corners 568">
              <a:extLst>
                <a:ext uri="{FF2B5EF4-FFF2-40B4-BE49-F238E27FC236}">
                  <a16:creationId xmlns:a16="http://schemas.microsoft.com/office/drawing/2014/main" id="{B87277EB-CE2F-7AA9-50E8-4D9DCBACC014}"/>
                </a:ext>
              </a:extLst>
            </p:cNvPr>
            <p:cNvSpPr/>
            <p:nvPr/>
          </p:nvSpPr>
          <p:spPr>
            <a:xfrm>
              <a:off x="739898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0" name="Rectangle: Rounded Corners 569">
              <a:extLst>
                <a:ext uri="{FF2B5EF4-FFF2-40B4-BE49-F238E27FC236}">
                  <a16:creationId xmlns:a16="http://schemas.microsoft.com/office/drawing/2014/main" id="{B1C27E2F-0019-1813-5844-12B2E626E196}"/>
                </a:ext>
              </a:extLst>
            </p:cNvPr>
            <p:cNvSpPr/>
            <p:nvPr/>
          </p:nvSpPr>
          <p:spPr>
            <a:xfrm>
              <a:off x="739898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1" name="Rectangle: Rounded Corners 570">
              <a:extLst>
                <a:ext uri="{FF2B5EF4-FFF2-40B4-BE49-F238E27FC236}">
                  <a16:creationId xmlns:a16="http://schemas.microsoft.com/office/drawing/2014/main" id="{7E7B49CB-7A6A-BD54-80FB-53E15FB4B02F}"/>
                </a:ext>
              </a:extLst>
            </p:cNvPr>
            <p:cNvSpPr/>
            <p:nvPr/>
          </p:nvSpPr>
          <p:spPr>
            <a:xfrm>
              <a:off x="722634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2" name="Rectangle: Rounded Corners 571">
              <a:extLst>
                <a:ext uri="{FF2B5EF4-FFF2-40B4-BE49-F238E27FC236}">
                  <a16:creationId xmlns:a16="http://schemas.microsoft.com/office/drawing/2014/main" id="{77A64985-D913-8D6A-AC8B-D30D5C2B3637}"/>
                </a:ext>
              </a:extLst>
            </p:cNvPr>
            <p:cNvSpPr/>
            <p:nvPr/>
          </p:nvSpPr>
          <p:spPr>
            <a:xfrm>
              <a:off x="7053705" y="5360137"/>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3" name="Rectangle: Rounded Corners 572">
              <a:extLst>
                <a:ext uri="{FF2B5EF4-FFF2-40B4-BE49-F238E27FC236}">
                  <a16:creationId xmlns:a16="http://schemas.microsoft.com/office/drawing/2014/main" id="{F13658AA-E8B0-9E05-C94A-2ECE48FADEAF}"/>
                </a:ext>
              </a:extLst>
            </p:cNvPr>
            <p:cNvSpPr/>
            <p:nvPr/>
          </p:nvSpPr>
          <p:spPr>
            <a:xfrm>
              <a:off x="722634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4" name="Rectangle: Rounded Corners 573">
              <a:extLst>
                <a:ext uri="{FF2B5EF4-FFF2-40B4-BE49-F238E27FC236}">
                  <a16:creationId xmlns:a16="http://schemas.microsoft.com/office/drawing/2014/main" id="{29ED05A2-7E46-D2BE-E12E-111C6C20BA9F}"/>
                </a:ext>
              </a:extLst>
            </p:cNvPr>
            <p:cNvSpPr/>
            <p:nvPr/>
          </p:nvSpPr>
          <p:spPr>
            <a:xfrm>
              <a:off x="7053705" y="553092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5" name="Rectangle: Rounded Corners 574">
              <a:extLst>
                <a:ext uri="{FF2B5EF4-FFF2-40B4-BE49-F238E27FC236}">
                  <a16:creationId xmlns:a16="http://schemas.microsoft.com/office/drawing/2014/main" id="{84B0B060-6453-66F7-46A8-9FB19F660B8C}"/>
                </a:ext>
              </a:extLst>
            </p:cNvPr>
            <p:cNvSpPr/>
            <p:nvPr/>
          </p:nvSpPr>
          <p:spPr>
            <a:xfrm>
              <a:off x="739898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6" name="Rectangle: Rounded Corners 575">
              <a:extLst>
                <a:ext uri="{FF2B5EF4-FFF2-40B4-BE49-F238E27FC236}">
                  <a16:creationId xmlns:a16="http://schemas.microsoft.com/office/drawing/2014/main" id="{8329422B-68C2-3219-5E5C-0950862FC977}"/>
                </a:ext>
              </a:extLst>
            </p:cNvPr>
            <p:cNvSpPr/>
            <p:nvPr/>
          </p:nvSpPr>
          <p:spPr>
            <a:xfrm>
              <a:off x="739898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7" name="Rectangle: Rounded Corners 576">
              <a:extLst>
                <a:ext uri="{FF2B5EF4-FFF2-40B4-BE49-F238E27FC236}">
                  <a16:creationId xmlns:a16="http://schemas.microsoft.com/office/drawing/2014/main" id="{BFAACD72-090D-082B-FF9C-341C5271FC9A}"/>
                </a:ext>
              </a:extLst>
            </p:cNvPr>
            <p:cNvSpPr/>
            <p:nvPr/>
          </p:nvSpPr>
          <p:spPr>
            <a:xfrm>
              <a:off x="722634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8" name="Rectangle: Rounded Corners 577">
              <a:extLst>
                <a:ext uri="{FF2B5EF4-FFF2-40B4-BE49-F238E27FC236}">
                  <a16:creationId xmlns:a16="http://schemas.microsoft.com/office/drawing/2014/main" id="{DCB91A4A-1D51-9EB3-EE56-E5D35593377C}"/>
                </a:ext>
              </a:extLst>
            </p:cNvPr>
            <p:cNvSpPr/>
            <p:nvPr/>
          </p:nvSpPr>
          <p:spPr>
            <a:xfrm>
              <a:off x="705370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9" name="Rectangle: Rounded Corners 578">
              <a:extLst>
                <a:ext uri="{FF2B5EF4-FFF2-40B4-BE49-F238E27FC236}">
                  <a16:creationId xmlns:a16="http://schemas.microsoft.com/office/drawing/2014/main" id="{4C71AB95-FBF0-6103-E78D-675A0A97BD8E}"/>
                </a:ext>
              </a:extLst>
            </p:cNvPr>
            <p:cNvSpPr/>
            <p:nvPr/>
          </p:nvSpPr>
          <p:spPr>
            <a:xfrm>
              <a:off x="722634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0" name="Rectangle: Rounded Corners 579">
              <a:extLst>
                <a:ext uri="{FF2B5EF4-FFF2-40B4-BE49-F238E27FC236}">
                  <a16:creationId xmlns:a16="http://schemas.microsoft.com/office/drawing/2014/main" id="{D68436DA-17C7-0800-6616-E492C7234465}"/>
                </a:ext>
              </a:extLst>
            </p:cNvPr>
            <p:cNvSpPr/>
            <p:nvPr/>
          </p:nvSpPr>
          <p:spPr>
            <a:xfrm>
              <a:off x="7053705" y="5189345"/>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1" name="Rectangle: Rounded Corners 580">
              <a:extLst>
                <a:ext uri="{FF2B5EF4-FFF2-40B4-BE49-F238E27FC236}">
                  <a16:creationId xmlns:a16="http://schemas.microsoft.com/office/drawing/2014/main" id="{BBECBC29-3ECD-09AD-7646-919CC3CABBD4}"/>
                </a:ext>
              </a:extLst>
            </p:cNvPr>
            <p:cNvSpPr/>
            <p:nvPr/>
          </p:nvSpPr>
          <p:spPr>
            <a:xfrm>
              <a:off x="722634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2" name="Rectangle: Rounded Corners 581">
              <a:extLst>
                <a:ext uri="{FF2B5EF4-FFF2-40B4-BE49-F238E27FC236}">
                  <a16:creationId xmlns:a16="http://schemas.microsoft.com/office/drawing/2014/main" id="{8A202269-8606-DBF3-1E17-67E33474E46D}"/>
                </a:ext>
              </a:extLst>
            </p:cNvPr>
            <p:cNvSpPr/>
            <p:nvPr/>
          </p:nvSpPr>
          <p:spPr>
            <a:xfrm>
              <a:off x="7053705" y="4676969"/>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3" name="Rectangle: Rounded Corners 582">
              <a:extLst>
                <a:ext uri="{FF2B5EF4-FFF2-40B4-BE49-F238E27FC236}">
                  <a16:creationId xmlns:a16="http://schemas.microsoft.com/office/drawing/2014/main" id="{218E9B4E-584F-51A2-C991-1E3A9EBB0019}"/>
                </a:ext>
              </a:extLst>
            </p:cNvPr>
            <p:cNvSpPr/>
            <p:nvPr/>
          </p:nvSpPr>
          <p:spPr>
            <a:xfrm>
              <a:off x="722634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4" name="Rectangle: Rounded Corners 583">
              <a:extLst>
                <a:ext uri="{FF2B5EF4-FFF2-40B4-BE49-F238E27FC236}">
                  <a16:creationId xmlns:a16="http://schemas.microsoft.com/office/drawing/2014/main" id="{D61D76F7-65CD-2552-F901-DCB28E2A6384}"/>
                </a:ext>
              </a:extLst>
            </p:cNvPr>
            <p:cNvSpPr/>
            <p:nvPr/>
          </p:nvSpPr>
          <p:spPr>
            <a:xfrm>
              <a:off x="705370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5" name="Rectangle: Rounded Corners 584">
              <a:extLst>
                <a:ext uri="{FF2B5EF4-FFF2-40B4-BE49-F238E27FC236}">
                  <a16:creationId xmlns:a16="http://schemas.microsoft.com/office/drawing/2014/main" id="{552E375D-68BD-0E0E-D3F0-E1A5DE42A3C6}"/>
                </a:ext>
              </a:extLst>
            </p:cNvPr>
            <p:cNvSpPr/>
            <p:nvPr/>
          </p:nvSpPr>
          <p:spPr>
            <a:xfrm>
              <a:off x="7404088" y="4842462"/>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86" name="Group 585">
            <a:extLst>
              <a:ext uri="{FF2B5EF4-FFF2-40B4-BE49-F238E27FC236}">
                <a16:creationId xmlns:a16="http://schemas.microsoft.com/office/drawing/2014/main" id="{431D4098-0848-B99B-4B97-EFEBB467DBE8}"/>
              </a:ext>
            </a:extLst>
          </p:cNvPr>
          <p:cNvGrpSpPr/>
          <p:nvPr/>
        </p:nvGrpSpPr>
        <p:grpSpPr>
          <a:xfrm>
            <a:off x="3098414" y="3971507"/>
            <a:ext cx="86124" cy="206908"/>
            <a:chOff x="7053705" y="4847761"/>
            <a:chExt cx="123034" cy="295582"/>
          </a:xfrm>
        </p:grpSpPr>
        <p:sp>
          <p:nvSpPr>
            <p:cNvPr id="587" name="Rectangle: Rounded Corners 586">
              <a:extLst>
                <a:ext uri="{FF2B5EF4-FFF2-40B4-BE49-F238E27FC236}">
                  <a16:creationId xmlns:a16="http://schemas.microsoft.com/office/drawing/2014/main" id="{02BCE2C8-9252-0BDC-4728-1FC7715A4851}"/>
                </a:ext>
              </a:extLst>
            </p:cNvPr>
            <p:cNvSpPr/>
            <p:nvPr/>
          </p:nvSpPr>
          <p:spPr>
            <a:xfrm>
              <a:off x="7053705" y="5018553"/>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88" name="Rectangle: Rounded Corners 587">
              <a:extLst>
                <a:ext uri="{FF2B5EF4-FFF2-40B4-BE49-F238E27FC236}">
                  <a16:creationId xmlns:a16="http://schemas.microsoft.com/office/drawing/2014/main" id="{9B4553B4-3A94-097F-CE42-33DA8334FD77}"/>
                </a:ext>
              </a:extLst>
            </p:cNvPr>
            <p:cNvSpPr/>
            <p:nvPr/>
          </p:nvSpPr>
          <p:spPr>
            <a:xfrm>
              <a:off x="7053705" y="4847761"/>
              <a:ext cx="123034" cy="124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589" name="Rectangle: Rounded Corners 588">
            <a:extLst>
              <a:ext uri="{FF2B5EF4-FFF2-40B4-BE49-F238E27FC236}">
                <a16:creationId xmlns:a16="http://schemas.microsoft.com/office/drawing/2014/main" id="{9E7EF4BC-3738-DCDB-57B1-B294A356452D}"/>
              </a:ext>
            </a:extLst>
          </p:cNvPr>
          <p:cNvSpPr/>
          <p:nvPr/>
        </p:nvSpPr>
        <p:spPr>
          <a:xfrm>
            <a:off x="1644958" y="4091054"/>
            <a:ext cx="86124" cy="8735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90" name="Group 589">
            <a:extLst>
              <a:ext uri="{FF2B5EF4-FFF2-40B4-BE49-F238E27FC236}">
                <a16:creationId xmlns:a16="http://schemas.microsoft.com/office/drawing/2014/main" id="{94B7C833-7718-1F68-877B-386183B58DEC}"/>
              </a:ext>
            </a:extLst>
          </p:cNvPr>
          <p:cNvGrpSpPr/>
          <p:nvPr/>
        </p:nvGrpSpPr>
        <p:grpSpPr>
          <a:xfrm>
            <a:off x="7574389" y="2493928"/>
            <a:ext cx="86124" cy="206908"/>
            <a:chOff x="7053705" y="4847761"/>
            <a:chExt cx="123034" cy="295582"/>
          </a:xfrm>
        </p:grpSpPr>
        <p:sp>
          <p:nvSpPr>
            <p:cNvPr id="591" name="Rectangle: Rounded Corners 590">
              <a:extLst>
                <a:ext uri="{FF2B5EF4-FFF2-40B4-BE49-F238E27FC236}">
                  <a16:creationId xmlns:a16="http://schemas.microsoft.com/office/drawing/2014/main" id="{B681E86B-A0D2-6265-0D1B-CD3786C286A9}"/>
                </a:ext>
              </a:extLst>
            </p:cNvPr>
            <p:cNvSpPr/>
            <p:nvPr/>
          </p:nvSpPr>
          <p:spPr>
            <a:xfrm>
              <a:off x="70537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2" name="Rectangle: Rounded Corners 591">
              <a:extLst>
                <a:ext uri="{FF2B5EF4-FFF2-40B4-BE49-F238E27FC236}">
                  <a16:creationId xmlns:a16="http://schemas.microsoft.com/office/drawing/2014/main" id="{74500A63-8DA6-CE5B-A45D-01713B1EE22A}"/>
                </a:ext>
              </a:extLst>
            </p:cNvPr>
            <p:cNvSpPr/>
            <p:nvPr/>
          </p:nvSpPr>
          <p:spPr>
            <a:xfrm>
              <a:off x="70537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594" name="Group 593">
            <a:extLst>
              <a:ext uri="{FF2B5EF4-FFF2-40B4-BE49-F238E27FC236}">
                <a16:creationId xmlns:a16="http://schemas.microsoft.com/office/drawing/2014/main" id="{1A8A8A09-50D0-A378-8DFC-ACA9439DF6D8}"/>
              </a:ext>
            </a:extLst>
          </p:cNvPr>
          <p:cNvGrpSpPr/>
          <p:nvPr/>
        </p:nvGrpSpPr>
        <p:grpSpPr>
          <a:xfrm>
            <a:off x="6098523" y="2016583"/>
            <a:ext cx="207554" cy="685125"/>
            <a:chOff x="7053705" y="4676969"/>
            <a:chExt cx="296505" cy="978750"/>
          </a:xfrm>
        </p:grpSpPr>
        <p:sp>
          <p:nvSpPr>
            <p:cNvPr id="596" name="Rectangle: Rounded Corners 595">
              <a:extLst>
                <a:ext uri="{FF2B5EF4-FFF2-40B4-BE49-F238E27FC236}">
                  <a16:creationId xmlns:a16="http://schemas.microsoft.com/office/drawing/2014/main" id="{7F82EA51-2D49-294F-24CB-7896B29CADC7}"/>
                </a:ext>
              </a:extLst>
            </p:cNvPr>
            <p:cNvSpPr/>
            <p:nvPr/>
          </p:nvSpPr>
          <p:spPr>
            <a:xfrm>
              <a:off x="705370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7" name="Rectangle: Rounded Corners 596">
              <a:extLst>
                <a:ext uri="{FF2B5EF4-FFF2-40B4-BE49-F238E27FC236}">
                  <a16:creationId xmlns:a16="http://schemas.microsoft.com/office/drawing/2014/main" id="{226E1588-6F93-3452-E29A-37CF44027FDA}"/>
                </a:ext>
              </a:extLst>
            </p:cNvPr>
            <p:cNvSpPr/>
            <p:nvPr/>
          </p:nvSpPr>
          <p:spPr>
            <a:xfrm>
              <a:off x="722634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8" name="Rectangle: Rounded Corners 597">
              <a:extLst>
                <a:ext uri="{FF2B5EF4-FFF2-40B4-BE49-F238E27FC236}">
                  <a16:creationId xmlns:a16="http://schemas.microsoft.com/office/drawing/2014/main" id="{2DF39DF8-E61A-DBE5-8F59-3CF4A1D4988A}"/>
                </a:ext>
              </a:extLst>
            </p:cNvPr>
            <p:cNvSpPr/>
            <p:nvPr/>
          </p:nvSpPr>
          <p:spPr>
            <a:xfrm>
              <a:off x="705370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9" name="Rectangle: Rounded Corners 598">
              <a:extLst>
                <a:ext uri="{FF2B5EF4-FFF2-40B4-BE49-F238E27FC236}">
                  <a16:creationId xmlns:a16="http://schemas.microsoft.com/office/drawing/2014/main" id="{C4D7DCFE-19ED-D612-FEA1-D22ED9E7EF8C}"/>
                </a:ext>
              </a:extLst>
            </p:cNvPr>
            <p:cNvSpPr/>
            <p:nvPr/>
          </p:nvSpPr>
          <p:spPr>
            <a:xfrm>
              <a:off x="70537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0" name="Rectangle: Rounded Corners 599">
              <a:extLst>
                <a:ext uri="{FF2B5EF4-FFF2-40B4-BE49-F238E27FC236}">
                  <a16:creationId xmlns:a16="http://schemas.microsoft.com/office/drawing/2014/main" id="{48F5B846-AD79-E974-CEC5-52E71CB1F5E2}"/>
                </a:ext>
              </a:extLst>
            </p:cNvPr>
            <p:cNvSpPr/>
            <p:nvPr/>
          </p:nvSpPr>
          <p:spPr>
            <a:xfrm>
              <a:off x="705370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1" name="Rectangle: Rounded Corners 600">
              <a:extLst>
                <a:ext uri="{FF2B5EF4-FFF2-40B4-BE49-F238E27FC236}">
                  <a16:creationId xmlns:a16="http://schemas.microsoft.com/office/drawing/2014/main" id="{6A68E6EA-CE92-174C-A490-451403934D5D}"/>
                </a:ext>
              </a:extLst>
            </p:cNvPr>
            <p:cNvSpPr/>
            <p:nvPr/>
          </p:nvSpPr>
          <p:spPr>
            <a:xfrm>
              <a:off x="705370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2" name="Rectangle: Rounded Corners 601">
              <a:extLst>
                <a:ext uri="{FF2B5EF4-FFF2-40B4-BE49-F238E27FC236}">
                  <a16:creationId xmlns:a16="http://schemas.microsoft.com/office/drawing/2014/main" id="{69770F07-C22F-25E7-ADE4-85761DB0B680}"/>
                </a:ext>
              </a:extLst>
            </p:cNvPr>
            <p:cNvSpPr/>
            <p:nvPr/>
          </p:nvSpPr>
          <p:spPr>
            <a:xfrm>
              <a:off x="70537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3" name="Rectangle: Rounded Corners 602">
              <a:extLst>
                <a:ext uri="{FF2B5EF4-FFF2-40B4-BE49-F238E27FC236}">
                  <a16:creationId xmlns:a16="http://schemas.microsoft.com/office/drawing/2014/main" id="{ACEAECD3-F039-F14C-4081-8EEF0D314694}"/>
                </a:ext>
              </a:extLst>
            </p:cNvPr>
            <p:cNvSpPr/>
            <p:nvPr/>
          </p:nvSpPr>
          <p:spPr>
            <a:xfrm>
              <a:off x="7227176" y="5361940"/>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604" name="Group 603">
            <a:extLst>
              <a:ext uri="{FF2B5EF4-FFF2-40B4-BE49-F238E27FC236}">
                <a16:creationId xmlns:a16="http://schemas.microsoft.com/office/drawing/2014/main" id="{B522297F-5C06-FCCA-C811-DEB4547B9924}"/>
              </a:ext>
            </a:extLst>
          </p:cNvPr>
          <p:cNvGrpSpPr/>
          <p:nvPr/>
        </p:nvGrpSpPr>
        <p:grpSpPr>
          <a:xfrm>
            <a:off x="4605281" y="2016583"/>
            <a:ext cx="448668" cy="685125"/>
            <a:chOff x="7053705" y="4676969"/>
            <a:chExt cx="640954" cy="978750"/>
          </a:xfrm>
        </p:grpSpPr>
        <p:sp>
          <p:nvSpPr>
            <p:cNvPr id="605" name="Rectangle: Rounded Corners 604">
              <a:extLst>
                <a:ext uri="{FF2B5EF4-FFF2-40B4-BE49-F238E27FC236}">
                  <a16:creationId xmlns:a16="http://schemas.microsoft.com/office/drawing/2014/main" id="{C932C22C-75C5-FBCD-D22D-04682FE1E42A}"/>
                </a:ext>
              </a:extLst>
            </p:cNvPr>
            <p:cNvSpPr/>
            <p:nvPr/>
          </p:nvSpPr>
          <p:spPr>
            <a:xfrm>
              <a:off x="757162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6" name="Rectangle: Rounded Corners 605">
              <a:extLst>
                <a:ext uri="{FF2B5EF4-FFF2-40B4-BE49-F238E27FC236}">
                  <a16:creationId xmlns:a16="http://schemas.microsoft.com/office/drawing/2014/main" id="{A3B16DDE-A224-B7C2-65A5-038B12004E70}"/>
                </a:ext>
              </a:extLst>
            </p:cNvPr>
            <p:cNvSpPr/>
            <p:nvPr/>
          </p:nvSpPr>
          <p:spPr>
            <a:xfrm>
              <a:off x="739898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7" name="Rectangle: Rounded Corners 606">
              <a:extLst>
                <a:ext uri="{FF2B5EF4-FFF2-40B4-BE49-F238E27FC236}">
                  <a16:creationId xmlns:a16="http://schemas.microsoft.com/office/drawing/2014/main" id="{33F5B48D-874F-459B-8169-7B2F8399C655}"/>
                </a:ext>
              </a:extLst>
            </p:cNvPr>
            <p:cNvSpPr/>
            <p:nvPr/>
          </p:nvSpPr>
          <p:spPr>
            <a:xfrm>
              <a:off x="757162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8" name="Rectangle: Rounded Corners 607">
              <a:extLst>
                <a:ext uri="{FF2B5EF4-FFF2-40B4-BE49-F238E27FC236}">
                  <a16:creationId xmlns:a16="http://schemas.microsoft.com/office/drawing/2014/main" id="{344025D8-7C3D-8687-9392-7A76F094FF36}"/>
                </a:ext>
              </a:extLst>
            </p:cNvPr>
            <p:cNvSpPr/>
            <p:nvPr/>
          </p:nvSpPr>
          <p:spPr>
            <a:xfrm>
              <a:off x="739898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9" name="Rectangle: Rounded Corners 608">
              <a:extLst>
                <a:ext uri="{FF2B5EF4-FFF2-40B4-BE49-F238E27FC236}">
                  <a16:creationId xmlns:a16="http://schemas.microsoft.com/office/drawing/2014/main" id="{6DB8C278-FCFE-60B4-4ADB-05A27EDBAE21}"/>
                </a:ext>
              </a:extLst>
            </p:cNvPr>
            <p:cNvSpPr/>
            <p:nvPr/>
          </p:nvSpPr>
          <p:spPr>
            <a:xfrm>
              <a:off x="722634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0" name="Rectangle: Rounded Corners 609">
              <a:extLst>
                <a:ext uri="{FF2B5EF4-FFF2-40B4-BE49-F238E27FC236}">
                  <a16:creationId xmlns:a16="http://schemas.microsoft.com/office/drawing/2014/main" id="{E62477C4-C944-EBF3-3C13-CB40ED54907A}"/>
                </a:ext>
              </a:extLst>
            </p:cNvPr>
            <p:cNvSpPr/>
            <p:nvPr/>
          </p:nvSpPr>
          <p:spPr>
            <a:xfrm>
              <a:off x="705370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1" name="Rectangle: Rounded Corners 610">
              <a:extLst>
                <a:ext uri="{FF2B5EF4-FFF2-40B4-BE49-F238E27FC236}">
                  <a16:creationId xmlns:a16="http://schemas.microsoft.com/office/drawing/2014/main" id="{3D417785-6AF2-C1A4-F63E-9D6E29B89718}"/>
                </a:ext>
              </a:extLst>
            </p:cNvPr>
            <p:cNvSpPr/>
            <p:nvPr/>
          </p:nvSpPr>
          <p:spPr>
            <a:xfrm>
              <a:off x="722634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2" name="Rectangle: Rounded Corners 611">
              <a:extLst>
                <a:ext uri="{FF2B5EF4-FFF2-40B4-BE49-F238E27FC236}">
                  <a16:creationId xmlns:a16="http://schemas.microsoft.com/office/drawing/2014/main" id="{5FAB9724-A4B1-F834-0D82-7A6BCD2A0AEE}"/>
                </a:ext>
              </a:extLst>
            </p:cNvPr>
            <p:cNvSpPr/>
            <p:nvPr/>
          </p:nvSpPr>
          <p:spPr>
            <a:xfrm>
              <a:off x="705370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3" name="Rectangle: Rounded Corners 612">
              <a:extLst>
                <a:ext uri="{FF2B5EF4-FFF2-40B4-BE49-F238E27FC236}">
                  <a16:creationId xmlns:a16="http://schemas.microsoft.com/office/drawing/2014/main" id="{C893B331-4D2F-4E29-F9BA-F410C15963AD}"/>
                </a:ext>
              </a:extLst>
            </p:cNvPr>
            <p:cNvSpPr/>
            <p:nvPr/>
          </p:nvSpPr>
          <p:spPr>
            <a:xfrm>
              <a:off x="739898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4" name="Rectangle: Rounded Corners 613">
              <a:extLst>
                <a:ext uri="{FF2B5EF4-FFF2-40B4-BE49-F238E27FC236}">
                  <a16:creationId xmlns:a16="http://schemas.microsoft.com/office/drawing/2014/main" id="{6FA28338-37B7-8972-2CA8-ECB698B21EA4}"/>
                </a:ext>
              </a:extLst>
            </p:cNvPr>
            <p:cNvSpPr/>
            <p:nvPr/>
          </p:nvSpPr>
          <p:spPr>
            <a:xfrm>
              <a:off x="739898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5" name="Rectangle: Rounded Corners 614">
              <a:extLst>
                <a:ext uri="{FF2B5EF4-FFF2-40B4-BE49-F238E27FC236}">
                  <a16:creationId xmlns:a16="http://schemas.microsoft.com/office/drawing/2014/main" id="{C5CA6D0F-9B67-B6C7-4E35-4E42CE790B87}"/>
                </a:ext>
              </a:extLst>
            </p:cNvPr>
            <p:cNvSpPr/>
            <p:nvPr/>
          </p:nvSpPr>
          <p:spPr>
            <a:xfrm>
              <a:off x="722634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6" name="Rectangle: Rounded Corners 615">
              <a:extLst>
                <a:ext uri="{FF2B5EF4-FFF2-40B4-BE49-F238E27FC236}">
                  <a16:creationId xmlns:a16="http://schemas.microsoft.com/office/drawing/2014/main" id="{7D720AE8-6609-4801-F4CF-8C5AA494529B}"/>
                </a:ext>
              </a:extLst>
            </p:cNvPr>
            <p:cNvSpPr/>
            <p:nvPr/>
          </p:nvSpPr>
          <p:spPr>
            <a:xfrm>
              <a:off x="70537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7" name="Rectangle: Rounded Corners 616">
              <a:extLst>
                <a:ext uri="{FF2B5EF4-FFF2-40B4-BE49-F238E27FC236}">
                  <a16:creationId xmlns:a16="http://schemas.microsoft.com/office/drawing/2014/main" id="{A304A0E2-B713-4CA0-F631-FB628AD87074}"/>
                </a:ext>
              </a:extLst>
            </p:cNvPr>
            <p:cNvSpPr/>
            <p:nvPr/>
          </p:nvSpPr>
          <p:spPr>
            <a:xfrm>
              <a:off x="722634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8" name="Rectangle: Rounded Corners 617">
              <a:extLst>
                <a:ext uri="{FF2B5EF4-FFF2-40B4-BE49-F238E27FC236}">
                  <a16:creationId xmlns:a16="http://schemas.microsoft.com/office/drawing/2014/main" id="{C83948AB-7794-EA59-D991-27C2811550DD}"/>
                </a:ext>
              </a:extLst>
            </p:cNvPr>
            <p:cNvSpPr/>
            <p:nvPr/>
          </p:nvSpPr>
          <p:spPr>
            <a:xfrm>
              <a:off x="705370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9" name="Rectangle: Rounded Corners 618">
              <a:extLst>
                <a:ext uri="{FF2B5EF4-FFF2-40B4-BE49-F238E27FC236}">
                  <a16:creationId xmlns:a16="http://schemas.microsoft.com/office/drawing/2014/main" id="{D4EE2A19-EE48-C295-742C-A676E1BD6C26}"/>
                </a:ext>
              </a:extLst>
            </p:cNvPr>
            <p:cNvSpPr/>
            <p:nvPr/>
          </p:nvSpPr>
          <p:spPr>
            <a:xfrm>
              <a:off x="739898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0" name="Rectangle: Rounded Corners 619">
              <a:extLst>
                <a:ext uri="{FF2B5EF4-FFF2-40B4-BE49-F238E27FC236}">
                  <a16:creationId xmlns:a16="http://schemas.microsoft.com/office/drawing/2014/main" id="{E3ECB995-9969-FBA9-8F42-BD0FEDFCDB04}"/>
                </a:ext>
              </a:extLst>
            </p:cNvPr>
            <p:cNvSpPr/>
            <p:nvPr/>
          </p:nvSpPr>
          <p:spPr>
            <a:xfrm>
              <a:off x="739898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1" name="Rectangle: Rounded Corners 620">
              <a:extLst>
                <a:ext uri="{FF2B5EF4-FFF2-40B4-BE49-F238E27FC236}">
                  <a16:creationId xmlns:a16="http://schemas.microsoft.com/office/drawing/2014/main" id="{45D73A8F-CB87-FF1A-576C-A46FBF9E2F05}"/>
                </a:ext>
              </a:extLst>
            </p:cNvPr>
            <p:cNvSpPr/>
            <p:nvPr/>
          </p:nvSpPr>
          <p:spPr>
            <a:xfrm>
              <a:off x="722634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2" name="Rectangle: Rounded Corners 621">
              <a:extLst>
                <a:ext uri="{FF2B5EF4-FFF2-40B4-BE49-F238E27FC236}">
                  <a16:creationId xmlns:a16="http://schemas.microsoft.com/office/drawing/2014/main" id="{B2422368-C64D-FA8E-E068-145AAB0D78FA}"/>
                </a:ext>
              </a:extLst>
            </p:cNvPr>
            <p:cNvSpPr/>
            <p:nvPr/>
          </p:nvSpPr>
          <p:spPr>
            <a:xfrm>
              <a:off x="705370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3" name="Rectangle: Rounded Corners 622">
              <a:extLst>
                <a:ext uri="{FF2B5EF4-FFF2-40B4-BE49-F238E27FC236}">
                  <a16:creationId xmlns:a16="http://schemas.microsoft.com/office/drawing/2014/main" id="{BE9E6169-0365-D07A-37B5-0B1328F5B065}"/>
                </a:ext>
              </a:extLst>
            </p:cNvPr>
            <p:cNvSpPr/>
            <p:nvPr/>
          </p:nvSpPr>
          <p:spPr>
            <a:xfrm>
              <a:off x="722634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4" name="Rectangle: Rounded Corners 623">
              <a:extLst>
                <a:ext uri="{FF2B5EF4-FFF2-40B4-BE49-F238E27FC236}">
                  <a16:creationId xmlns:a16="http://schemas.microsoft.com/office/drawing/2014/main" id="{3DB7D38B-E481-7F35-2DCF-88EAE57DF3C3}"/>
                </a:ext>
              </a:extLst>
            </p:cNvPr>
            <p:cNvSpPr/>
            <p:nvPr/>
          </p:nvSpPr>
          <p:spPr>
            <a:xfrm>
              <a:off x="70537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25" name="Group 624">
            <a:extLst>
              <a:ext uri="{FF2B5EF4-FFF2-40B4-BE49-F238E27FC236}">
                <a16:creationId xmlns:a16="http://schemas.microsoft.com/office/drawing/2014/main" id="{ACF2A8A8-0987-3CD2-DACC-E55072DA5D9D}"/>
              </a:ext>
            </a:extLst>
          </p:cNvPr>
          <p:cNvGrpSpPr/>
          <p:nvPr/>
        </p:nvGrpSpPr>
        <p:grpSpPr>
          <a:xfrm>
            <a:off x="3102615" y="2016583"/>
            <a:ext cx="690364" cy="685125"/>
            <a:chOff x="7053705" y="4676969"/>
            <a:chExt cx="986234" cy="978750"/>
          </a:xfrm>
        </p:grpSpPr>
        <p:sp>
          <p:nvSpPr>
            <p:cNvPr id="626" name="Rectangle: Rounded Corners 625">
              <a:extLst>
                <a:ext uri="{FF2B5EF4-FFF2-40B4-BE49-F238E27FC236}">
                  <a16:creationId xmlns:a16="http://schemas.microsoft.com/office/drawing/2014/main" id="{C418B111-2469-EDB5-BA0C-5583847CAE3E}"/>
                </a:ext>
              </a:extLst>
            </p:cNvPr>
            <p:cNvSpPr/>
            <p:nvPr/>
          </p:nvSpPr>
          <p:spPr>
            <a:xfrm>
              <a:off x="757162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7" name="Rectangle: Rounded Corners 626">
              <a:extLst>
                <a:ext uri="{FF2B5EF4-FFF2-40B4-BE49-F238E27FC236}">
                  <a16:creationId xmlns:a16="http://schemas.microsoft.com/office/drawing/2014/main" id="{FB41C698-BDE9-B635-9A91-AED789244560}"/>
                </a:ext>
              </a:extLst>
            </p:cNvPr>
            <p:cNvSpPr/>
            <p:nvPr/>
          </p:nvSpPr>
          <p:spPr>
            <a:xfrm>
              <a:off x="739898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8" name="Rectangle: Rounded Corners 627">
              <a:extLst>
                <a:ext uri="{FF2B5EF4-FFF2-40B4-BE49-F238E27FC236}">
                  <a16:creationId xmlns:a16="http://schemas.microsoft.com/office/drawing/2014/main" id="{751FB947-C3C1-B9FB-2A30-1721F1297718}"/>
                </a:ext>
              </a:extLst>
            </p:cNvPr>
            <p:cNvSpPr/>
            <p:nvPr/>
          </p:nvSpPr>
          <p:spPr>
            <a:xfrm>
              <a:off x="757162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29" name="Rectangle: Rounded Corners 628">
              <a:extLst>
                <a:ext uri="{FF2B5EF4-FFF2-40B4-BE49-F238E27FC236}">
                  <a16:creationId xmlns:a16="http://schemas.microsoft.com/office/drawing/2014/main" id="{1141D0A4-9D9C-95D0-369B-D07F85ACA9E4}"/>
                </a:ext>
              </a:extLst>
            </p:cNvPr>
            <p:cNvSpPr/>
            <p:nvPr/>
          </p:nvSpPr>
          <p:spPr>
            <a:xfrm>
              <a:off x="739898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0" name="Rectangle: Rounded Corners 629">
              <a:extLst>
                <a:ext uri="{FF2B5EF4-FFF2-40B4-BE49-F238E27FC236}">
                  <a16:creationId xmlns:a16="http://schemas.microsoft.com/office/drawing/2014/main" id="{287CDBD8-7BA0-7716-7DC6-98BDE4C275B8}"/>
                </a:ext>
              </a:extLst>
            </p:cNvPr>
            <p:cNvSpPr/>
            <p:nvPr/>
          </p:nvSpPr>
          <p:spPr>
            <a:xfrm>
              <a:off x="722634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1" name="Rectangle: Rounded Corners 630">
              <a:extLst>
                <a:ext uri="{FF2B5EF4-FFF2-40B4-BE49-F238E27FC236}">
                  <a16:creationId xmlns:a16="http://schemas.microsoft.com/office/drawing/2014/main" id="{61F86A2D-F8FB-C68E-DE15-7DBF218F54D7}"/>
                </a:ext>
              </a:extLst>
            </p:cNvPr>
            <p:cNvSpPr/>
            <p:nvPr/>
          </p:nvSpPr>
          <p:spPr>
            <a:xfrm>
              <a:off x="705370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2" name="Rectangle: Rounded Corners 631">
              <a:extLst>
                <a:ext uri="{FF2B5EF4-FFF2-40B4-BE49-F238E27FC236}">
                  <a16:creationId xmlns:a16="http://schemas.microsoft.com/office/drawing/2014/main" id="{C850E9BA-65ED-FE7C-FE54-55390FD5C12B}"/>
                </a:ext>
              </a:extLst>
            </p:cNvPr>
            <p:cNvSpPr/>
            <p:nvPr/>
          </p:nvSpPr>
          <p:spPr>
            <a:xfrm>
              <a:off x="722634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3" name="Rectangle: Rounded Corners 632">
              <a:extLst>
                <a:ext uri="{FF2B5EF4-FFF2-40B4-BE49-F238E27FC236}">
                  <a16:creationId xmlns:a16="http://schemas.microsoft.com/office/drawing/2014/main" id="{63830EDA-F51A-778C-880D-5F8064538A89}"/>
                </a:ext>
              </a:extLst>
            </p:cNvPr>
            <p:cNvSpPr/>
            <p:nvPr/>
          </p:nvSpPr>
          <p:spPr>
            <a:xfrm>
              <a:off x="705370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4" name="Rectangle: Rounded Corners 633">
              <a:extLst>
                <a:ext uri="{FF2B5EF4-FFF2-40B4-BE49-F238E27FC236}">
                  <a16:creationId xmlns:a16="http://schemas.microsoft.com/office/drawing/2014/main" id="{F7DD5AD6-9A2D-9D55-53DE-8CBA8156F6DF}"/>
                </a:ext>
              </a:extLst>
            </p:cNvPr>
            <p:cNvSpPr/>
            <p:nvPr/>
          </p:nvSpPr>
          <p:spPr>
            <a:xfrm>
              <a:off x="791690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5" name="Rectangle: Rounded Corners 634">
              <a:extLst>
                <a:ext uri="{FF2B5EF4-FFF2-40B4-BE49-F238E27FC236}">
                  <a16:creationId xmlns:a16="http://schemas.microsoft.com/office/drawing/2014/main" id="{5CD7B483-0F50-595B-BEEA-22B628FE0F75}"/>
                </a:ext>
              </a:extLst>
            </p:cNvPr>
            <p:cNvSpPr/>
            <p:nvPr/>
          </p:nvSpPr>
          <p:spPr>
            <a:xfrm>
              <a:off x="774426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6" name="Rectangle: Rounded Corners 635">
              <a:extLst>
                <a:ext uri="{FF2B5EF4-FFF2-40B4-BE49-F238E27FC236}">
                  <a16:creationId xmlns:a16="http://schemas.microsoft.com/office/drawing/2014/main" id="{A7AC4546-68B1-D58B-1DC8-A5CE6A1CEE6A}"/>
                </a:ext>
              </a:extLst>
            </p:cNvPr>
            <p:cNvSpPr/>
            <p:nvPr/>
          </p:nvSpPr>
          <p:spPr>
            <a:xfrm>
              <a:off x="791690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7" name="Rectangle: Rounded Corners 636">
              <a:extLst>
                <a:ext uri="{FF2B5EF4-FFF2-40B4-BE49-F238E27FC236}">
                  <a16:creationId xmlns:a16="http://schemas.microsoft.com/office/drawing/2014/main" id="{056D715A-3473-B550-F623-A07772130CB6}"/>
                </a:ext>
              </a:extLst>
            </p:cNvPr>
            <p:cNvSpPr/>
            <p:nvPr/>
          </p:nvSpPr>
          <p:spPr>
            <a:xfrm>
              <a:off x="774426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8" name="Rectangle: Rounded Corners 637">
              <a:extLst>
                <a:ext uri="{FF2B5EF4-FFF2-40B4-BE49-F238E27FC236}">
                  <a16:creationId xmlns:a16="http://schemas.microsoft.com/office/drawing/2014/main" id="{2F942617-1DB6-7552-91AC-75BFFD29565F}"/>
                </a:ext>
              </a:extLst>
            </p:cNvPr>
            <p:cNvSpPr/>
            <p:nvPr/>
          </p:nvSpPr>
          <p:spPr>
            <a:xfrm>
              <a:off x="757162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9" name="Rectangle: Rounded Corners 638">
              <a:extLst>
                <a:ext uri="{FF2B5EF4-FFF2-40B4-BE49-F238E27FC236}">
                  <a16:creationId xmlns:a16="http://schemas.microsoft.com/office/drawing/2014/main" id="{25550313-EF8B-EF23-FD80-2FE338032E0E}"/>
                </a:ext>
              </a:extLst>
            </p:cNvPr>
            <p:cNvSpPr/>
            <p:nvPr/>
          </p:nvSpPr>
          <p:spPr>
            <a:xfrm>
              <a:off x="739898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0" name="Rectangle: Rounded Corners 639">
              <a:extLst>
                <a:ext uri="{FF2B5EF4-FFF2-40B4-BE49-F238E27FC236}">
                  <a16:creationId xmlns:a16="http://schemas.microsoft.com/office/drawing/2014/main" id="{DC67C77D-6C4D-8902-459C-15B11FF1AA5C}"/>
                </a:ext>
              </a:extLst>
            </p:cNvPr>
            <p:cNvSpPr/>
            <p:nvPr/>
          </p:nvSpPr>
          <p:spPr>
            <a:xfrm>
              <a:off x="757162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1" name="Rectangle: Rounded Corners 640">
              <a:extLst>
                <a:ext uri="{FF2B5EF4-FFF2-40B4-BE49-F238E27FC236}">
                  <a16:creationId xmlns:a16="http://schemas.microsoft.com/office/drawing/2014/main" id="{FBB4F7B7-B282-F650-0D69-87D4A07BF96C}"/>
                </a:ext>
              </a:extLst>
            </p:cNvPr>
            <p:cNvSpPr/>
            <p:nvPr/>
          </p:nvSpPr>
          <p:spPr>
            <a:xfrm>
              <a:off x="739898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2" name="Rectangle: Rounded Corners 641">
              <a:extLst>
                <a:ext uri="{FF2B5EF4-FFF2-40B4-BE49-F238E27FC236}">
                  <a16:creationId xmlns:a16="http://schemas.microsoft.com/office/drawing/2014/main" id="{9E385755-3A3B-2111-24A5-9C138F177B99}"/>
                </a:ext>
              </a:extLst>
            </p:cNvPr>
            <p:cNvSpPr/>
            <p:nvPr/>
          </p:nvSpPr>
          <p:spPr>
            <a:xfrm>
              <a:off x="722634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3" name="Rectangle: Rounded Corners 642">
              <a:extLst>
                <a:ext uri="{FF2B5EF4-FFF2-40B4-BE49-F238E27FC236}">
                  <a16:creationId xmlns:a16="http://schemas.microsoft.com/office/drawing/2014/main" id="{829CDD23-61D0-75D4-8BE8-3445184A1D94}"/>
                </a:ext>
              </a:extLst>
            </p:cNvPr>
            <p:cNvSpPr/>
            <p:nvPr/>
          </p:nvSpPr>
          <p:spPr>
            <a:xfrm>
              <a:off x="70537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4" name="Rectangle: Rounded Corners 643">
              <a:extLst>
                <a:ext uri="{FF2B5EF4-FFF2-40B4-BE49-F238E27FC236}">
                  <a16:creationId xmlns:a16="http://schemas.microsoft.com/office/drawing/2014/main" id="{0655E685-6ECE-EE36-9C98-E1E11336177F}"/>
                </a:ext>
              </a:extLst>
            </p:cNvPr>
            <p:cNvSpPr/>
            <p:nvPr/>
          </p:nvSpPr>
          <p:spPr>
            <a:xfrm>
              <a:off x="722634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5" name="Rectangle: Rounded Corners 644">
              <a:extLst>
                <a:ext uri="{FF2B5EF4-FFF2-40B4-BE49-F238E27FC236}">
                  <a16:creationId xmlns:a16="http://schemas.microsoft.com/office/drawing/2014/main" id="{AC019C19-5747-1111-45BB-5631B4871B2E}"/>
                </a:ext>
              </a:extLst>
            </p:cNvPr>
            <p:cNvSpPr/>
            <p:nvPr/>
          </p:nvSpPr>
          <p:spPr>
            <a:xfrm>
              <a:off x="705370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6" name="Rectangle: Rounded Corners 645">
              <a:extLst>
                <a:ext uri="{FF2B5EF4-FFF2-40B4-BE49-F238E27FC236}">
                  <a16:creationId xmlns:a16="http://schemas.microsoft.com/office/drawing/2014/main" id="{FB7EB4BF-7C8B-242A-B3E0-264D023D6FB7}"/>
                </a:ext>
              </a:extLst>
            </p:cNvPr>
            <p:cNvSpPr/>
            <p:nvPr/>
          </p:nvSpPr>
          <p:spPr>
            <a:xfrm>
              <a:off x="79169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7" name="Rectangle: Rounded Corners 646">
              <a:extLst>
                <a:ext uri="{FF2B5EF4-FFF2-40B4-BE49-F238E27FC236}">
                  <a16:creationId xmlns:a16="http://schemas.microsoft.com/office/drawing/2014/main" id="{1C9356BB-262A-5D00-DE36-2C4982553A63}"/>
                </a:ext>
              </a:extLst>
            </p:cNvPr>
            <p:cNvSpPr/>
            <p:nvPr/>
          </p:nvSpPr>
          <p:spPr>
            <a:xfrm>
              <a:off x="774426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8" name="Rectangle: Rounded Corners 647">
              <a:extLst>
                <a:ext uri="{FF2B5EF4-FFF2-40B4-BE49-F238E27FC236}">
                  <a16:creationId xmlns:a16="http://schemas.microsoft.com/office/drawing/2014/main" id="{38E092A0-76A9-2B09-8E9E-F641DC8B0975}"/>
                </a:ext>
              </a:extLst>
            </p:cNvPr>
            <p:cNvSpPr/>
            <p:nvPr/>
          </p:nvSpPr>
          <p:spPr>
            <a:xfrm>
              <a:off x="791690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9" name="Rectangle: Rounded Corners 648">
              <a:extLst>
                <a:ext uri="{FF2B5EF4-FFF2-40B4-BE49-F238E27FC236}">
                  <a16:creationId xmlns:a16="http://schemas.microsoft.com/office/drawing/2014/main" id="{2BBF1545-BCDF-4C2D-EA16-FC76358A45EC}"/>
                </a:ext>
              </a:extLst>
            </p:cNvPr>
            <p:cNvSpPr/>
            <p:nvPr/>
          </p:nvSpPr>
          <p:spPr>
            <a:xfrm>
              <a:off x="774426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0" name="Rectangle: Rounded Corners 649">
              <a:extLst>
                <a:ext uri="{FF2B5EF4-FFF2-40B4-BE49-F238E27FC236}">
                  <a16:creationId xmlns:a16="http://schemas.microsoft.com/office/drawing/2014/main" id="{1D1B6E6A-3F99-EA59-7653-0A35DF3359E7}"/>
                </a:ext>
              </a:extLst>
            </p:cNvPr>
            <p:cNvSpPr/>
            <p:nvPr/>
          </p:nvSpPr>
          <p:spPr>
            <a:xfrm>
              <a:off x="757162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1" name="Rectangle: Rounded Corners 650">
              <a:extLst>
                <a:ext uri="{FF2B5EF4-FFF2-40B4-BE49-F238E27FC236}">
                  <a16:creationId xmlns:a16="http://schemas.microsoft.com/office/drawing/2014/main" id="{4FA53BF9-2F0F-B36F-F98C-7809C9ACBAED}"/>
                </a:ext>
              </a:extLst>
            </p:cNvPr>
            <p:cNvSpPr/>
            <p:nvPr/>
          </p:nvSpPr>
          <p:spPr>
            <a:xfrm>
              <a:off x="739898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2" name="Rectangle: Rounded Corners 651">
              <a:extLst>
                <a:ext uri="{FF2B5EF4-FFF2-40B4-BE49-F238E27FC236}">
                  <a16:creationId xmlns:a16="http://schemas.microsoft.com/office/drawing/2014/main" id="{E6BBD6C8-D956-79FA-48A5-BB1D34FC4B87}"/>
                </a:ext>
              </a:extLst>
            </p:cNvPr>
            <p:cNvSpPr/>
            <p:nvPr/>
          </p:nvSpPr>
          <p:spPr>
            <a:xfrm>
              <a:off x="757162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3" name="Rectangle: Rounded Corners 652">
              <a:extLst>
                <a:ext uri="{FF2B5EF4-FFF2-40B4-BE49-F238E27FC236}">
                  <a16:creationId xmlns:a16="http://schemas.microsoft.com/office/drawing/2014/main" id="{F7A6D95B-2678-8074-14B0-94D97768CCB2}"/>
                </a:ext>
              </a:extLst>
            </p:cNvPr>
            <p:cNvSpPr/>
            <p:nvPr/>
          </p:nvSpPr>
          <p:spPr>
            <a:xfrm>
              <a:off x="739898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4" name="Rectangle: Rounded Corners 653">
              <a:extLst>
                <a:ext uri="{FF2B5EF4-FFF2-40B4-BE49-F238E27FC236}">
                  <a16:creationId xmlns:a16="http://schemas.microsoft.com/office/drawing/2014/main" id="{52655443-17AF-C938-306F-67F27E41F4C3}"/>
                </a:ext>
              </a:extLst>
            </p:cNvPr>
            <p:cNvSpPr/>
            <p:nvPr/>
          </p:nvSpPr>
          <p:spPr>
            <a:xfrm>
              <a:off x="722634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5" name="Rectangle: Rounded Corners 654">
              <a:extLst>
                <a:ext uri="{FF2B5EF4-FFF2-40B4-BE49-F238E27FC236}">
                  <a16:creationId xmlns:a16="http://schemas.microsoft.com/office/drawing/2014/main" id="{B0A9374D-0B61-BB4C-6FEE-5616D864063B}"/>
                </a:ext>
              </a:extLst>
            </p:cNvPr>
            <p:cNvSpPr/>
            <p:nvPr/>
          </p:nvSpPr>
          <p:spPr>
            <a:xfrm>
              <a:off x="705370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6" name="Rectangle: Rounded Corners 655">
              <a:extLst>
                <a:ext uri="{FF2B5EF4-FFF2-40B4-BE49-F238E27FC236}">
                  <a16:creationId xmlns:a16="http://schemas.microsoft.com/office/drawing/2014/main" id="{0D14A61B-38EF-6B19-573E-88E6C17E570B}"/>
                </a:ext>
              </a:extLst>
            </p:cNvPr>
            <p:cNvSpPr/>
            <p:nvPr/>
          </p:nvSpPr>
          <p:spPr>
            <a:xfrm>
              <a:off x="722634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7" name="Rectangle: Rounded Corners 656">
              <a:extLst>
                <a:ext uri="{FF2B5EF4-FFF2-40B4-BE49-F238E27FC236}">
                  <a16:creationId xmlns:a16="http://schemas.microsoft.com/office/drawing/2014/main" id="{31EE7A36-5266-6423-A6E7-65820C0F04E0}"/>
                </a:ext>
              </a:extLst>
            </p:cNvPr>
            <p:cNvSpPr/>
            <p:nvPr/>
          </p:nvSpPr>
          <p:spPr>
            <a:xfrm>
              <a:off x="70537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8" name="Rectangle: Rounded Corners 657">
              <a:extLst>
                <a:ext uri="{FF2B5EF4-FFF2-40B4-BE49-F238E27FC236}">
                  <a16:creationId xmlns:a16="http://schemas.microsoft.com/office/drawing/2014/main" id="{D8FD7200-8B5A-414D-9473-8B3B6E4F5322}"/>
                </a:ext>
              </a:extLst>
            </p:cNvPr>
            <p:cNvSpPr/>
            <p:nvPr/>
          </p:nvSpPr>
          <p:spPr>
            <a:xfrm>
              <a:off x="774426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9" name="Rectangle: Rounded Corners 658">
              <a:extLst>
                <a:ext uri="{FF2B5EF4-FFF2-40B4-BE49-F238E27FC236}">
                  <a16:creationId xmlns:a16="http://schemas.microsoft.com/office/drawing/2014/main" id="{52A3D98D-87FA-0B63-DFB3-F8518F9D0F1F}"/>
                </a:ext>
              </a:extLst>
            </p:cNvPr>
            <p:cNvSpPr/>
            <p:nvPr/>
          </p:nvSpPr>
          <p:spPr>
            <a:xfrm>
              <a:off x="79169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0" name="Rectangle: Rounded Corners 659">
              <a:extLst>
                <a:ext uri="{FF2B5EF4-FFF2-40B4-BE49-F238E27FC236}">
                  <a16:creationId xmlns:a16="http://schemas.microsoft.com/office/drawing/2014/main" id="{1CAA75D2-ED72-13C8-4C23-C977C3F709D0}"/>
                </a:ext>
              </a:extLst>
            </p:cNvPr>
            <p:cNvSpPr/>
            <p:nvPr/>
          </p:nvSpPr>
          <p:spPr>
            <a:xfrm>
              <a:off x="774426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61" name="Group 660">
            <a:extLst>
              <a:ext uri="{FF2B5EF4-FFF2-40B4-BE49-F238E27FC236}">
                <a16:creationId xmlns:a16="http://schemas.microsoft.com/office/drawing/2014/main" id="{94946AB2-DEB8-EF0C-24F1-553EEBF26C1F}"/>
              </a:ext>
            </a:extLst>
          </p:cNvPr>
          <p:cNvGrpSpPr/>
          <p:nvPr/>
        </p:nvGrpSpPr>
        <p:grpSpPr>
          <a:xfrm>
            <a:off x="1631987" y="2015703"/>
            <a:ext cx="690364" cy="685125"/>
            <a:chOff x="7053705" y="4676969"/>
            <a:chExt cx="986234" cy="978750"/>
          </a:xfrm>
        </p:grpSpPr>
        <p:sp>
          <p:nvSpPr>
            <p:cNvPr id="662" name="Rectangle: Rounded Corners 661">
              <a:extLst>
                <a:ext uri="{FF2B5EF4-FFF2-40B4-BE49-F238E27FC236}">
                  <a16:creationId xmlns:a16="http://schemas.microsoft.com/office/drawing/2014/main" id="{BF1C8223-63B1-EC95-8605-A00002450EBB}"/>
                </a:ext>
              </a:extLst>
            </p:cNvPr>
            <p:cNvSpPr/>
            <p:nvPr/>
          </p:nvSpPr>
          <p:spPr>
            <a:xfrm>
              <a:off x="757162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3" name="Rectangle: Rounded Corners 662">
              <a:extLst>
                <a:ext uri="{FF2B5EF4-FFF2-40B4-BE49-F238E27FC236}">
                  <a16:creationId xmlns:a16="http://schemas.microsoft.com/office/drawing/2014/main" id="{9BEA7558-F294-176F-EFB8-D1C59394A60C}"/>
                </a:ext>
              </a:extLst>
            </p:cNvPr>
            <p:cNvSpPr/>
            <p:nvPr/>
          </p:nvSpPr>
          <p:spPr>
            <a:xfrm>
              <a:off x="739898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4" name="Rectangle: Rounded Corners 663">
              <a:extLst>
                <a:ext uri="{FF2B5EF4-FFF2-40B4-BE49-F238E27FC236}">
                  <a16:creationId xmlns:a16="http://schemas.microsoft.com/office/drawing/2014/main" id="{CEF8FD62-9DBA-CCC2-C5AE-AFD5114F7553}"/>
                </a:ext>
              </a:extLst>
            </p:cNvPr>
            <p:cNvSpPr/>
            <p:nvPr/>
          </p:nvSpPr>
          <p:spPr>
            <a:xfrm>
              <a:off x="757162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5" name="Rectangle: Rounded Corners 664">
              <a:extLst>
                <a:ext uri="{FF2B5EF4-FFF2-40B4-BE49-F238E27FC236}">
                  <a16:creationId xmlns:a16="http://schemas.microsoft.com/office/drawing/2014/main" id="{9691BA3C-C100-5967-1445-4B9D1AD5DBC5}"/>
                </a:ext>
              </a:extLst>
            </p:cNvPr>
            <p:cNvSpPr/>
            <p:nvPr/>
          </p:nvSpPr>
          <p:spPr>
            <a:xfrm>
              <a:off x="739898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6" name="Rectangle: Rounded Corners 665">
              <a:extLst>
                <a:ext uri="{FF2B5EF4-FFF2-40B4-BE49-F238E27FC236}">
                  <a16:creationId xmlns:a16="http://schemas.microsoft.com/office/drawing/2014/main" id="{FDA0F823-C884-9246-25F9-1884B1DD4B88}"/>
                </a:ext>
              </a:extLst>
            </p:cNvPr>
            <p:cNvSpPr/>
            <p:nvPr/>
          </p:nvSpPr>
          <p:spPr>
            <a:xfrm>
              <a:off x="722634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7" name="Rectangle: Rounded Corners 666">
              <a:extLst>
                <a:ext uri="{FF2B5EF4-FFF2-40B4-BE49-F238E27FC236}">
                  <a16:creationId xmlns:a16="http://schemas.microsoft.com/office/drawing/2014/main" id="{BEE72956-11D6-684E-CDF8-7CDE7FC9C5A6}"/>
                </a:ext>
              </a:extLst>
            </p:cNvPr>
            <p:cNvSpPr/>
            <p:nvPr/>
          </p:nvSpPr>
          <p:spPr>
            <a:xfrm>
              <a:off x="705370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8" name="Rectangle: Rounded Corners 667">
              <a:extLst>
                <a:ext uri="{FF2B5EF4-FFF2-40B4-BE49-F238E27FC236}">
                  <a16:creationId xmlns:a16="http://schemas.microsoft.com/office/drawing/2014/main" id="{9224C9A7-B113-2A22-5464-56497C12BB11}"/>
                </a:ext>
              </a:extLst>
            </p:cNvPr>
            <p:cNvSpPr/>
            <p:nvPr/>
          </p:nvSpPr>
          <p:spPr>
            <a:xfrm>
              <a:off x="722634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9" name="Rectangle: Rounded Corners 668">
              <a:extLst>
                <a:ext uri="{FF2B5EF4-FFF2-40B4-BE49-F238E27FC236}">
                  <a16:creationId xmlns:a16="http://schemas.microsoft.com/office/drawing/2014/main" id="{A3E6FFCE-0CCC-2E87-F96B-A1AFB1FF5F8F}"/>
                </a:ext>
              </a:extLst>
            </p:cNvPr>
            <p:cNvSpPr/>
            <p:nvPr/>
          </p:nvSpPr>
          <p:spPr>
            <a:xfrm>
              <a:off x="705370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0" name="Rectangle: Rounded Corners 669">
              <a:extLst>
                <a:ext uri="{FF2B5EF4-FFF2-40B4-BE49-F238E27FC236}">
                  <a16:creationId xmlns:a16="http://schemas.microsoft.com/office/drawing/2014/main" id="{A886A984-3F51-AEC3-8C08-0CCA00BF0A94}"/>
                </a:ext>
              </a:extLst>
            </p:cNvPr>
            <p:cNvSpPr/>
            <p:nvPr/>
          </p:nvSpPr>
          <p:spPr>
            <a:xfrm>
              <a:off x="791690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1" name="Rectangle: Rounded Corners 670">
              <a:extLst>
                <a:ext uri="{FF2B5EF4-FFF2-40B4-BE49-F238E27FC236}">
                  <a16:creationId xmlns:a16="http://schemas.microsoft.com/office/drawing/2014/main" id="{E8ACD0FB-1F42-1462-561B-823D4C4CF58B}"/>
                </a:ext>
              </a:extLst>
            </p:cNvPr>
            <p:cNvSpPr/>
            <p:nvPr/>
          </p:nvSpPr>
          <p:spPr>
            <a:xfrm>
              <a:off x="7744265" y="5360137"/>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2" name="Rectangle: Rounded Corners 671">
              <a:extLst>
                <a:ext uri="{FF2B5EF4-FFF2-40B4-BE49-F238E27FC236}">
                  <a16:creationId xmlns:a16="http://schemas.microsoft.com/office/drawing/2014/main" id="{C07FB81A-5F49-4711-5BA5-EB52781254FE}"/>
                </a:ext>
              </a:extLst>
            </p:cNvPr>
            <p:cNvSpPr/>
            <p:nvPr/>
          </p:nvSpPr>
          <p:spPr>
            <a:xfrm>
              <a:off x="791690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3" name="Rectangle: Rounded Corners 672">
              <a:extLst>
                <a:ext uri="{FF2B5EF4-FFF2-40B4-BE49-F238E27FC236}">
                  <a16:creationId xmlns:a16="http://schemas.microsoft.com/office/drawing/2014/main" id="{F1334A05-5B9A-5FF2-5261-03A01A87FD40}"/>
                </a:ext>
              </a:extLst>
            </p:cNvPr>
            <p:cNvSpPr/>
            <p:nvPr/>
          </p:nvSpPr>
          <p:spPr>
            <a:xfrm>
              <a:off x="7744265" y="553092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4" name="Rectangle: Rounded Corners 673">
              <a:extLst>
                <a:ext uri="{FF2B5EF4-FFF2-40B4-BE49-F238E27FC236}">
                  <a16:creationId xmlns:a16="http://schemas.microsoft.com/office/drawing/2014/main" id="{C89C0B01-DA31-1027-E903-D9A112FE6BB9}"/>
                </a:ext>
              </a:extLst>
            </p:cNvPr>
            <p:cNvSpPr/>
            <p:nvPr/>
          </p:nvSpPr>
          <p:spPr>
            <a:xfrm>
              <a:off x="757162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5" name="Rectangle: Rounded Corners 674">
              <a:extLst>
                <a:ext uri="{FF2B5EF4-FFF2-40B4-BE49-F238E27FC236}">
                  <a16:creationId xmlns:a16="http://schemas.microsoft.com/office/drawing/2014/main" id="{C9B5F500-915B-1ED8-13EC-D87992D8B852}"/>
                </a:ext>
              </a:extLst>
            </p:cNvPr>
            <p:cNvSpPr/>
            <p:nvPr/>
          </p:nvSpPr>
          <p:spPr>
            <a:xfrm>
              <a:off x="739898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6" name="Rectangle: Rounded Corners 675">
              <a:extLst>
                <a:ext uri="{FF2B5EF4-FFF2-40B4-BE49-F238E27FC236}">
                  <a16:creationId xmlns:a16="http://schemas.microsoft.com/office/drawing/2014/main" id="{EA349B67-4426-5AAA-BE4A-B4458A0F9E82}"/>
                </a:ext>
              </a:extLst>
            </p:cNvPr>
            <p:cNvSpPr/>
            <p:nvPr/>
          </p:nvSpPr>
          <p:spPr>
            <a:xfrm>
              <a:off x="757162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7" name="Rectangle: Rounded Corners 676">
              <a:extLst>
                <a:ext uri="{FF2B5EF4-FFF2-40B4-BE49-F238E27FC236}">
                  <a16:creationId xmlns:a16="http://schemas.microsoft.com/office/drawing/2014/main" id="{8A74AF28-A34A-3D0C-7AF3-E6ED852A0DB0}"/>
                </a:ext>
              </a:extLst>
            </p:cNvPr>
            <p:cNvSpPr/>
            <p:nvPr/>
          </p:nvSpPr>
          <p:spPr>
            <a:xfrm>
              <a:off x="739898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8" name="Rectangle: Rounded Corners 677">
              <a:extLst>
                <a:ext uri="{FF2B5EF4-FFF2-40B4-BE49-F238E27FC236}">
                  <a16:creationId xmlns:a16="http://schemas.microsoft.com/office/drawing/2014/main" id="{A82F679A-2362-3A9E-F565-2F982AB413C2}"/>
                </a:ext>
              </a:extLst>
            </p:cNvPr>
            <p:cNvSpPr/>
            <p:nvPr/>
          </p:nvSpPr>
          <p:spPr>
            <a:xfrm>
              <a:off x="722634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9" name="Rectangle: Rounded Corners 678">
              <a:extLst>
                <a:ext uri="{FF2B5EF4-FFF2-40B4-BE49-F238E27FC236}">
                  <a16:creationId xmlns:a16="http://schemas.microsoft.com/office/drawing/2014/main" id="{FDD042E4-7B42-5618-F313-E1E178AB501E}"/>
                </a:ext>
              </a:extLst>
            </p:cNvPr>
            <p:cNvSpPr/>
            <p:nvPr/>
          </p:nvSpPr>
          <p:spPr>
            <a:xfrm>
              <a:off x="70537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0" name="Rectangle: Rounded Corners 679">
              <a:extLst>
                <a:ext uri="{FF2B5EF4-FFF2-40B4-BE49-F238E27FC236}">
                  <a16:creationId xmlns:a16="http://schemas.microsoft.com/office/drawing/2014/main" id="{F5945C1B-2E83-D258-A219-492CA0886565}"/>
                </a:ext>
              </a:extLst>
            </p:cNvPr>
            <p:cNvSpPr/>
            <p:nvPr/>
          </p:nvSpPr>
          <p:spPr>
            <a:xfrm>
              <a:off x="722634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1" name="Rectangle: Rounded Corners 680">
              <a:extLst>
                <a:ext uri="{FF2B5EF4-FFF2-40B4-BE49-F238E27FC236}">
                  <a16:creationId xmlns:a16="http://schemas.microsoft.com/office/drawing/2014/main" id="{3F5840D0-94F9-CBCB-1C12-8212E219F98D}"/>
                </a:ext>
              </a:extLst>
            </p:cNvPr>
            <p:cNvSpPr/>
            <p:nvPr/>
          </p:nvSpPr>
          <p:spPr>
            <a:xfrm>
              <a:off x="705370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2" name="Rectangle: Rounded Corners 681">
              <a:extLst>
                <a:ext uri="{FF2B5EF4-FFF2-40B4-BE49-F238E27FC236}">
                  <a16:creationId xmlns:a16="http://schemas.microsoft.com/office/drawing/2014/main" id="{4269C5B2-A7B8-E355-02EA-6961DD95A8DD}"/>
                </a:ext>
              </a:extLst>
            </p:cNvPr>
            <p:cNvSpPr/>
            <p:nvPr/>
          </p:nvSpPr>
          <p:spPr>
            <a:xfrm>
              <a:off x="791690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3" name="Rectangle: Rounded Corners 682">
              <a:extLst>
                <a:ext uri="{FF2B5EF4-FFF2-40B4-BE49-F238E27FC236}">
                  <a16:creationId xmlns:a16="http://schemas.microsoft.com/office/drawing/2014/main" id="{15DE7757-BB3A-9E63-3D9E-BBB52AC2A1A2}"/>
                </a:ext>
              </a:extLst>
            </p:cNvPr>
            <p:cNvSpPr/>
            <p:nvPr/>
          </p:nvSpPr>
          <p:spPr>
            <a:xfrm>
              <a:off x="7744265" y="5018553"/>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84" name="Rectangle: Rounded Corners 683">
              <a:extLst>
                <a:ext uri="{FF2B5EF4-FFF2-40B4-BE49-F238E27FC236}">
                  <a16:creationId xmlns:a16="http://schemas.microsoft.com/office/drawing/2014/main" id="{E283F581-A809-FFF4-A9C8-016914A1F9A6}"/>
                </a:ext>
              </a:extLst>
            </p:cNvPr>
            <p:cNvSpPr/>
            <p:nvPr/>
          </p:nvSpPr>
          <p:spPr>
            <a:xfrm>
              <a:off x="791690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8" name="Rectangle: Rounded Corners 717">
              <a:extLst>
                <a:ext uri="{FF2B5EF4-FFF2-40B4-BE49-F238E27FC236}">
                  <a16:creationId xmlns:a16="http://schemas.microsoft.com/office/drawing/2014/main" id="{3C9F3279-15AA-B30E-CEC0-382C28A428C4}"/>
                </a:ext>
              </a:extLst>
            </p:cNvPr>
            <p:cNvSpPr/>
            <p:nvPr/>
          </p:nvSpPr>
          <p:spPr>
            <a:xfrm>
              <a:off x="7744265" y="5189345"/>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0" name="Rectangle: Rounded Corners 719">
              <a:extLst>
                <a:ext uri="{FF2B5EF4-FFF2-40B4-BE49-F238E27FC236}">
                  <a16:creationId xmlns:a16="http://schemas.microsoft.com/office/drawing/2014/main" id="{710646A4-D3D6-EDCF-DF51-2413AF636EC9}"/>
                </a:ext>
              </a:extLst>
            </p:cNvPr>
            <p:cNvSpPr/>
            <p:nvPr/>
          </p:nvSpPr>
          <p:spPr>
            <a:xfrm>
              <a:off x="757162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5" name="Rectangle: Rounded Corners 764">
              <a:extLst>
                <a:ext uri="{FF2B5EF4-FFF2-40B4-BE49-F238E27FC236}">
                  <a16:creationId xmlns:a16="http://schemas.microsoft.com/office/drawing/2014/main" id="{A7767C62-6301-51E5-17C2-E9AD84F1ACB4}"/>
                </a:ext>
              </a:extLst>
            </p:cNvPr>
            <p:cNvSpPr/>
            <p:nvPr/>
          </p:nvSpPr>
          <p:spPr>
            <a:xfrm>
              <a:off x="739898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6" name="Rectangle: Rounded Corners 765">
              <a:extLst>
                <a:ext uri="{FF2B5EF4-FFF2-40B4-BE49-F238E27FC236}">
                  <a16:creationId xmlns:a16="http://schemas.microsoft.com/office/drawing/2014/main" id="{2A6B2447-0FFC-46A7-EF75-F668A78A96B7}"/>
                </a:ext>
              </a:extLst>
            </p:cNvPr>
            <p:cNvSpPr/>
            <p:nvPr/>
          </p:nvSpPr>
          <p:spPr>
            <a:xfrm>
              <a:off x="757162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7" name="Rectangle: Rounded Corners 766">
              <a:extLst>
                <a:ext uri="{FF2B5EF4-FFF2-40B4-BE49-F238E27FC236}">
                  <a16:creationId xmlns:a16="http://schemas.microsoft.com/office/drawing/2014/main" id="{33D2E876-3AB5-0D43-1D26-2A71EB614B08}"/>
                </a:ext>
              </a:extLst>
            </p:cNvPr>
            <p:cNvSpPr/>
            <p:nvPr/>
          </p:nvSpPr>
          <p:spPr>
            <a:xfrm>
              <a:off x="739898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9" name="Rectangle: Rounded Corners 768">
              <a:extLst>
                <a:ext uri="{FF2B5EF4-FFF2-40B4-BE49-F238E27FC236}">
                  <a16:creationId xmlns:a16="http://schemas.microsoft.com/office/drawing/2014/main" id="{7E0EC31E-4289-31ED-9F5E-D7740DFB60CF}"/>
                </a:ext>
              </a:extLst>
            </p:cNvPr>
            <p:cNvSpPr/>
            <p:nvPr/>
          </p:nvSpPr>
          <p:spPr>
            <a:xfrm>
              <a:off x="722634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1" name="Rectangle: Rounded Corners 770">
              <a:extLst>
                <a:ext uri="{FF2B5EF4-FFF2-40B4-BE49-F238E27FC236}">
                  <a16:creationId xmlns:a16="http://schemas.microsoft.com/office/drawing/2014/main" id="{BC2D3F5D-2757-090D-96EE-0EDB0544E241}"/>
                </a:ext>
              </a:extLst>
            </p:cNvPr>
            <p:cNvSpPr/>
            <p:nvPr/>
          </p:nvSpPr>
          <p:spPr>
            <a:xfrm>
              <a:off x="705370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2" name="Rectangle: Rounded Corners 771">
              <a:extLst>
                <a:ext uri="{FF2B5EF4-FFF2-40B4-BE49-F238E27FC236}">
                  <a16:creationId xmlns:a16="http://schemas.microsoft.com/office/drawing/2014/main" id="{0DDDB75A-4634-B9EE-D677-14A9F02B941F}"/>
                </a:ext>
              </a:extLst>
            </p:cNvPr>
            <p:cNvSpPr/>
            <p:nvPr/>
          </p:nvSpPr>
          <p:spPr>
            <a:xfrm>
              <a:off x="722634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3" name="Rectangle: Rounded Corners 772">
              <a:extLst>
                <a:ext uri="{FF2B5EF4-FFF2-40B4-BE49-F238E27FC236}">
                  <a16:creationId xmlns:a16="http://schemas.microsoft.com/office/drawing/2014/main" id="{8265D954-224D-0D54-025D-D4D5A283A7D0}"/>
                </a:ext>
              </a:extLst>
            </p:cNvPr>
            <p:cNvSpPr/>
            <p:nvPr/>
          </p:nvSpPr>
          <p:spPr>
            <a:xfrm>
              <a:off x="70537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5" name="Rectangle: Rounded Corners 774">
              <a:extLst>
                <a:ext uri="{FF2B5EF4-FFF2-40B4-BE49-F238E27FC236}">
                  <a16:creationId xmlns:a16="http://schemas.microsoft.com/office/drawing/2014/main" id="{05D2CEBC-3173-5B64-F8F7-3E20EE13B90F}"/>
                </a:ext>
              </a:extLst>
            </p:cNvPr>
            <p:cNvSpPr/>
            <p:nvPr/>
          </p:nvSpPr>
          <p:spPr>
            <a:xfrm>
              <a:off x="7744265" y="4676969"/>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7" name="Rectangle: Rounded Corners 776">
              <a:extLst>
                <a:ext uri="{FF2B5EF4-FFF2-40B4-BE49-F238E27FC236}">
                  <a16:creationId xmlns:a16="http://schemas.microsoft.com/office/drawing/2014/main" id="{E5686F31-B2D6-B759-13D6-8BE991AFA028}"/>
                </a:ext>
              </a:extLst>
            </p:cNvPr>
            <p:cNvSpPr/>
            <p:nvPr/>
          </p:nvSpPr>
          <p:spPr>
            <a:xfrm>
              <a:off x="791690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8" name="Rectangle: Rounded Corners 777">
              <a:extLst>
                <a:ext uri="{FF2B5EF4-FFF2-40B4-BE49-F238E27FC236}">
                  <a16:creationId xmlns:a16="http://schemas.microsoft.com/office/drawing/2014/main" id="{F03C0B7E-155F-D561-2600-2FACE5D1AD00}"/>
                </a:ext>
              </a:extLst>
            </p:cNvPr>
            <p:cNvSpPr/>
            <p:nvPr/>
          </p:nvSpPr>
          <p:spPr>
            <a:xfrm>
              <a:off x="7744265" y="4847761"/>
              <a:ext cx="123034" cy="12479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779" name="Rectangle: Rounded Corners 778">
            <a:extLst>
              <a:ext uri="{FF2B5EF4-FFF2-40B4-BE49-F238E27FC236}">
                <a16:creationId xmlns:a16="http://schemas.microsoft.com/office/drawing/2014/main" id="{463CAEF2-D63A-BDE7-B805-50F73AD30049}"/>
              </a:ext>
            </a:extLst>
          </p:cNvPr>
          <p:cNvSpPr/>
          <p:nvPr/>
        </p:nvSpPr>
        <p:spPr>
          <a:xfrm>
            <a:off x="888308" y="5817268"/>
            <a:ext cx="7816775" cy="7524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STPA identifies and prevents errors earlier, when </a:t>
            </a:r>
            <a:br>
              <a:rPr kumimoji="0" lang="en-US" sz="2400" b="0" i="0" u="none" strike="noStrike" kern="1200" cap="none" spc="0" normalizeH="0" baseline="0" noProof="0" dirty="0">
                <a:ln>
                  <a:noFill/>
                </a:ln>
                <a:solidFill>
                  <a:prstClr val="white"/>
                </a:solidFill>
                <a:effectLst/>
                <a:uLnTx/>
                <a:uFillTx/>
                <a:latin typeface="Calibri"/>
                <a:ea typeface="+mn-ea"/>
                <a:cs typeface="+mn-cs"/>
              </a:rPr>
            </a:br>
            <a:r>
              <a:rPr kumimoji="0" lang="en-US" sz="2400" b="0" i="0" u="none" strike="noStrike" kern="1200" cap="none" spc="0" normalizeH="0" baseline="0" noProof="0" dirty="0">
                <a:ln>
                  <a:noFill/>
                </a:ln>
                <a:solidFill>
                  <a:prstClr val="white"/>
                </a:solidFill>
                <a:effectLst/>
                <a:uLnTx/>
                <a:uFillTx/>
                <a:latin typeface="Calibri"/>
                <a:ea typeface="+mn-ea"/>
                <a:cs typeface="+mn-cs"/>
              </a:rPr>
              <a:t>the fixes are least expensive (and most effective!)</a:t>
            </a:r>
          </a:p>
        </p:txBody>
      </p:sp>
      <p:sp>
        <p:nvSpPr>
          <p:cNvPr id="780" name="Oval 779">
            <a:extLst>
              <a:ext uri="{FF2B5EF4-FFF2-40B4-BE49-F238E27FC236}">
                <a16:creationId xmlns:a16="http://schemas.microsoft.com/office/drawing/2014/main" id="{C7CE4411-36EA-48A0-0B6C-5904A4EC3B30}"/>
              </a:ext>
            </a:extLst>
          </p:cNvPr>
          <p:cNvSpPr/>
          <p:nvPr/>
        </p:nvSpPr>
        <p:spPr>
          <a:xfrm>
            <a:off x="1241792" y="400050"/>
            <a:ext cx="4942860" cy="5378784"/>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20193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BAB450C-3D7D-4677-A740-7C122BAA7305}"/>
              </a:ext>
            </a:extLst>
          </p:cNvPr>
          <p:cNvGrpSpPr/>
          <p:nvPr/>
        </p:nvGrpSpPr>
        <p:grpSpPr>
          <a:xfrm>
            <a:off x="89513" y="838200"/>
            <a:ext cx="8964974" cy="4802504"/>
            <a:chOff x="89513" y="1362075"/>
            <a:chExt cx="8964974" cy="4802504"/>
          </a:xfrm>
        </p:grpSpPr>
        <p:pic>
          <p:nvPicPr>
            <p:cNvPr id="2" name="Picture 1">
              <a:extLst>
                <a:ext uri="{FF2B5EF4-FFF2-40B4-BE49-F238E27FC236}">
                  <a16:creationId xmlns:a16="http://schemas.microsoft.com/office/drawing/2014/main" id="{1310BEDE-F493-4EE0-80FD-DDB2A750875C}"/>
                </a:ext>
              </a:extLst>
            </p:cNvPr>
            <p:cNvPicPr>
              <a:picLocks noChangeAspect="1"/>
            </p:cNvPicPr>
            <p:nvPr/>
          </p:nvPicPr>
          <p:blipFill rotWithShape="1">
            <a:blip r:embed="rId2"/>
            <a:srcRect l="46279" t="59271" r="4297" b="4656"/>
            <a:stretch/>
          </p:blipFill>
          <p:spPr>
            <a:xfrm>
              <a:off x="89513" y="1362075"/>
              <a:ext cx="8964974" cy="4800600"/>
            </a:xfrm>
            <a:prstGeom prst="rect">
              <a:avLst/>
            </a:prstGeom>
          </p:spPr>
        </p:pic>
        <p:sp>
          <p:nvSpPr>
            <p:cNvPr id="3" name="Rectangle 2">
              <a:extLst>
                <a:ext uri="{FF2B5EF4-FFF2-40B4-BE49-F238E27FC236}">
                  <a16:creationId xmlns:a16="http://schemas.microsoft.com/office/drawing/2014/main" id="{88AC4DD1-E068-4481-8A6C-83D887553F09}"/>
                </a:ext>
              </a:extLst>
            </p:cNvPr>
            <p:cNvSpPr/>
            <p:nvPr/>
          </p:nvSpPr>
          <p:spPr>
            <a:xfrm>
              <a:off x="5610225" y="5724524"/>
              <a:ext cx="3133725" cy="440055"/>
            </a:xfrm>
            <a:prstGeom prst="rect">
              <a:avLst/>
            </a:prstGeom>
            <a:solidFill>
              <a:srgbClr val="010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TextBox 4">
            <a:extLst>
              <a:ext uri="{FF2B5EF4-FFF2-40B4-BE49-F238E27FC236}">
                <a16:creationId xmlns:a16="http://schemas.microsoft.com/office/drawing/2014/main" id="{D0DD35EF-3DDC-4520-A08B-C2C768593B30}"/>
              </a:ext>
            </a:extLst>
          </p:cNvPr>
          <p:cNvSpPr txBox="1"/>
          <p:nvPr/>
        </p:nvSpPr>
        <p:spPr>
          <a:xfrm>
            <a:off x="0" y="6581001"/>
            <a:ext cx="509299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Defense Systems Management College</a:t>
            </a:r>
          </a:p>
        </p:txBody>
      </p:sp>
      <p:sp>
        <p:nvSpPr>
          <p:cNvPr id="6" name="Rectangle: Rounded Corners 5">
            <a:extLst>
              <a:ext uri="{FF2B5EF4-FFF2-40B4-BE49-F238E27FC236}">
                <a16:creationId xmlns:a16="http://schemas.microsoft.com/office/drawing/2014/main" id="{762762A2-A634-4384-9D6C-BC6241486F72}"/>
              </a:ext>
            </a:extLst>
          </p:cNvPr>
          <p:cNvSpPr/>
          <p:nvPr/>
        </p:nvSpPr>
        <p:spPr>
          <a:xfrm>
            <a:off x="888308" y="5817268"/>
            <a:ext cx="7816775" cy="7524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STPA is used to uncover the hidden defects </a:t>
            </a:r>
            <a:br>
              <a:rPr kumimoji="0" lang="en-US" sz="2400" b="0" i="0" u="none" strike="noStrike" kern="1200" cap="none" spc="0" normalizeH="0" baseline="0" noProof="0" dirty="0">
                <a:ln>
                  <a:noFill/>
                </a:ln>
                <a:solidFill>
                  <a:prstClr val="white"/>
                </a:solidFill>
                <a:effectLst/>
                <a:uLnTx/>
                <a:uFillTx/>
                <a:latin typeface="Calibri"/>
                <a:ea typeface="+mn-ea"/>
                <a:cs typeface="+mn-cs"/>
              </a:rPr>
            </a:br>
            <a:r>
              <a:rPr kumimoji="0" lang="en-US" sz="2400" b="0" i="0" u="none" strike="noStrike" kern="1200" cap="none" spc="0" normalizeH="0" baseline="0" noProof="0" dirty="0">
                <a:ln>
                  <a:noFill/>
                </a:ln>
                <a:solidFill>
                  <a:prstClr val="white"/>
                </a:solidFill>
                <a:effectLst/>
                <a:uLnTx/>
                <a:uFillTx/>
                <a:latin typeface="Calibri"/>
                <a:ea typeface="+mn-ea"/>
                <a:cs typeface="+mn-cs"/>
              </a:rPr>
              <a:t>that otherwise require 10-1000x cost to fix</a:t>
            </a:r>
          </a:p>
        </p:txBody>
      </p:sp>
      <p:sp>
        <p:nvSpPr>
          <p:cNvPr id="7" name="Title 1">
            <a:extLst>
              <a:ext uri="{FF2B5EF4-FFF2-40B4-BE49-F238E27FC236}">
                <a16:creationId xmlns:a16="http://schemas.microsoft.com/office/drawing/2014/main" id="{2BD0E33F-48D2-6E72-C18D-A9B8985710A5}"/>
              </a:ext>
            </a:extLst>
          </p:cNvPr>
          <p:cNvSpPr txBox="1">
            <a:spLocks/>
          </p:cNvSpPr>
          <p:nvPr/>
        </p:nvSpPr>
        <p:spPr>
          <a:xfrm>
            <a:off x="757754" y="21621"/>
            <a:ext cx="7947329" cy="533230"/>
          </a:xfrm>
          <a:prstGeom prst="rect">
            <a:avLst/>
          </a:prstGeom>
        </p:spPr>
        <p:txBody>
          <a:bodyP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Light" panose="020F0302020204030204"/>
                <a:ea typeface="+mj-ea"/>
                <a:cs typeface="+mj-cs"/>
              </a:rPr>
              <a:t>Cost Expenditure Over System Development Lifecycle</a:t>
            </a:r>
          </a:p>
        </p:txBody>
      </p:sp>
    </p:spTree>
    <p:extLst>
      <p:ext uri="{BB962C8B-B14F-4D97-AF65-F5344CB8AC3E}">
        <p14:creationId xmlns:p14="http://schemas.microsoft.com/office/powerpoint/2010/main" val="178367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8274-EA91-5C33-E042-91F104A12D87}"/>
              </a:ext>
            </a:extLst>
          </p:cNvPr>
          <p:cNvSpPr>
            <a:spLocks noGrp="1"/>
          </p:cNvSpPr>
          <p:nvPr>
            <p:ph type="title"/>
          </p:nvPr>
        </p:nvSpPr>
        <p:spPr>
          <a:xfrm>
            <a:off x="628650" y="-279112"/>
            <a:ext cx="7886700" cy="1325563"/>
          </a:xfrm>
        </p:spPr>
        <p:txBody>
          <a:bodyPr/>
          <a:lstStyle/>
          <a:p>
            <a:r>
              <a:rPr lang="en-US" dirty="0"/>
              <a:t>Software Engineering Economics </a:t>
            </a:r>
          </a:p>
        </p:txBody>
      </p:sp>
      <p:graphicFrame>
        <p:nvGraphicFramePr>
          <p:cNvPr id="5" name="Content Placeholder 4">
            <a:extLst>
              <a:ext uri="{FF2B5EF4-FFF2-40B4-BE49-F238E27FC236}">
                <a16:creationId xmlns:a16="http://schemas.microsoft.com/office/drawing/2014/main" id="{AFFFC2BB-E808-8097-C4EE-AF5D2F38F728}"/>
              </a:ext>
            </a:extLst>
          </p:cNvPr>
          <p:cNvGraphicFramePr>
            <a:graphicFrameLocks noGrp="1"/>
          </p:cNvGraphicFramePr>
          <p:nvPr>
            <p:ph idx="1"/>
          </p:nvPr>
        </p:nvGraphicFramePr>
        <p:xfrm>
          <a:off x="4854767" y="1798504"/>
          <a:ext cx="3832033" cy="2865120"/>
        </p:xfrm>
        <a:graphic>
          <a:graphicData uri="http://schemas.openxmlformats.org/drawingml/2006/table">
            <a:tbl>
              <a:tblPr firstRow="1" bandRow="1">
                <a:tableStyleId>{5C22544A-7EE6-4342-B048-85BDC9FD1C3A}</a:tableStyleId>
              </a:tblPr>
              <a:tblGrid>
                <a:gridCol w="2344756">
                  <a:extLst>
                    <a:ext uri="{9D8B030D-6E8A-4147-A177-3AD203B41FA5}">
                      <a16:colId xmlns:a16="http://schemas.microsoft.com/office/drawing/2014/main" val="3875527482"/>
                    </a:ext>
                  </a:extLst>
                </a:gridCol>
                <a:gridCol w="1487277">
                  <a:extLst>
                    <a:ext uri="{9D8B030D-6E8A-4147-A177-3AD203B41FA5}">
                      <a16:colId xmlns:a16="http://schemas.microsoft.com/office/drawing/2014/main" val="1943916455"/>
                    </a:ext>
                  </a:extLst>
                </a:gridCol>
              </a:tblGrid>
              <a:tr h="370840">
                <a:tc>
                  <a:txBody>
                    <a:bodyPr/>
                    <a:lstStyle/>
                    <a:p>
                      <a:r>
                        <a:rPr lang="en-US" dirty="0"/>
                        <a:t>Phase in Which Error is Found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Cost Ratio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808550"/>
                  </a:ext>
                </a:extLst>
              </a:tr>
              <a:tr h="370840">
                <a:tc>
                  <a:txBody>
                    <a:bodyPr/>
                    <a:lstStyle/>
                    <a:p>
                      <a:r>
                        <a:rPr lang="en-US" dirty="0"/>
                        <a:t>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5835922"/>
                  </a:ext>
                </a:extLst>
              </a:tr>
              <a:tr h="370840">
                <a:tc>
                  <a:txBody>
                    <a:bodyPr/>
                    <a:lstStyle/>
                    <a:p>
                      <a:r>
                        <a:rPr lang="en-US" dirty="0"/>
                        <a:t>Design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4455754"/>
                  </a:ext>
                </a:extLst>
              </a:tr>
              <a:tr h="370840">
                <a:tc>
                  <a:txBody>
                    <a:bodyPr/>
                    <a:lstStyle/>
                    <a:p>
                      <a:r>
                        <a:rPr lang="en-US" dirty="0"/>
                        <a:t>Coding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1101328"/>
                  </a:ext>
                </a:extLst>
              </a:tr>
              <a:tr h="370840">
                <a:tc>
                  <a:txBody>
                    <a:bodyPr/>
                    <a:lstStyle/>
                    <a:p>
                      <a:r>
                        <a:rPr lang="en-US" dirty="0"/>
                        <a:t>Development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15-40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6177005"/>
                  </a:ext>
                </a:extLst>
              </a:tr>
              <a:tr h="370840">
                <a:tc>
                  <a:txBody>
                    <a:bodyPr/>
                    <a:lstStyle/>
                    <a:p>
                      <a:r>
                        <a:rPr lang="en-US" dirty="0"/>
                        <a:t>Acceptance Testing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30-70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1553767"/>
                  </a:ext>
                </a:extLst>
              </a:tr>
              <a:tr h="370840">
                <a:tc>
                  <a:txBody>
                    <a:bodyPr/>
                    <a:lstStyle/>
                    <a:p>
                      <a:r>
                        <a:rPr lang="en-US" dirty="0"/>
                        <a:t>Operation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40-1000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3591939"/>
                  </a:ext>
                </a:extLst>
              </a:tr>
            </a:tbl>
          </a:graphicData>
        </a:graphic>
      </p:graphicFrame>
      <p:sp>
        <p:nvSpPr>
          <p:cNvPr id="4" name="Slide Number Placeholder 3">
            <a:extLst>
              <a:ext uri="{FF2B5EF4-FFF2-40B4-BE49-F238E27FC236}">
                <a16:creationId xmlns:a16="http://schemas.microsoft.com/office/drawing/2014/main" id="{E2410589-DF16-175E-F229-73A4CC49F51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8B11654E-F637-543E-6E4B-F9B1203E3900}"/>
              </a:ext>
            </a:extLst>
          </p:cNvPr>
          <p:cNvSpPr txBox="1">
            <a:spLocks/>
          </p:cNvSpPr>
          <p:nvPr/>
        </p:nvSpPr>
        <p:spPr>
          <a:xfrm>
            <a:off x="253388" y="1274990"/>
            <a:ext cx="4601379"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Barry Boehm famous study</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of completed software projects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Large corporations such as IBM, TRW</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Flawed assumptions around requirements </a:t>
            </a:r>
          </a:p>
        </p:txBody>
      </p:sp>
      <p:sp>
        <p:nvSpPr>
          <p:cNvPr id="7" name="Rectangle 6">
            <a:extLst>
              <a:ext uri="{FF2B5EF4-FFF2-40B4-BE49-F238E27FC236}">
                <a16:creationId xmlns:a16="http://schemas.microsoft.com/office/drawing/2014/main" id="{3EA23434-59FB-1BC1-D69F-5FAACF564908}"/>
              </a:ext>
            </a:extLst>
          </p:cNvPr>
          <p:cNvSpPr/>
          <p:nvPr/>
        </p:nvSpPr>
        <p:spPr>
          <a:xfrm>
            <a:off x="400050" y="5147474"/>
            <a:ext cx="8229600" cy="1223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“Billions of Dollars are Squandered Each Year Building Products that Don’t Meet Requirements, Mostly Because the Requirements were Never Clearly Understood”</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Exploring Requirements, Quality Before Design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a:t>
            </a:r>
            <a:r>
              <a:rPr kumimoji="0" lang="en-US" sz="1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Gause</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&amp; Weinberg</a:t>
            </a:r>
          </a:p>
        </p:txBody>
      </p:sp>
      <p:sp>
        <p:nvSpPr>
          <p:cNvPr id="8" name="TextBox 7">
            <a:extLst>
              <a:ext uri="{FF2B5EF4-FFF2-40B4-BE49-F238E27FC236}">
                <a16:creationId xmlns:a16="http://schemas.microsoft.com/office/drawing/2014/main" id="{F3930807-1673-60AE-16FB-CF3EFD7B0FB3}"/>
              </a:ext>
            </a:extLst>
          </p:cNvPr>
          <p:cNvSpPr txBox="1"/>
          <p:nvPr/>
        </p:nvSpPr>
        <p:spPr>
          <a:xfrm>
            <a:off x="0" y="6627168"/>
            <a:ext cx="3172663"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ndara"/>
                <a:ea typeface="+mn-ea"/>
                <a:cs typeface="+mn-cs"/>
              </a:rPr>
              <a:t>1. Barry Boehm, </a:t>
            </a:r>
            <a:r>
              <a:rPr kumimoji="0" lang="en-US" sz="1000" b="1" i="1" u="none" strike="noStrike" kern="1200" cap="none" spc="0" normalizeH="0" baseline="0" noProof="0" dirty="0">
                <a:ln>
                  <a:noFill/>
                </a:ln>
                <a:solidFill>
                  <a:prstClr val="black"/>
                </a:solidFill>
                <a:effectLst/>
                <a:uLnTx/>
                <a:uFillTx/>
                <a:latin typeface="Candara"/>
                <a:ea typeface="+mn-ea"/>
                <a:cs typeface="+mn-cs"/>
              </a:rPr>
              <a:t>Software Engineering Economics</a:t>
            </a:r>
            <a:r>
              <a:rPr kumimoji="0" lang="en-US" sz="1000" b="1" i="0" u="none" strike="noStrike" kern="1200" cap="none" spc="0" normalizeH="0" baseline="0" noProof="0" dirty="0">
                <a:ln>
                  <a:noFill/>
                </a:ln>
                <a:solidFill>
                  <a:prstClr val="black"/>
                </a:solidFill>
                <a:effectLst/>
                <a:uLnTx/>
                <a:uFillTx/>
                <a:latin typeface="Candara"/>
                <a:ea typeface="+mn-ea"/>
                <a:cs typeface="+mn-cs"/>
              </a:rPr>
              <a:t>, 1981</a:t>
            </a:r>
            <a:endParaRPr kumimoji="0" lang="en-US" sz="1000" b="0" i="0" u="none" strike="noStrike" kern="1200" cap="none" spc="0" normalizeH="0" baseline="0" noProof="0" dirty="0">
              <a:ln>
                <a:noFill/>
              </a:ln>
              <a:solidFill>
                <a:prstClr val="black"/>
              </a:solidFill>
              <a:effectLst/>
              <a:uLnTx/>
              <a:uFillTx/>
              <a:latin typeface="Candara"/>
              <a:ea typeface="+mn-ea"/>
              <a:cs typeface="+mn-cs"/>
            </a:endParaRPr>
          </a:p>
        </p:txBody>
      </p:sp>
    </p:spTree>
    <p:extLst>
      <p:ext uri="{BB962C8B-B14F-4D97-AF65-F5344CB8AC3E}">
        <p14:creationId xmlns:p14="http://schemas.microsoft.com/office/powerpoint/2010/main" val="2337711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B64D-9009-E904-253F-A30D1D25C057}"/>
              </a:ext>
            </a:extLst>
          </p:cNvPr>
          <p:cNvSpPr>
            <a:spLocks noGrp="1"/>
          </p:cNvSpPr>
          <p:nvPr>
            <p:ph type="title"/>
          </p:nvPr>
        </p:nvSpPr>
        <p:spPr/>
        <p:txBody>
          <a:bodyPr>
            <a:normAutofit fontScale="90000"/>
          </a:bodyPr>
          <a:lstStyle/>
          <a:p>
            <a:r>
              <a:rPr lang="en-US" dirty="0"/>
              <a:t>Most Common Causes of Losses in Complex, Software Intensive Systems</a:t>
            </a:r>
          </a:p>
        </p:txBody>
      </p:sp>
      <p:sp>
        <p:nvSpPr>
          <p:cNvPr id="3" name="Content Placeholder 2">
            <a:extLst>
              <a:ext uri="{FF2B5EF4-FFF2-40B4-BE49-F238E27FC236}">
                <a16:creationId xmlns:a16="http://schemas.microsoft.com/office/drawing/2014/main" id="{0F6122D2-F9BE-C591-1D2B-AEC7CA77D5B1}"/>
              </a:ext>
            </a:extLst>
          </p:cNvPr>
          <p:cNvSpPr>
            <a:spLocks noGrp="1"/>
          </p:cNvSpPr>
          <p:nvPr>
            <p:ph idx="1"/>
          </p:nvPr>
        </p:nvSpPr>
        <p:spPr/>
        <p:txBody>
          <a:bodyPr/>
          <a:lstStyle/>
          <a:p>
            <a:r>
              <a:rPr lang="en-US" dirty="0"/>
              <a:t>Missing Requirements</a:t>
            </a:r>
          </a:p>
          <a:p>
            <a:r>
              <a:rPr lang="en-US" dirty="0"/>
              <a:t>Flawed Requirements</a:t>
            </a:r>
          </a:p>
          <a:p>
            <a:r>
              <a:rPr lang="en-US" dirty="0"/>
              <a:t>Flawed Logic</a:t>
            </a:r>
          </a:p>
          <a:p>
            <a:r>
              <a:rPr lang="en-US" dirty="0"/>
              <a:t>Conflicting Goals</a:t>
            </a:r>
          </a:p>
          <a:p>
            <a:r>
              <a:rPr lang="en-US" dirty="0"/>
              <a:t>Poor Assumptions</a:t>
            </a:r>
          </a:p>
          <a:p>
            <a:r>
              <a:rPr lang="en-US" dirty="0"/>
              <a:t>Solving the Wrong Problem</a:t>
            </a:r>
          </a:p>
          <a:p>
            <a:endParaRPr lang="en-US" dirty="0"/>
          </a:p>
          <a:p>
            <a:endParaRPr lang="en-US" dirty="0"/>
          </a:p>
        </p:txBody>
      </p:sp>
      <p:sp>
        <p:nvSpPr>
          <p:cNvPr id="4" name="Slide Number Placeholder 3">
            <a:extLst>
              <a:ext uri="{FF2B5EF4-FFF2-40B4-BE49-F238E27FC236}">
                <a16:creationId xmlns:a16="http://schemas.microsoft.com/office/drawing/2014/main" id="{9A3F5481-1F08-A696-BA6E-01C7E67889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Rectangle: Rounded Corners 6">
            <a:extLst>
              <a:ext uri="{FF2B5EF4-FFF2-40B4-BE49-F238E27FC236}">
                <a16:creationId xmlns:a16="http://schemas.microsoft.com/office/drawing/2014/main" id="{874105A4-2F48-D631-BBA6-D6E1FB08A074}"/>
              </a:ext>
            </a:extLst>
          </p:cNvPr>
          <p:cNvSpPr/>
          <p:nvPr/>
        </p:nvSpPr>
        <p:spPr>
          <a:xfrm>
            <a:off x="888308" y="5560143"/>
            <a:ext cx="7816775" cy="10096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Requirements Flaws Can Be Addressed By Applying Security Engineering Principles During the Concept Phase</a:t>
            </a:r>
          </a:p>
        </p:txBody>
      </p:sp>
      <p:pic>
        <p:nvPicPr>
          <p:cNvPr id="5" name="Picture 4">
            <a:extLst>
              <a:ext uri="{FF2B5EF4-FFF2-40B4-BE49-F238E27FC236}">
                <a16:creationId xmlns:a16="http://schemas.microsoft.com/office/drawing/2014/main" id="{84362796-3097-2C95-C643-1B212381E30F}"/>
              </a:ext>
            </a:extLst>
          </p:cNvPr>
          <p:cNvPicPr>
            <a:picLocks noChangeAspect="1"/>
          </p:cNvPicPr>
          <p:nvPr/>
        </p:nvPicPr>
        <p:blipFill>
          <a:blip r:embed="rId2"/>
          <a:stretch>
            <a:fillRect/>
          </a:stretch>
        </p:blipFill>
        <p:spPr>
          <a:xfrm>
            <a:off x="4796695" y="2088821"/>
            <a:ext cx="4027032" cy="2253361"/>
          </a:xfrm>
          <a:prstGeom prst="rect">
            <a:avLst/>
          </a:prstGeom>
        </p:spPr>
      </p:pic>
      <p:sp>
        <p:nvSpPr>
          <p:cNvPr id="6" name="Oval 5">
            <a:extLst>
              <a:ext uri="{FF2B5EF4-FFF2-40B4-BE49-F238E27FC236}">
                <a16:creationId xmlns:a16="http://schemas.microsoft.com/office/drawing/2014/main" id="{39C110E8-43D0-7ACA-8647-732ABF5DCE0D}"/>
              </a:ext>
            </a:extLst>
          </p:cNvPr>
          <p:cNvSpPr/>
          <p:nvPr/>
        </p:nvSpPr>
        <p:spPr>
          <a:xfrm>
            <a:off x="4948083" y="2763780"/>
            <a:ext cx="1032782" cy="1458255"/>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77152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2E0F3-3F74-4C7A-7655-B863772A8B01}"/>
              </a:ext>
            </a:extLst>
          </p:cNvPr>
          <p:cNvSpPr>
            <a:spLocks noGrp="1"/>
          </p:cNvSpPr>
          <p:nvPr>
            <p:ph type="title"/>
          </p:nvPr>
        </p:nvSpPr>
        <p:spPr>
          <a:xfrm>
            <a:off x="415496" y="161750"/>
            <a:ext cx="8229600" cy="1143000"/>
          </a:xfrm>
        </p:spPr>
        <p:txBody>
          <a:bodyPr>
            <a:noAutofit/>
          </a:bodyPr>
          <a:lstStyle/>
          <a:p>
            <a:r>
              <a:rPr lang="en-US" sz="3600" dirty="0"/>
              <a:t>Achieving System Safety and Security Requires Solving the Requirements Problem</a:t>
            </a:r>
          </a:p>
        </p:txBody>
      </p:sp>
      <p:sp>
        <p:nvSpPr>
          <p:cNvPr id="11" name="Text Placeholder 10">
            <a:extLst>
              <a:ext uri="{FF2B5EF4-FFF2-40B4-BE49-F238E27FC236}">
                <a16:creationId xmlns:a16="http://schemas.microsoft.com/office/drawing/2014/main" id="{848D0A54-2DC9-3C9C-D5DC-0C52DDAF41F7}"/>
              </a:ext>
            </a:extLst>
          </p:cNvPr>
          <p:cNvSpPr>
            <a:spLocks noGrp="1"/>
          </p:cNvSpPr>
          <p:nvPr>
            <p:ph sz="half" idx="1"/>
          </p:nvPr>
        </p:nvSpPr>
        <p:spPr/>
        <p:txBody>
          <a:bodyPr/>
          <a:lstStyle/>
          <a:p>
            <a:r>
              <a:rPr lang="en-US" dirty="0"/>
              <a:t>Safety</a:t>
            </a:r>
          </a:p>
        </p:txBody>
      </p:sp>
      <p:sp>
        <p:nvSpPr>
          <p:cNvPr id="12" name="Text Placeholder 11">
            <a:extLst>
              <a:ext uri="{FF2B5EF4-FFF2-40B4-BE49-F238E27FC236}">
                <a16:creationId xmlns:a16="http://schemas.microsoft.com/office/drawing/2014/main" id="{A4C703BC-5E15-395C-D2BE-85D11CEA9CFD}"/>
              </a:ext>
            </a:extLst>
          </p:cNvPr>
          <p:cNvSpPr>
            <a:spLocks noGrp="1"/>
          </p:cNvSpPr>
          <p:nvPr>
            <p:ph sz="half" idx="2"/>
          </p:nvPr>
        </p:nvSpPr>
        <p:spPr/>
        <p:txBody>
          <a:bodyPr/>
          <a:lstStyle/>
          <a:p>
            <a:r>
              <a:rPr lang="en-US" dirty="0"/>
              <a:t>Security</a:t>
            </a:r>
          </a:p>
        </p:txBody>
      </p:sp>
      <p:sp>
        <p:nvSpPr>
          <p:cNvPr id="4" name="Slide Number Placeholder 3">
            <a:extLst>
              <a:ext uri="{FF2B5EF4-FFF2-40B4-BE49-F238E27FC236}">
                <a16:creationId xmlns:a16="http://schemas.microsoft.com/office/drawing/2014/main" id="{83626F15-502A-D1A8-822C-AC49FB0D4481}"/>
              </a:ext>
            </a:extLst>
          </p:cNvPr>
          <p:cNvSpPr>
            <a:spLocks noGrp="1"/>
          </p:cNvSpPr>
          <p:nvPr>
            <p:ph type="sldNum" sz="quarter" idx="12"/>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19B51A1E-902D-48AF-9020-955120F399B6}" type="slidenum">
              <a:rPr kumimoji="0" lang="en-US" sz="900" b="0" i="0" u="none" strike="noStrike" kern="1200" cap="none" spc="0" normalizeH="0" baseline="0" noProof="0">
                <a:ln>
                  <a:noFill/>
                </a:ln>
                <a:solidFill>
                  <a:srgbClr val="FFFFFF"/>
                </a:solidFill>
                <a:effectLst/>
                <a:uLnTx/>
                <a:uFillTx/>
                <a:latin typeface="Corbel"/>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solidFill>
                <a:srgbClr val="FFFFFF"/>
              </a:solidFill>
              <a:effectLst/>
              <a:uLnTx/>
              <a:uFillTx/>
              <a:latin typeface="Corbel"/>
              <a:ea typeface="+mn-ea"/>
              <a:cs typeface="+mn-cs"/>
            </a:endParaRPr>
          </a:p>
        </p:txBody>
      </p:sp>
      <p:sp>
        <p:nvSpPr>
          <p:cNvPr id="9" name="Content Placeholder 2">
            <a:extLst>
              <a:ext uri="{FF2B5EF4-FFF2-40B4-BE49-F238E27FC236}">
                <a16:creationId xmlns:a16="http://schemas.microsoft.com/office/drawing/2014/main" id="{B669C84D-EC46-23E6-0EE6-68E4F4434094}"/>
              </a:ext>
            </a:extLst>
          </p:cNvPr>
          <p:cNvSpPr txBox="1">
            <a:spLocks/>
          </p:cNvSpPr>
          <p:nvPr/>
        </p:nvSpPr>
        <p:spPr>
          <a:xfrm>
            <a:off x="242893" y="6084121"/>
            <a:ext cx="4248000" cy="424424"/>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“The vast majority of losses in complex, software-intensive systems can be traced to </a:t>
            </a: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requirements errors</a:t>
            </a:r>
            <a:r>
              <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 Nancy Leveson</a:t>
            </a:r>
          </a:p>
        </p:txBody>
      </p:sp>
      <p:sp>
        <p:nvSpPr>
          <p:cNvPr id="10" name="Content Placeholder 2">
            <a:extLst>
              <a:ext uri="{FF2B5EF4-FFF2-40B4-BE49-F238E27FC236}">
                <a16:creationId xmlns:a16="http://schemas.microsoft.com/office/drawing/2014/main" id="{57ACB28B-05B8-182A-A9EC-E5F6F393A0C7}"/>
              </a:ext>
            </a:extLst>
          </p:cNvPr>
          <p:cNvSpPr txBox="1">
            <a:spLocks/>
          </p:cNvSpPr>
          <p:nvPr/>
        </p:nvSpPr>
        <p:spPr>
          <a:xfrm>
            <a:off x="4734065" y="6041454"/>
            <a:ext cx="4248000" cy="424424"/>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“Many systems fail because their designers protect the </a:t>
            </a: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wrong things</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or protect the right things in the </a:t>
            </a: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wrong way</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mr-IN" sz="2400" b="1" i="0" u="none" strike="noStrike" kern="1200" cap="none" spc="0" normalizeH="0" baseline="0" noProof="0" dirty="0">
                <a:ln>
                  <a:noFill/>
                </a:ln>
                <a:solidFill>
                  <a:prstClr val="black"/>
                </a:solidFill>
                <a:effectLst/>
                <a:uLnTx/>
                <a:uFillTx/>
                <a:latin typeface="Calibri" panose="020F0502020204030204"/>
                <a:ea typeface="+mn-ea"/>
                <a:cs typeface="Mangal" panose="02040503050203030202" pitchFamily="18" charset="0"/>
              </a:rPr>
              <a:t>–</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Ross Anderson</a:t>
            </a:r>
            <a:endParaRPr kumimoji="0" lang="en-US" sz="24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7D03BF9-2B4D-00EE-5CDF-63B8EBE4BB2D}"/>
              </a:ext>
            </a:extLst>
          </p:cNvPr>
          <p:cNvPicPr>
            <a:picLocks noChangeAspect="1"/>
          </p:cNvPicPr>
          <p:nvPr/>
        </p:nvPicPr>
        <p:blipFill rotWithShape="1">
          <a:blip r:embed="rId3"/>
          <a:srcRect l="10601" r="11562"/>
          <a:stretch/>
        </p:blipFill>
        <p:spPr>
          <a:xfrm>
            <a:off x="2417291" y="2268136"/>
            <a:ext cx="2001795" cy="2540462"/>
          </a:xfrm>
          <a:prstGeom prst="rect">
            <a:avLst/>
          </a:prstGeom>
        </p:spPr>
      </p:pic>
      <p:pic>
        <p:nvPicPr>
          <p:cNvPr id="13" name="Picture 12">
            <a:extLst>
              <a:ext uri="{FF2B5EF4-FFF2-40B4-BE49-F238E27FC236}">
                <a16:creationId xmlns:a16="http://schemas.microsoft.com/office/drawing/2014/main" id="{45E69153-FA23-2923-1FD4-BCE240729563}"/>
              </a:ext>
            </a:extLst>
          </p:cNvPr>
          <p:cNvPicPr>
            <a:picLocks noChangeAspect="1"/>
          </p:cNvPicPr>
          <p:nvPr/>
        </p:nvPicPr>
        <p:blipFill>
          <a:blip r:embed="rId4"/>
          <a:stretch>
            <a:fillRect/>
          </a:stretch>
        </p:blipFill>
        <p:spPr>
          <a:xfrm>
            <a:off x="415496" y="2257314"/>
            <a:ext cx="2001795" cy="2540461"/>
          </a:xfrm>
          <a:prstGeom prst="rect">
            <a:avLst/>
          </a:prstGeom>
        </p:spPr>
      </p:pic>
      <p:pic>
        <p:nvPicPr>
          <p:cNvPr id="18" name="Picture 17">
            <a:extLst>
              <a:ext uri="{FF2B5EF4-FFF2-40B4-BE49-F238E27FC236}">
                <a16:creationId xmlns:a16="http://schemas.microsoft.com/office/drawing/2014/main" id="{88211DB0-1105-C293-3776-9F36E010016D}"/>
              </a:ext>
            </a:extLst>
          </p:cNvPr>
          <p:cNvPicPr>
            <a:picLocks noChangeAspect="1"/>
          </p:cNvPicPr>
          <p:nvPr/>
        </p:nvPicPr>
        <p:blipFill rotWithShape="1">
          <a:blip r:embed="rId5"/>
          <a:srcRect l="12751" r="13339"/>
          <a:stretch/>
        </p:blipFill>
        <p:spPr>
          <a:xfrm>
            <a:off x="6958398" y="2265029"/>
            <a:ext cx="2001795" cy="2543569"/>
          </a:xfrm>
          <a:prstGeom prst="rect">
            <a:avLst/>
          </a:prstGeom>
        </p:spPr>
      </p:pic>
      <p:pic>
        <p:nvPicPr>
          <p:cNvPr id="19" name="Picture 18">
            <a:extLst>
              <a:ext uri="{FF2B5EF4-FFF2-40B4-BE49-F238E27FC236}">
                <a16:creationId xmlns:a16="http://schemas.microsoft.com/office/drawing/2014/main" id="{A2DDC7BA-FE4B-8B5C-93D8-E97A0652E6C5}"/>
              </a:ext>
            </a:extLst>
          </p:cNvPr>
          <p:cNvPicPr>
            <a:picLocks noChangeAspect="1"/>
          </p:cNvPicPr>
          <p:nvPr/>
        </p:nvPicPr>
        <p:blipFill>
          <a:blip r:embed="rId6"/>
          <a:stretch>
            <a:fillRect/>
          </a:stretch>
        </p:blipFill>
        <p:spPr>
          <a:xfrm>
            <a:off x="4956603" y="2257313"/>
            <a:ext cx="2001795" cy="2551285"/>
          </a:xfrm>
          <a:prstGeom prst="rect">
            <a:avLst/>
          </a:prstGeom>
        </p:spPr>
      </p:pic>
    </p:spTree>
    <p:extLst>
      <p:ext uri="{BB962C8B-B14F-4D97-AF65-F5344CB8AC3E}">
        <p14:creationId xmlns:p14="http://schemas.microsoft.com/office/powerpoint/2010/main" val="547516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99535-8C0B-8AD3-9D08-0081DCB4C806}"/>
              </a:ext>
            </a:extLst>
          </p:cNvPr>
          <p:cNvSpPr>
            <a:spLocks noGrp="1"/>
          </p:cNvSpPr>
          <p:nvPr>
            <p:ph type="title"/>
          </p:nvPr>
        </p:nvSpPr>
        <p:spPr>
          <a:xfrm>
            <a:off x="366783" y="146648"/>
            <a:ext cx="8410434" cy="1325563"/>
          </a:xfrm>
        </p:spPr>
        <p:txBody>
          <a:bodyPr>
            <a:normAutofit/>
          </a:bodyPr>
          <a:lstStyle/>
          <a:p>
            <a:r>
              <a:rPr lang="en-US" dirty="0"/>
              <a:t>Some Problems Are Not Quantifiable with Probabilities</a:t>
            </a:r>
          </a:p>
        </p:txBody>
      </p:sp>
      <p:sp>
        <p:nvSpPr>
          <p:cNvPr id="4" name="Text Placeholder 3">
            <a:extLst>
              <a:ext uri="{FF2B5EF4-FFF2-40B4-BE49-F238E27FC236}">
                <a16:creationId xmlns:a16="http://schemas.microsoft.com/office/drawing/2014/main" id="{53F5591B-70D4-EBEF-34F3-891632B89787}"/>
              </a:ext>
            </a:extLst>
          </p:cNvPr>
          <p:cNvSpPr>
            <a:spLocks noGrp="1"/>
          </p:cNvSpPr>
          <p:nvPr>
            <p:ph type="body" idx="1"/>
          </p:nvPr>
        </p:nvSpPr>
        <p:spPr>
          <a:xfrm>
            <a:off x="218747" y="1701795"/>
            <a:ext cx="5041741" cy="617934"/>
          </a:xfrm>
        </p:spPr>
        <p:txBody>
          <a:bodyPr>
            <a:normAutofit/>
          </a:bodyPr>
          <a:lstStyle/>
          <a:p>
            <a:r>
              <a:rPr lang="en-US" dirty="0"/>
              <a:t>Examples that violate best practices:</a:t>
            </a:r>
          </a:p>
        </p:txBody>
      </p:sp>
      <p:sp>
        <p:nvSpPr>
          <p:cNvPr id="5" name="Content Placeholder 4">
            <a:extLst>
              <a:ext uri="{FF2B5EF4-FFF2-40B4-BE49-F238E27FC236}">
                <a16:creationId xmlns:a16="http://schemas.microsoft.com/office/drawing/2014/main" id="{3461BFBC-3DEC-A7CC-06BB-8E82E751E1E2}"/>
              </a:ext>
            </a:extLst>
          </p:cNvPr>
          <p:cNvSpPr>
            <a:spLocks noGrp="1"/>
          </p:cNvSpPr>
          <p:nvPr>
            <p:ph sz="half" idx="2"/>
          </p:nvPr>
        </p:nvSpPr>
        <p:spPr>
          <a:xfrm>
            <a:off x="183570" y="2384033"/>
            <a:ext cx="5236327" cy="2763441"/>
          </a:xfrm>
        </p:spPr>
        <p:txBody>
          <a:bodyPr>
            <a:normAutofit fontScale="70000" lnSpcReduction="20000"/>
          </a:bodyPr>
          <a:lstStyle/>
          <a:p>
            <a:r>
              <a:rPr lang="en-US" dirty="0"/>
              <a:t>Probability that a requirement is flawed</a:t>
            </a:r>
          </a:p>
          <a:p>
            <a:r>
              <a:rPr lang="en-US" dirty="0"/>
              <a:t>Probability that a critical function was missed</a:t>
            </a:r>
          </a:p>
          <a:p>
            <a:r>
              <a:rPr lang="en-US" dirty="0"/>
              <a:t>Probability that a function as designed is not resilient</a:t>
            </a:r>
          </a:p>
          <a:p>
            <a:r>
              <a:rPr lang="en-US" dirty="0"/>
              <a:t>Probability of design errors or omissions</a:t>
            </a:r>
          </a:p>
          <a:p>
            <a:r>
              <a:rPr lang="en-US" dirty="0"/>
              <a:t>Probability that a critical assumption was not captured</a:t>
            </a:r>
          </a:p>
          <a:p>
            <a:r>
              <a:rPr lang="en-US" dirty="0"/>
              <a:t>Probability that an architecture is unsuitable</a:t>
            </a:r>
          </a:p>
        </p:txBody>
      </p:sp>
      <p:sp>
        <p:nvSpPr>
          <p:cNvPr id="8" name="Rectangle 7">
            <a:extLst>
              <a:ext uri="{FF2B5EF4-FFF2-40B4-BE49-F238E27FC236}">
                <a16:creationId xmlns:a16="http://schemas.microsoft.com/office/drawing/2014/main" id="{D55B9B26-5129-4CDB-4690-980E9C7D7DC3}"/>
              </a:ext>
            </a:extLst>
          </p:cNvPr>
          <p:cNvSpPr/>
          <p:nvPr/>
        </p:nvSpPr>
        <p:spPr>
          <a:xfrm>
            <a:off x="514350" y="5147474"/>
            <a:ext cx="8115300" cy="1223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panose="020B0604020202020204" pitchFamily="34" charset="0"/>
                <a:cs typeface="Arial" panose="020B0604020202020204" pitchFamily="34" charset="0"/>
              </a:rPr>
              <a:t>There is industry consensus about when probability arguments may be used</a:t>
            </a:r>
          </a:p>
          <a:p>
            <a:pPr marL="0" marR="0" lvl="0" indent="0" algn="ctr" defTabSz="6858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probability is not allowed, alternatives are required</a:t>
            </a:r>
          </a:p>
        </p:txBody>
      </p:sp>
      <p:pic>
        <p:nvPicPr>
          <p:cNvPr id="6" name="Picture 5">
            <a:extLst>
              <a:ext uri="{FF2B5EF4-FFF2-40B4-BE49-F238E27FC236}">
                <a16:creationId xmlns:a16="http://schemas.microsoft.com/office/drawing/2014/main" id="{3F3D3F03-1CBB-4E1B-6C6F-852CB4795B7E}"/>
              </a:ext>
            </a:extLst>
          </p:cNvPr>
          <p:cNvPicPr>
            <a:picLocks noChangeAspect="1"/>
          </p:cNvPicPr>
          <p:nvPr/>
        </p:nvPicPr>
        <p:blipFill rotWithShape="1">
          <a:blip r:embed="rId2"/>
          <a:srcRect l="2949" r="1" b="3216"/>
          <a:stretch/>
        </p:blipFill>
        <p:spPr>
          <a:xfrm>
            <a:off x="5435784" y="1874181"/>
            <a:ext cx="3604491" cy="2922838"/>
          </a:xfrm>
          <a:prstGeom prst="rect">
            <a:avLst/>
          </a:prstGeom>
          <a:ln w="25400">
            <a:solidFill>
              <a:schemeClr val="tx1"/>
            </a:solidFill>
          </a:ln>
        </p:spPr>
      </p:pic>
      <p:sp>
        <p:nvSpPr>
          <p:cNvPr id="7" name="TextBox 6">
            <a:extLst>
              <a:ext uri="{FF2B5EF4-FFF2-40B4-BE49-F238E27FC236}">
                <a16:creationId xmlns:a16="http://schemas.microsoft.com/office/drawing/2014/main" id="{9050FAD4-BA93-644E-552A-82D61AA1E0FA}"/>
              </a:ext>
            </a:extLst>
          </p:cNvPr>
          <p:cNvSpPr txBox="1"/>
          <p:nvPr/>
        </p:nvSpPr>
        <p:spPr>
          <a:xfrm>
            <a:off x="0" y="6627168"/>
            <a:ext cx="3477234"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ndara"/>
                <a:ea typeface="+mn-ea"/>
                <a:cs typeface="+mn-cs"/>
              </a:rPr>
              <a:t>Ref: </a:t>
            </a:r>
            <a:r>
              <a:rPr kumimoji="0" lang="en-US" sz="900" b="0" i="0" u="none" strike="noStrike" kern="1200" cap="none" spc="0" normalizeH="0" baseline="0" noProof="0" dirty="0">
                <a:ln>
                  <a:noFill/>
                </a:ln>
                <a:solidFill>
                  <a:prstClr val="black"/>
                </a:solidFill>
                <a:effectLst/>
                <a:uLnTx/>
                <a:uFillTx/>
                <a:latin typeface="Candara"/>
                <a:ea typeface="+mn-ea"/>
                <a:cs typeface="+mn-cs"/>
              </a:rPr>
              <a:t>(Weinberg, An Introduction to General Systems Thinking, 1995)</a:t>
            </a:r>
          </a:p>
        </p:txBody>
      </p:sp>
      <p:sp>
        <p:nvSpPr>
          <p:cNvPr id="10" name="Slide Number Placeholder 9">
            <a:extLst>
              <a:ext uri="{FF2B5EF4-FFF2-40B4-BE49-F238E27FC236}">
                <a16:creationId xmlns:a16="http://schemas.microsoft.com/office/drawing/2014/main" id="{D21F0858-792C-8598-7B50-45C1FE0F3E9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02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Probability Theory:</a:t>
            </a:r>
            <a:br>
              <a:rPr lang="en-US" dirty="0"/>
            </a:br>
            <a:r>
              <a:rPr lang="en-US" dirty="0"/>
              <a:t>Industry Consensus</a:t>
            </a:r>
          </a:p>
        </p:txBody>
      </p:sp>
      <p:sp>
        <p:nvSpPr>
          <p:cNvPr id="3" name="Content Placeholder 2"/>
          <p:cNvSpPr>
            <a:spLocks noGrp="1"/>
          </p:cNvSpPr>
          <p:nvPr>
            <p:ph idx="1"/>
          </p:nvPr>
        </p:nvSpPr>
        <p:spPr/>
        <p:txBody>
          <a:bodyPr>
            <a:normAutofit/>
          </a:bodyPr>
          <a:lstStyle/>
          <a:p>
            <a:r>
              <a:rPr lang="en-US" dirty="0"/>
              <a:t>“Development or design errors (whether in the system, software, or hardware) are not the same as hardware failures. Unlike hardware failures, </a:t>
            </a:r>
            <a:r>
              <a:rPr lang="en-US" b="1" u="sng" dirty="0"/>
              <a:t>probabilities of such errors cannot be quantified</a:t>
            </a:r>
            <a:r>
              <a:rPr lang="en-US" dirty="0"/>
              <a:t>. Therefore, </a:t>
            </a:r>
            <a:r>
              <a:rPr lang="en-US" b="1" u="sng" dirty="0"/>
              <a:t>numerical and categorical probabilities should not be indicated for potential errors</a:t>
            </a:r>
            <a:r>
              <a:rPr lang="en-US" dirty="0"/>
              <a:t> in fault trees. Any analysis of these potential errors in an FTA should be expressed in terms of </a:t>
            </a:r>
            <a:r>
              <a:rPr lang="en-US" b="1" u="sng" dirty="0"/>
              <a:t>development assurance </a:t>
            </a:r>
            <a:r>
              <a:rPr lang="en-US" dirty="0"/>
              <a:t>to protect against errors. The analysis should be evaluated on a purely qualitative basis.”</a:t>
            </a:r>
          </a:p>
          <a:p>
            <a:pPr lvl="1"/>
            <a:r>
              <a:rPr lang="en-US" dirty="0"/>
              <a:t>ARP4761A p27: Guidelines and Methods for Conducting the Safety Assessment Process on Civil Airborne Systems and Equipment </a:t>
            </a:r>
          </a:p>
        </p:txBody>
      </p:sp>
      <p:sp>
        <p:nvSpPr>
          <p:cNvPr id="4" name="TextBox 3">
            <a:extLst>
              <a:ext uri="{FF2B5EF4-FFF2-40B4-BE49-F238E27FC236}">
                <a16:creationId xmlns:a16="http://schemas.microsoft.com/office/drawing/2014/main" id="{1FE77854-9769-11C9-9230-69A945499B6F}"/>
              </a:ext>
            </a:extLst>
          </p:cNvPr>
          <p:cNvSpPr txBox="1"/>
          <p:nvPr/>
        </p:nvSpPr>
        <p:spPr>
          <a:xfrm>
            <a:off x="7049675" y="6644061"/>
            <a:ext cx="2157385" cy="276999"/>
          </a:xfrm>
          <a:prstGeom prst="rect">
            <a:avLst/>
          </a:prstGeom>
          <a:noFill/>
        </p:spPr>
        <p:txBody>
          <a:bodyPr wrap="none" rtlCol="0">
            <a:spAutoFit/>
          </a:bodyPr>
          <a:lstStyle/>
          <a:p>
            <a:pPr algn="r"/>
            <a:r>
              <a:rPr lang="en-US" sz="1200" dirty="0">
                <a:solidFill>
                  <a:prstClr val="black"/>
                </a:solidFill>
              </a:rPr>
              <a:t>© Copyright 2023 John Thomas</a:t>
            </a:r>
          </a:p>
        </p:txBody>
      </p:sp>
    </p:spTree>
    <p:extLst>
      <p:ext uri="{BB962C8B-B14F-4D97-AF65-F5344CB8AC3E}">
        <p14:creationId xmlns:p14="http://schemas.microsoft.com/office/powerpoint/2010/main" val="941627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66351-6F99-2037-7840-37FB4C704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1C476-CF1E-4D42-F3BB-605ED466F1D1}"/>
              </a:ext>
            </a:extLst>
          </p:cNvPr>
          <p:cNvSpPr>
            <a:spLocks noGrp="1"/>
          </p:cNvSpPr>
          <p:nvPr>
            <p:ph type="title"/>
          </p:nvPr>
        </p:nvSpPr>
        <p:spPr/>
        <p:txBody>
          <a:bodyPr>
            <a:normAutofit/>
          </a:bodyPr>
          <a:lstStyle/>
          <a:p>
            <a:r>
              <a:rPr lang="en-US" dirty="0"/>
              <a:t>Limitations of Probability:</a:t>
            </a:r>
            <a:br>
              <a:rPr lang="en-US" dirty="0"/>
            </a:br>
            <a:r>
              <a:rPr lang="en-US" dirty="0"/>
              <a:t>Industry Consensus</a:t>
            </a:r>
          </a:p>
        </p:txBody>
      </p:sp>
      <p:sp>
        <p:nvSpPr>
          <p:cNvPr id="3" name="Content Placeholder 2">
            <a:extLst>
              <a:ext uri="{FF2B5EF4-FFF2-40B4-BE49-F238E27FC236}">
                <a16:creationId xmlns:a16="http://schemas.microsoft.com/office/drawing/2014/main" id="{1770A893-B3C0-5023-47EA-A83C19360808}"/>
              </a:ext>
            </a:extLst>
          </p:cNvPr>
          <p:cNvSpPr>
            <a:spLocks noGrp="1"/>
          </p:cNvSpPr>
          <p:nvPr>
            <p:ph idx="1"/>
          </p:nvPr>
        </p:nvSpPr>
        <p:spPr>
          <a:xfrm>
            <a:off x="628650" y="1825625"/>
            <a:ext cx="7886700" cy="3517084"/>
          </a:xfrm>
        </p:spPr>
        <p:txBody>
          <a:bodyPr>
            <a:normAutofit lnSpcReduction="10000"/>
          </a:bodyPr>
          <a:lstStyle/>
          <a:p>
            <a:r>
              <a:rPr lang="en-US" dirty="0"/>
              <a:t>“Assigning a quantitative mishap </a:t>
            </a:r>
            <a:r>
              <a:rPr lang="en-US" b="1" u="sng" dirty="0"/>
              <a:t>probability</a:t>
            </a:r>
            <a:r>
              <a:rPr lang="en-US" dirty="0"/>
              <a:t> to a potential design or procedural hazard </a:t>
            </a:r>
            <a:r>
              <a:rPr lang="en-US" b="1" u="sng" dirty="0"/>
              <a:t>is generally not possible early in the design </a:t>
            </a:r>
            <a:r>
              <a:rPr lang="en-US" dirty="0"/>
              <a:t>process.”</a:t>
            </a:r>
          </a:p>
          <a:p>
            <a:pPr lvl="1"/>
            <a:r>
              <a:rPr lang="en-US" dirty="0"/>
              <a:t>MIL-STD-882E, A.4.4.3.2.2 p27</a:t>
            </a:r>
          </a:p>
          <a:p>
            <a:pPr lvl="1"/>
            <a:endParaRPr lang="en-US" dirty="0"/>
          </a:p>
          <a:p>
            <a:r>
              <a:rPr lang="en-US" dirty="0"/>
              <a:t>“The Software Risk Index Matrix </a:t>
            </a:r>
            <a:r>
              <a:rPr lang="en-US" b="1" u="sng" dirty="0"/>
              <a:t>does not consider the likelihood </a:t>
            </a:r>
            <a:r>
              <a:rPr lang="en-US" dirty="0"/>
              <a:t>of a software-caused hazard occurring in its initial assessment. However, through the successful implementation of </a:t>
            </a:r>
            <a:r>
              <a:rPr lang="en-US" b="1" u="sng" dirty="0"/>
              <a:t>a software safety integrity process</a:t>
            </a:r>
            <a:r>
              <a:rPr lang="en-US" dirty="0"/>
              <a:t>, the likelihood of software contributing to a hazard occurrence is greatly reduced. </a:t>
            </a:r>
          </a:p>
          <a:p>
            <a:pPr lvl="1"/>
            <a:r>
              <a:rPr lang="en-US" dirty="0"/>
              <a:t>MIL-STD-882E, A.4.4.3.2.5.2.3 p31</a:t>
            </a:r>
            <a:br>
              <a:rPr lang="en-US" dirty="0"/>
            </a:br>
            <a:endParaRPr lang="en-US" dirty="0"/>
          </a:p>
          <a:p>
            <a:pPr lvl="1"/>
            <a:endParaRPr lang="en-US" dirty="0"/>
          </a:p>
        </p:txBody>
      </p:sp>
      <p:sp>
        <p:nvSpPr>
          <p:cNvPr id="4" name="Rectangle 3">
            <a:extLst>
              <a:ext uri="{FF2B5EF4-FFF2-40B4-BE49-F238E27FC236}">
                <a16:creationId xmlns:a16="http://schemas.microsoft.com/office/drawing/2014/main" id="{F58B6FC9-9049-CFE7-59CB-A07CC79A21CA}"/>
              </a:ext>
            </a:extLst>
          </p:cNvPr>
          <p:cNvSpPr/>
          <p:nvPr/>
        </p:nvSpPr>
        <p:spPr>
          <a:xfrm>
            <a:off x="628650" y="5477645"/>
            <a:ext cx="7886700" cy="761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rPr>
              <a:t>That’s why the </a:t>
            </a:r>
            <a:r>
              <a:rPr lang="en-US" sz="2400">
                <a:solidFill>
                  <a:prstClr val="white"/>
                </a:solidFill>
              </a:rPr>
              <a:t>standards support </a:t>
            </a:r>
            <a:r>
              <a:rPr lang="en-US" sz="2400" dirty="0">
                <a:solidFill>
                  <a:prstClr val="white"/>
                </a:solidFill>
              </a:rPr>
              <a:t>qualitative analyses for software (NOT quantitative). The problem is very different!</a:t>
            </a:r>
          </a:p>
        </p:txBody>
      </p:sp>
      <p:sp>
        <p:nvSpPr>
          <p:cNvPr id="5" name="TextBox 4">
            <a:extLst>
              <a:ext uri="{FF2B5EF4-FFF2-40B4-BE49-F238E27FC236}">
                <a16:creationId xmlns:a16="http://schemas.microsoft.com/office/drawing/2014/main" id="{16100AB1-EA5F-8F0B-4FC5-2E376133A324}"/>
              </a:ext>
            </a:extLst>
          </p:cNvPr>
          <p:cNvSpPr txBox="1"/>
          <p:nvPr/>
        </p:nvSpPr>
        <p:spPr>
          <a:xfrm>
            <a:off x="7049675" y="6644061"/>
            <a:ext cx="2157385" cy="276999"/>
          </a:xfrm>
          <a:prstGeom prst="rect">
            <a:avLst/>
          </a:prstGeom>
          <a:noFill/>
        </p:spPr>
        <p:txBody>
          <a:bodyPr wrap="none" rtlCol="0">
            <a:spAutoFit/>
          </a:bodyPr>
          <a:lstStyle/>
          <a:p>
            <a:pPr algn="r"/>
            <a:r>
              <a:rPr lang="en-US" sz="1200" dirty="0">
                <a:solidFill>
                  <a:prstClr val="black"/>
                </a:solidFill>
              </a:rPr>
              <a:t>© Copyright 2023 John Thomas</a:t>
            </a:r>
          </a:p>
        </p:txBody>
      </p:sp>
    </p:spTree>
    <p:extLst>
      <p:ext uri="{BB962C8B-B14F-4D97-AF65-F5344CB8AC3E}">
        <p14:creationId xmlns:p14="http://schemas.microsoft.com/office/powerpoint/2010/main" val="934589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Limitations of Probability:</a:t>
            </a:r>
            <a:br>
              <a:rPr lang="en-US" dirty="0"/>
            </a:br>
            <a:r>
              <a:rPr lang="en-US" dirty="0"/>
              <a:t>Industry Consensus</a:t>
            </a:r>
          </a:p>
        </p:txBody>
      </p:sp>
      <p:sp>
        <p:nvSpPr>
          <p:cNvPr id="3" name="Content Placeholder 2"/>
          <p:cNvSpPr>
            <a:spLocks noGrp="1"/>
          </p:cNvSpPr>
          <p:nvPr>
            <p:ph idx="1"/>
          </p:nvPr>
        </p:nvSpPr>
        <p:spPr>
          <a:xfrm>
            <a:off x="628650" y="2058621"/>
            <a:ext cx="7886700" cy="3872619"/>
          </a:xfrm>
        </p:spPr>
        <p:txBody>
          <a:bodyPr>
            <a:normAutofit/>
          </a:bodyPr>
          <a:lstStyle/>
          <a:p>
            <a:r>
              <a:rPr lang="en-US" sz="2400" dirty="0"/>
              <a:t>“The quantitative analyses only address random failures of hardware. These are </a:t>
            </a:r>
            <a:r>
              <a:rPr lang="en-US" sz="2400" b="1" dirty="0"/>
              <a:t>not applicable to systematic failures</a:t>
            </a:r>
            <a:r>
              <a:rPr lang="en-US" sz="2400" dirty="0"/>
              <a:t>.”</a:t>
            </a:r>
          </a:p>
          <a:p>
            <a:pPr lvl="1"/>
            <a:r>
              <a:rPr lang="en-US" sz="2000" dirty="0"/>
              <a:t>ISO 26262-9:2018 8.2 p13 </a:t>
            </a:r>
            <a:r>
              <a:rPr lang="en-US" sz="2000" i="1" dirty="0"/>
              <a:t>Road vehicles — Functional safety</a:t>
            </a:r>
          </a:p>
          <a:p>
            <a:pPr lvl="1"/>
            <a:endParaRPr lang="en-US" sz="2000" dirty="0"/>
          </a:p>
        </p:txBody>
      </p:sp>
      <p:sp>
        <p:nvSpPr>
          <p:cNvPr id="5" name="TextBox 4">
            <a:extLst>
              <a:ext uri="{FF2B5EF4-FFF2-40B4-BE49-F238E27FC236}">
                <a16:creationId xmlns:a16="http://schemas.microsoft.com/office/drawing/2014/main" id="{3B42ACFF-67D8-450F-BBA2-C6E57E720FB3}"/>
              </a:ext>
            </a:extLst>
          </p:cNvPr>
          <p:cNvSpPr txBox="1"/>
          <p:nvPr/>
        </p:nvSpPr>
        <p:spPr>
          <a:xfrm>
            <a:off x="7049675" y="6644061"/>
            <a:ext cx="2157385" cy="276999"/>
          </a:xfrm>
          <a:prstGeom prst="rect">
            <a:avLst/>
          </a:prstGeom>
          <a:noFill/>
        </p:spPr>
        <p:txBody>
          <a:bodyPr wrap="none" rtlCol="0">
            <a:spAutoFit/>
          </a:bodyPr>
          <a:lstStyle/>
          <a:p>
            <a:pPr algn="r"/>
            <a:r>
              <a:rPr lang="en-US" sz="1200" dirty="0">
                <a:solidFill>
                  <a:prstClr val="black"/>
                </a:solidFill>
              </a:rPr>
              <a:t>© Copyright 2023 John Thomas</a:t>
            </a:r>
          </a:p>
        </p:txBody>
      </p:sp>
    </p:spTree>
    <p:extLst>
      <p:ext uri="{BB962C8B-B14F-4D97-AF65-F5344CB8AC3E}">
        <p14:creationId xmlns:p14="http://schemas.microsoft.com/office/powerpoint/2010/main" val="3737397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3E29-C55E-E08C-EF4B-47A1C0C0B7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CC76D7-6CA3-C3B6-CF4A-9579B0ADACB0}"/>
              </a:ext>
            </a:extLst>
          </p:cNvPr>
          <p:cNvSpPr>
            <a:spLocks noGrp="1"/>
          </p:cNvSpPr>
          <p:nvPr>
            <p:ph type="title"/>
          </p:nvPr>
        </p:nvSpPr>
        <p:spPr>
          <a:xfrm>
            <a:off x="541338" y="3084513"/>
            <a:ext cx="7772400" cy="1362075"/>
          </a:xfrm>
        </p:spPr>
        <p:txBody>
          <a:bodyPr>
            <a:normAutofit/>
          </a:bodyPr>
          <a:lstStyle/>
          <a:p>
            <a:pPr algn="ctr"/>
            <a:r>
              <a:rPr lang="en-US" dirty="0"/>
              <a:t>A Better Model of</a:t>
            </a:r>
            <a:br>
              <a:rPr lang="en-US" dirty="0"/>
            </a:br>
            <a:r>
              <a:rPr lang="en-US" dirty="0"/>
              <a:t> Accidents &amp; Losses</a:t>
            </a:r>
          </a:p>
        </p:txBody>
      </p:sp>
      <p:sp>
        <p:nvSpPr>
          <p:cNvPr id="4" name="Slide Number Placeholder 3">
            <a:extLst>
              <a:ext uri="{FF2B5EF4-FFF2-40B4-BE49-F238E27FC236}">
                <a16:creationId xmlns:a16="http://schemas.microsoft.com/office/drawing/2014/main" id="{6FAC478F-BE06-8EF6-2F0A-A154F9BC37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B29C0627-5A2E-B510-D5DA-50435A0DE4AD}"/>
              </a:ext>
            </a:extLst>
          </p:cNvPr>
          <p:cNvSpPr>
            <a:spLocks noGrp="1"/>
          </p:cNvSpPr>
          <p:nvPr>
            <p:ph type="body" idx="1"/>
          </p:nvPr>
        </p:nvSpPr>
        <p:spPr/>
        <p:txBody>
          <a:bodyPr/>
          <a:lstStyle/>
          <a:p>
            <a:r>
              <a:rPr lang="en-US" dirty="0"/>
              <a:t>A New Model to Explain (and PREVENT) Losses in Complex, Software Intensive Systems</a:t>
            </a:r>
          </a:p>
        </p:txBody>
      </p:sp>
      <p:sp>
        <p:nvSpPr>
          <p:cNvPr id="3" name="Text Placeholder 2">
            <a:extLst>
              <a:ext uri="{FF2B5EF4-FFF2-40B4-BE49-F238E27FC236}">
                <a16:creationId xmlns:a16="http://schemas.microsoft.com/office/drawing/2014/main" id="{7C75A868-F987-7F9C-73B6-1CA4840AA914}"/>
              </a:ext>
            </a:extLst>
          </p:cNvPr>
          <p:cNvSpPr txBox="1">
            <a:spLocks/>
          </p:cNvSpPr>
          <p:nvPr/>
        </p:nvSpPr>
        <p:spPr>
          <a:xfrm>
            <a:off x="541338" y="1584326"/>
            <a:ext cx="7772400" cy="1500187"/>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algn="ctr"/>
            <a:r>
              <a:rPr lang="en-US" sz="3600" b="1" dirty="0">
                <a:solidFill>
                  <a:srgbClr val="FF0000"/>
                </a:solidFill>
              </a:rPr>
              <a:t>WHAT</a:t>
            </a:r>
          </a:p>
        </p:txBody>
      </p:sp>
    </p:spTree>
    <p:extLst>
      <p:ext uri="{BB962C8B-B14F-4D97-AF65-F5344CB8AC3E}">
        <p14:creationId xmlns:p14="http://schemas.microsoft.com/office/powerpoint/2010/main" val="3861502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normAutofit/>
          </a:bodyPr>
          <a:lstStyle/>
          <a:p>
            <a:r>
              <a:rPr lang="en-US" sz="4000" b="1" dirty="0">
                <a:latin typeface="Arial" panose="020B0604020202020204" pitchFamily="34" charset="0"/>
                <a:cs typeface="Arial" panose="020B0604020202020204" pitchFamily="34" charset="0"/>
              </a:rPr>
              <a:t>Example: Mars Polar Lander</a:t>
            </a:r>
          </a:p>
        </p:txBody>
      </p:sp>
      <p:sp>
        <p:nvSpPr>
          <p:cNvPr id="3" name="Content Placeholder 2"/>
          <p:cNvSpPr>
            <a:spLocks noGrp="1"/>
          </p:cNvSpPr>
          <p:nvPr>
            <p:ph idx="1"/>
          </p:nvPr>
        </p:nvSpPr>
        <p:spPr>
          <a:xfrm>
            <a:off x="152400" y="1066800"/>
            <a:ext cx="5181600" cy="4534471"/>
          </a:xfrm>
        </p:spPr>
        <p:txBody>
          <a:bodyPr>
            <a:noAutofit/>
          </a:bodyPr>
          <a:lstStyle/>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During descent to Mars, legs deployed (as planned)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Footpad sensors detected vibration (within design spec)</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Momentary signal sent to computer (as required)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Computer shut down the descent engines (as specified)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The vehicle free-fell, fell to surface at 50 mph (80 </a:t>
            </a:r>
            <a:r>
              <a:rPr lang="en-US" sz="2400" dirty="0" err="1">
                <a:latin typeface="Arial" panose="020B0604020202020204" pitchFamily="34" charset="0"/>
                <a:cs typeface="Arial" panose="020B0604020202020204" pitchFamily="34" charset="0"/>
              </a:rPr>
              <a:t>kph</a:t>
            </a:r>
            <a:r>
              <a:rPr lang="en-US" sz="2400" dirty="0">
                <a:latin typeface="Arial" panose="020B0604020202020204" pitchFamily="34" charset="0"/>
                <a:cs typeface="Arial" panose="020B0604020202020204" pitchFamily="34" charset="0"/>
              </a:rPr>
              <a:t>), destroyed</a:t>
            </a:r>
          </a:p>
          <a:p>
            <a:pPr>
              <a:lnSpc>
                <a:spcPct val="100000"/>
              </a:lnSpc>
              <a:spcBef>
                <a:spcPts val="600"/>
              </a:spcBef>
            </a:pPr>
            <a:endParaRPr lang="en-US" sz="2400" dirty="0">
              <a:latin typeface="Arial" panose="020B0604020202020204" pitchFamily="34" charset="0"/>
              <a:cs typeface="Arial" panose="020B0604020202020204" pitchFamily="34" charset="0"/>
            </a:endParaRPr>
          </a:p>
          <a:p>
            <a:pPr>
              <a:lnSpc>
                <a:spcPct val="100000"/>
              </a:lnSpc>
              <a:spcBef>
                <a:spcPts val="600"/>
              </a:spcBef>
            </a:pPr>
            <a:endParaRPr lang="en-US" sz="2400" dirty="0">
              <a:latin typeface="Arial" panose="020B0604020202020204" pitchFamily="34" charset="0"/>
              <a:cs typeface="Arial" panose="020B0604020202020204" pitchFamily="34" charset="0"/>
            </a:endParaRPr>
          </a:p>
        </p:txBody>
      </p:sp>
      <p:sp>
        <p:nvSpPr>
          <p:cNvPr id="7" name="TextBox 6"/>
          <p:cNvSpPr txBox="1"/>
          <p:nvPr/>
        </p:nvSpPr>
        <p:spPr>
          <a:xfrm>
            <a:off x="6986614" y="6638151"/>
            <a:ext cx="2157386" cy="276999"/>
          </a:xfrm>
          <a:prstGeom prst="rect">
            <a:avLst/>
          </a:prstGeom>
          <a:noFill/>
        </p:spPr>
        <p:txBody>
          <a:bodyPr wrap="none" rtlCol="0">
            <a:spAutoFit/>
          </a:bodyPr>
          <a:lstStyle/>
          <a:p>
            <a:pPr algn="r"/>
            <a:r>
              <a:rPr lang="en-US" sz="1200" dirty="0">
                <a:solidFill>
                  <a:prstClr val="black"/>
                </a:solidFill>
              </a:rPr>
              <a:t>© Copyright John Thomas 2019</a:t>
            </a:r>
          </a:p>
        </p:txBody>
      </p:sp>
      <p:pic>
        <p:nvPicPr>
          <p:cNvPr id="8" name="Picture 4" descr="http://d366w3m5tf0813.cloudfront.net/wp-content/uploads/PolarLander_Crash_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024" y="915207"/>
            <a:ext cx="2476500" cy="37242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cience.nasa.gov/media/medialibrary/1999/11/30/ast30nov99_2_resources/mp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756681"/>
            <a:ext cx="2576278" cy="184393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A6359C5-D2E2-4D78-B91C-A0647E205B70}"/>
              </a:ext>
            </a:extLst>
          </p:cNvPr>
          <p:cNvSpPr txBox="1"/>
          <p:nvPr/>
        </p:nvSpPr>
        <p:spPr>
          <a:xfrm>
            <a:off x="0" y="6581001"/>
            <a:ext cx="2775119" cy="276999"/>
          </a:xfrm>
          <a:prstGeom prst="rect">
            <a:avLst/>
          </a:prstGeom>
          <a:noFill/>
        </p:spPr>
        <p:txBody>
          <a:bodyPr wrap="none" rtlCol="0">
            <a:spAutoFit/>
          </a:bodyPr>
          <a:lstStyle/>
          <a:p>
            <a:r>
              <a:rPr lang="en-US" sz="1200" dirty="0">
                <a:solidFill>
                  <a:prstClr val="black"/>
                </a:solidFill>
              </a:rPr>
              <a:t>(John Thomas, 2019; jthomas4@mit.edu)</a:t>
            </a:r>
          </a:p>
        </p:txBody>
      </p:sp>
    </p:spTree>
    <p:extLst>
      <p:ext uri="{BB962C8B-B14F-4D97-AF65-F5344CB8AC3E}">
        <p14:creationId xmlns:p14="http://schemas.microsoft.com/office/powerpoint/2010/main" val="403626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normAutofit/>
          </a:bodyPr>
          <a:lstStyle/>
          <a:p>
            <a:r>
              <a:rPr lang="en-US" sz="4000" b="1" dirty="0">
                <a:latin typeface="Arial" panose="020B0604020202020204" pitchFamily="34" charset="0"/>
                <a:cs typeface="Arial" panose="020B0604020202020204" pitchFamily="34" charset="0"/>
              </a:rPr>
              <a:t>Mars Polar Lander</a:t>
            </a:r>
          </a:p>
        </p:txBody>
      </p:sp>
      <p:sp>
        <p:nvSpPr>
          <p:cNvPr id="3" name="Content Placeholder 2"/>
          <p:cNvSpPr>
            <a:spLocks noGrp="1"/>
          </p:cNvSpPr>
          <p:nvPr>
            <p:ph idx="1"/>
          </p:nvPr>
        </p:nvSpPr>
        <p:spPr>
          <a:xfrm>
            <a:off x="152400" y="1066800"/>
            <a:ext cx="5181600" cy="4534471"/>
          </a:xfrm>
        </p:spPr>
        <p:txBody>
          <a:bodyPr>
            <a:noAutofit/>
          </a:bodyPr>
          <a:lstStyle/>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During descent to Mars, legs deployed (as planned)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Footpad sensors detected vibration (within design spec)</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Momentary signal sent to computer (as required)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Computer shut down the descent engines (as specified)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The vehicle free-fell, fell to surface at 50 mph (80 </a:t>
            </a:r>
            <a:r>
              <a:rPr lang="en-US" sz="2400" dirty="0" err="1">
                <a:latin typeface="Arial" panose="020B0604020202020204" pitchFamily="34" charset="0"/>
                <a:cs typeface="Arial" panose="020B0604020202020204" pitchFamily="34" charset="0"/>
              </a:rPr>
              <a:t>kph</a:t>
            </a:r>
            <a:r>
              <a:rPr lang="en-US" sz="2400" dirty="0">
                <a:latin typeface="Arial" panose="020B0604020202020204" pitchFamily="34" charset="0"/>
                <a:cs typeface="Arial" panose="020B0604020202020204" pitchFamily="34" charset="0"/>
              </a:rPr>
              <a:t>), destroyed</a:t>
            </a:r>
          </a:p>
          <a:p>
            <a:pPr>
              <a:lnSpc>
                <a:spcPct val="100000"/>
              </a:lnSpc>
              <a:spcBef>
                <a:spcPts val="600"/>
              </a:spcBef>
            </a:pPr>
            <a:endParaRPr lang="en-US" sz="2400" dirty="0">
              <a:latin typeface="Arial" panose="020B0604020202020204" pitchFamily="34" charset="0"/>
              <a:cs typeface="Arial" panose="020B0604020202020204" pitchFamily="34" charset="0"/>
            </a:endParaRPr>
          </a:p>
          <a:p>
            <a:pPr>
              <a:lnSpc>
                <a:spcPct val="100000"/>
              </a:lnSpc>
              <a:spcBef>
                <a:spcPts val="600"/>
              </a:spcBef>
            </a:pPr>
            <a:endParaRPr lang="en-US" sz="2400" dirty="0">
              <a:latin typeface="Arial" panose="020B0604020202020204" pitchFamily="34" charset="0"/>
              <a:cs typeface="Arial" panose="020B0604020202020204" pitchFamily="34" charset="0"/>
            </a:endParaRPr>
          </a:p>
        </p:txBody>
      </p:sp>
      <p:sp>
        <p:nvSpPr>
          <p:cNvPr id="6" name="Rectangle 5"/>
          <p:cNvSpPr/>
          <p:nvPr/>
        </p:nvSpPr>
        <p:spPr>
          <a:xfrm>
            <a:off x="914400" y="5334000"/>
            <a:ext cx="7620000" cy="11998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latin typeface="Arial" panose="020B0604020202020204" pitchFamily="34" charset="0"/>
                <a:cs typeface="Arial" panose="020B0604020202020204" pitchFamily="34" charset="0"/>
              </a:rPr>
              <a:t>All components performed exactly as designed!</a:t>
            </a:r>
          </a:p>
          <a:p>
            <a:pPr algn="ctr"/>
            <a:r>
              <a:rPr lang="en-US" sz="2400" b="1" dirty="0">
                <a:solidFill>
                  <a:prstClr val="white"/>
                </a:solidFill>
                <a:latin typeface="Arial" panose="020B0604020202020204" pitchFamily="34" charset="0"/>
                <a:cs typeface="Arial" panose="020B0604020202020204" pitchFamily="34" charset="0"/>
              </a:rPr>
              <a:t>No single component failed!</a:t>
            </a:r>
          </a:p>
        </p:txBody>
      </p:sp>
      <p:sp>
        <p:nvSpPr>
          <p:cNvPr id="7" name="TextBox 6"/>
          <p:cNvSpPr txBox="1"/>
          <p:nvPr/>
        </p:nvSpPr>
        <p:spPr>
          <a:xfrm>
            <a:off x="6986614" y="6638151"/>
            <a:ext cx="2157386" cy="276999"/>
          </a:xfrm>
          <a:prstGeom prst="rect">
            <a:avLst/>
          </a:prstGeom>
          <a:noFill/>
        </p:spPr>
        <p:txBody>
          <a:bodyPr wrap="none" rtlCol="0">
            <a:spAutoFit/>
          </a:bodyPr>
          <a:lstStyle/>
          <a:p>
            <a:pPr algn="r"/>
            <a:r>
              <a:rPr lang="en-US" sz="1200" dirty="0">
                <a:solidFill>
                  <a:prstClr val="black"/>
                </a:solidFill>
              </a:rPr>
              <a:t>© Copyright John Thomas 2019</a:t>
            </a:r>
          </a:p>
        </p:txBody>
      </p:sp>
      <p:pic>
        <p:nvPicPr>
          <p:cNvPr id="8" name="Picture 4" descr="http://d366w3m5tf0813.cloudfront.net/wp-content/uploads/PolarLander_Crash_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024" y="65353"/>
            <a:ext cx="2476500" cy="37242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cience.nasa.gov/media/medialibrary/1999/11/30/ast30nov99_2_resources/mp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514724"/>
            <a:ext cx="2576278" cy="184393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A6359C5-D2E2-4D78-B91C-A0647E205B70}"/>
              </a:ext>
            </a:extLst>
          </p:cNvPr>
          <p:cNvSpPr txBox="1"/>
          <p:nvPr/>
        </p:nvSpPr>
        <p:spPr>
          <a:xfrm>
            <a:off x="0" y="6581001"/>
            <a:ext cx="2775119" cy="276999"/>
          </a:xfrm>
          <a:prstGeom prst="rect">
            <a:avLst/>
          </a:prstGeom>
          <a:noFill/>
        </p:spPr>
        <p:txBody>
          <a:bodyPr wrap="none" rtlCol="0">
            <a:spAutoFit/>
          </a:bodyPr>
          <a:lstStyle/>
          <a:p>
            <a:r>
              <a:rPr lang="en-US" sz="1200" dirty="0">
                <a:solidFill>
                  <a:prstClr val="black"/>
                </a:solidFill>
              </a:rPr>
              <a:t>(John Thomas, 2019; jthomas4@mit.edu)</a:t>
            </a:r>
          </a:p>
        </p:txBody>
      </p:sp>
    </p:spTree>
    <p:extLst>
      <p:ext uri="{BB962C8B-B14F-4D97-AF65-F5344CB8AC3E}">
        <p14:creationId xmlns:p14="http://schemas.microsoft.com/office/powerpoint/2010/main" val="2711438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normAutofit/>
          </a:bodyPr>
          <a:lstStyle/>
          <a:p>
            <a:r>
              <a:rPr lang="en-US" sz="4000" b="1" dirty="0">
                <a:latin typeface="Arial" panose="020B0604020202020204" pitchFamily="34" charset="0"/>
                <a:cs typeface="Arial" panose="020B0604020202020204" pitchFamily="34" charset="0"/>
              </a:rPr>
              <a:t>What is done today: Failure Models</a:t>
            </a:r>
          </a:p>
        </p:txBody>
      </p:sp>
      <p:sp>
        <p:nvSpPr>
          <p:cNvPr id="3" name="Content Placeholder 2"/>
          <p:cNvSpPr>
            <a:spLocks noGrp="1"/>
          </p:cNvSpPr>
          <p:nvPr>
            <p:ph idx="1"/>
          </p:nvPr>
        </p:nvSpPr>
        <p:spPr>
          <a:xfrm>
            <a:off x="152400" y="1066800"/>
            <a:ext cx="8629752" cy="4534471"/>
          </a:xfrm>
        </p:spPr>
        <p:txBody>
          <a:bodyPr>
            <a:noAutofit/>
          </a:bodyPr>
          <a:lstStyle/>
          <a:p>
            <a:pPr marL="0" lvl="1" indent="0">
              <a:lnSpc>
                <a:spcPct val="100000"/>
              </a:lnSpc>
              <a:spcBef>
                <a:spcPts val="600"/>
              </a:spcBef>
              <a:buNone/>
            </a:pPr>
            <a:r>
              <a:rPr lang="en-US" sz="2400" dirty="0">
                <a:latin typeface="Arial" panose="020B0604020202020204" pitchFamily="34" charset="0"/>
                <a:cs typeface="Arial" panose="020B0604020202020204" pitchFamily="34" charset="0"/>
              </a:rPr>
              <a:t>Example:</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One leg may fail. p = 10</a:t>
            </a:r>
            <a:r>
              <a:rPr lang="en-US" sz="2400" baseline="30000" dirty="0">
                <a:latin typeface="Arial" panose="020B0604020202020204" pitchFamily="34" charset="0"/>
                <a:cs typeface="Arial" panose="020B0604020202020204" pitchFamily="34" charset="0"/>
              </a:rPr>
              <a:t>-5</a:t>
            </a:r>
            <a:endParaRPr lang="en-US" sz="2400" dirty="0">
              <a:latin typeface="Arial" panose="020B0604020202020204" pitchFamily="34" charset="0"/>
              <a:cs typeface="Arial" panose="020B0604020202020204" pitchFamily="34" charset="0"/>
            </a:endParaRPr>
          </a:p>
          <a:p>
            <a:pPr marL="342900" lvl="1" indent="-342900">
              <a:lnSpc>
                <a:spcPct val="100000"/>
              </a:lnSpc>
              <a:spcBef>
                <a:spcPts val="600"/>
              </a:spcBef>
            </a:pPr>
            <a:r>
              <a:rPr lang="en-US" sz="2400" dirty="0">
                <a:latin typeface="Arial" panose="020B0604020202020204" pitchFamily="34" charset="0"/>
                <a:cs typeface="Arial" panose="020B0604020202020204" pitchFamily="34" charset="0"/>
              </a:rPr>
              <a:t>3x footpad sensors may fail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positive. p = 10</a:t>
            </a:r>
            <a:r>
              <a:rPr lang="en-US" sz="2400" baseline="30000" dirty="0">
                <a:latin typeface="Arial" panose="020B0604020202020204" pitchFamily="34" charset="0"/>
                <a:cs typeface="Arial" panose="020B0604020202020204" pitchFamily="34" charset="0"/>
              </a:rPr>
              <a:t>-9</a:t>
            </a:r>
            <a:endParaRPr lang="en-US" sz="2400" dirty="0">
              <a:latin typeface="Arial" panose="020B0604020202020204" pitchFamily="34" charset="0"/>
              <a:cs typeface="Arial" panose="020B0604020202020204" pitchFamily="34" charset="0"/>
            </a:endParaRPr>
          </a:p>
          <a:p>
            <a:pPr marL="685800" lvl="2" indent="-342900">
              <a:lnSpc>
                <a:spcPct val="100000"/>
              </a:lnSpc>
              <a:spcBef>
                <a:spcPts val="600"/>
              </a:spcBef>
            </a:pPr>
            <a:r>
              <a:rPr lang="en-US" sz="2000" dirty="0">
                <a:latin typeface="Arial" panose="020B0604020202020204" pitchFamily="34" charset="0"/>
                <a:cs typeface="Arial" panose="020B0604020202020204" pitchFamily="34" charset="0"/>
              </a:rPr>
              <a:t>fail = T signal without vibration</a:t>
            </a:r>
            <a:endParaRPr lang="en-US" sz="2100" dirty="0">
              <a:latin typeface="Arial" panose="020B0604020202020204" pitchFamily="34" charset="0"/>
              <a:cs typeface="Arial" panose="020B0604020202020204" pitchFamily="34" charset="0"/>
            </a:endParaRPr>
          </a:p>
          <a:p>
            <a:pPr marL="342900" lvl="1" indent="-342900">
              <a:lnSpc>
                <a:spcPct val="100000"/>
              </a:lnSpc>
              <a:spcBef>
                <a:spcPts val="600"/>
              </a:spcBef>
            </a:pPr>
            <a:r>
              <a:rPr lang="en-US" sz="2400" dirty="0">
                <a:latin typeface="Arial" panose="020B0604020202020204" pitchFamily="34" charset="0"/>
                <a:cs typeface="Arial" panose="020B0604020202020204" pitchFamily="34" charset="0"/>
              </a:rPr>
              <a:t>2x busses may fail. p = 10</a:t>
            </a:r>
            <a:r>
              <a:rPr lang="en-US" sz="2400" baseline="30000" dirty="0">
                <a:latin typeface="Arial" panose="020B0604020202020204" pitchFamily="34" charset="0"/>
                <a:cs typeface="Arial" panose="020B0604020202020204" pitchFamily="34" charset="0"/>
              </a:rPr>
              <a:t>-7</a:t>
            </a:r>
            <a:endParaRPr lang="en-US" sz="2400" dirty="0">
              <a:latin typeface="Arial" panose="020B0604020202020204" pitchFamily="34" charset="0"/>
              <a:cs typeface="Arial" panose="020B0604020202020204" pitchFamily="34" charset="0"/>
            </a:endParaRPr>
          </a:p>
          <a:p>
            <a:pPr marL="342900" lvl="1" indent="-342900">
              <a:lnSpc>
                <a:spcPct val="100000"/>
              </a:lnSpc>
              <a:spcBef>
                <a:spcPts val="600"/>
              </a:spcBef>
            </a:pPr>
            <a:r>
              <a:rPr lang="en-US" sz="2400" dirty="0">
                <a:latin typeface="Arial" panose="020B0604020202020204" pitchFamily="34" charset="0"/>
                <a:cs typeface="Arial" panose="020B0604020202020204" pitchFamily="34" charset="0"/>
              </a:rPr>
              <a:t>2x computers may fail. p = 10</a:t>
            </a:r>
            <a:r>
              <a:rPr lang="en-US" sz="2400" baseline="30000" dirty="0">
                <a:latin typeface="Arial" panose="020B0604020202020204" pitchFamily="34" charset="0"/>
                <a:cs typeface="Arial" panose="020B0604020202020204" pitchFamily="34" charset="0"/>
              </a:rPr>
              <a:t>-6</a:t>
            </a:r>
            <a:endParaRPr lang="en-US" sz="2400" dirty="0">
              <a:latin typeface="Arial" panose="020B0604020202020204" pitchFamily="34" charset="0"/>
              <a:cs typeface="Arial" panose="020B0604020202020204" pitchFamily="34" charset="0"/>
            </a:endParaRPr>
          </a:p>
          <a:p>
            <a:pPr>
              <a:lnSpc>
                <a:spcPct val="100000"/>
              </a:lnSpc>
              <a:spcBef>
                <a:spcPts val="600"/>
              </a:spcBef>
            </a:pPr>
            <a:endParaRPr lang="en-US" sz="2400" dirty="0">
              <a:latin typeface="Arial" panose="020B0604020202020204" pitchFamily="34" charset="0"/>
              <a:cs typeface="Arial" panose="020B0604020202020204" pitchFamily="34" charset="0"/>
            </a:endParaRPr>
          </a:p>
          <a:p>
            <a:pPr marL="0" indent="0">
              <a:lnSpc>
                <a:spcPct val="100000"/>
              </a:lnSpc>
              <a:spcBef>
                <a:spcPts val="600"/>
              </a:spcBef>
              <a:buNone/>
            </a:pPr>
            <a:r>
              <a:rPr lang="en-US" sz="2400" dirty="0">
                <a:latin typeface="Arial" panose="020B0604020202020204" pitchFamily="34" charset="0"/>
                <a:cs typeface="Arial" panose="020B0604020202020204" pitchFamily="34" charset="0"/>
              </a:rPr>
              <a:t>p(MPL fails) = f(probability X fails, probability Y fails, ..)</a:t>
            </a:r>
          </a:p>
          <a:p>
            <a:pPr>
              <a:lnSpc>
                <a:spcPct val="100000"/>
              </a:lnSpc>
              <a:spcBef>
                <a:spcPts val="600"/>
              </a:spcBef>
            </a:pPr>
            <a:endParaRPr lang="en-US" sz="2400" dirty="0">
              <a:latin typeface="Arial" panose="020B0604020202020204" pitchFamily="34" charset="0"/>
              <a:cs typeface="Arial" panose="020B0604020202020204" pitchFamily="34" charset="0"/>
            </a:endParaRPr>
          </a:p>
        </p:txBody>
      </p:sp>
      <p:sp>
        <p:nvSpPr>
          <p:cNvPr id="7" name="TextBox 6"/>
          <p:cNvSpPr txBox="1"/>
          <p:nvPr/>
        </p:nvSpPr>
        <p:spPr>
          <a:xfrm>
            <a:off x="6986614" y="6638151"/>
            <a:ext cx="215738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John Thomas 2019</a:t>
            </a:r>
          </a:p>
        </p:txBody>
      </p:sp>
      <p:pic>
        <p:nvPicPr>
          <p:cNvPr id="5" name="Picture 4" descr="A close up of a black keyboard&#10;&#10;Description automatically generated">
            <a:extLst>
              <a:ext uri="{FF2B5EF4-FFF2-40B4-BE49-F238E27FC236}">
                <a16:creationId xmlns:a16="http://schemas.microsoft.com/office/drawing/2014/main" id="{032AACA1-BEB9-4271-939A-4A14CECE6D4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78824" y="1121880"/>
            <a:ext cx="3708026" cy="2533650"/>
          </a:xfrm>
          <a:prstGeom prst="rect">
            <a:avLst/>
          </a:prstGeom>
        </p:spPr>
      </p:pic>
      <p:sp>
        <p:nvSpPr>
          <p:cNvPr id="10" name="Rectangle 9">
            <a:extLst>
              <a:ext uri="{FF2B5EF4-FFF2-40B4-BE49-F238E27FC236}">
                <a16:creationId xmlns:a16="http://schemas.microsoft.com/office/drawing/2014/main" id="{47F5CAFE-62F0-4AB8-ADA7-5D1ADEC6E8AA}"/>
              </a:ext>
            </a:extLst>
          </p:cNvPr>
          <p:cNvSpPr/>
          <p:nvPr/>
        </p:nvSpPr>
        <p:spPr>
          <a:xfrm>
            <a:off x="992637" y="5292875"/>
            <a:ext cx="7620000" cy="11998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latin typeface="Arial" panose="020B0604020202020204" pitchFamily="34" charset="0"/>
                <a:cs typeface="Arial" panose="020B0604020202020204" pitchFamily="34" charset="0"/>
              </a:rPr>
              <a:t>1960s Accident Model:</a:t>
            </a:r>
          </a:p>
          <a:p>
            <a:pPr algn="ctr"/>
            <a:r>
              <a:rPr lang="en-US" sz="2400" b="1" dirty="0">
                <a:solidFill>
                  <a:prstClr val="white"/>
                </a:solidFill>
                <a:latin typeface="Arial" panose="020B0604020202020204" pitchFamily="34" charset="0"/>
                <a:cs typeface="Arial" panose="020B0604020202020204" pitchFamily="34" charset="0"/>
              </a:rPr>
              <a:t>Accidents are a sequence of dominoes</a:t>
            </a:r>
          </a:p>
          <a:p>
            <a:pPr algn="ctr"/>
            <a:r>
              <a:rPr lang="en-US" sz="2400" b="1" dirty="0">
                <a:solidFill>
                  <a:prstClr val="white"/>
                </a:solidFill>
                <a:latin typeface="Arial" panose="020B0604020202020204" pitchFamily="34" charset="0"/>
                <a:cs typeface="Arial" panose="020B0604020202020204" pitchFamily="34" charset="0"/>
              </a:rPr>
              <a:t>Each failure event is a domino with a probability</a:t>
            </a:r>
          </a:p>
        </p:txBody>
      </p:sp>
    </p:spTree>
    <p:extLst>
      <p:ext uri="{BB962C8B-B14F-4D97-AF65-F5344CB8AC3E}">
        <p14:creationId xmlns:p14="http://schemas.microsoft.com/office/powerpoint/2010/main" val="218172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2EE5-2A57-F128-CE12-3BD600AFB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9E798-4098-1F23-4AF6-DA3A7F16321A}"/>
              </a:ext>
            </a:extLst>
          </p:cNvPr>
          <p:cNvSpPr>
            <a:spLocks noGrp="1"/>
          </p:cNvSpPr>
          <p:nvPr>
            <p:ph type="title"/>
          </p:nvPr>
        </p:nvSpPr>
        <p:spPr>
          <a:xfrm>
            <a:off x="0" y="152400"/>
            <a:ext cx="9144000" cy="914400"/>
          </a:xfrm>
        </p:spPr>
        <p:txBody>
          <a:bodyPr>
            <a:normAutofit/>
          </a:bodyPr>
          <a:lstStyle/>
          <a:p>
            <a:r>
              <a:rPr lang="en-US" sz="4000" b="1" dirty="0">
                <a:latin typeface="Arial" panose="020B0604020202020204" pitchFamily="34" charset="0"/>
                <a:cs typeface="Arial" panose="020B0604020202020204" pitchFamily="34" charset="0"/>
              </a:rPr>
              <a:t>Mars Polar Lander</a:t>
            </a:r>
          </a:p>
        </p:txBody>
      </p:sp>
      <p:sp>
        <p:nvSpPr>
          <p:cNvPr id="3" name="Content Placeholder 2">
            <a:extLst>
              <a:ext uri="{FF2B5EF4-FFF2-40B4-BE49-F238E27FC236}">
                <a16:creationId xmlns:a16="http://schemas.microsoft.com/office/drawing/2014/main" id="{43AA6DE9-03FE-98FD-553B-7EAE285FBA5A}"/>
              </a:ext>
            </a:extLst>
          </p:cNvPr>
          <p:cNvSpPr>
            <a:spLocks noGrp="1"/>
          </p:cNvSpPr>
          <p:nvPr>
            <p:ph idx="1"/>
          </p:nvPr>
        </p:nvSpPr>
        <p:spPr>
          <a:xfrm>
            <a:off x="152400" y="1066800"/>
            <a:ext cx="5181600" cy="4534471"/>
          </a:xfrm>
        </p:spPr>
        <p:txBody>
          <a:bodyPr>
            <a:noAutofit/>
          </a:bodyPr>
          <a:lstStyle/>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During descent to Mars, legs deployed (as planned)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Footpad sensors detected vibration (within design spec)</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Momentary signal sent to computer (as required)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Computer shut down the descent engines (as specified)</a:t>
            </a:r>
          </a:p>
          <a:p>
            <a:pPr marL="342900" lvl="1" indent="-342900">
              <a:lnSpc>
                <a:spcPct val="100000"/>
              </a:lnSpc>
              <a:spcBef>
                <a:spcPts val="600"/>
              </a:spcBef>
              <a:buFont typeface="Arial" pitchFamily="34" charset="0"/>
              <a:buChar char="•"/>
            </a:pPr>
            <a:r>
              <a:rPr lang="en-US" sz="2400" dirty="0">
                <a:latin typeface="Arial" panose="020B0604020202020204" pitchFamily="34" charset="0"/>
                <a:cs typeface="Arial" panose="020B0604020202020204" pitchFamily="34" charset="0"/>
              </a:rPr>
              <a:t>The vehicle free-fell, fell to surface at 50 mph (80 </a:t>
            </a:r>
            <a:r>
              <a:rPr lang="en-US" sz="2400" dirty="0" err="1">
                <a:latin typeface="Arial" panose="020B0604020202020204" pitchFamily="34" charset="0"/>
                <a:cs typeface="Arial" panose="020B0604020202020204" pitchFamily="34" charset="0"/>
              </a:rPr>
              <a:t>kph</a:t>
            </a:r>
            <a:r>
              <a:rPr lang="en-US" sz="2400" dirty="0">
                <a:latin typeface="Arial" panose="020B0604020202020204" pitchFamily="34" charset="0"/>
                <a:cs typeface="Arial" panose="020B0604020202020204" pitchFamily="34" charset="0"/>
              </a:rPr>
              <a:t>), destroyed</a:t>
            </a:r>
          </a:p>
          <a:p>
            <a:pPr>
              <a:lnSpc>
                <a:spcPct val="100000"/>
              </a:lnSpc>
              <a:spcBef>
                <a:spcPts val="600"/>
              </a:spcBef>
            </a:pPr>
            <a:endParaRPr lang="en-US" sz="2400" dirty="0">
              <a:latin typeface="Arial" panose="020B0604020202020204" pitchFamily="34" charset="0"/>
              <a:cs typeface="Arial" panose="020B0604020202020204" pitchFamily="34" charset="0"/>
            </a:endParaRPr>
          </a:p>
          <a:p>
            <a:pPr>
              <a:lnSpc>
                <a:spcPct val="100000"/>
              </a:lnSpc>
              <a:spcBef>
                <a:spcPts val="600"/>
              </a:spcBef>
            </a:pPr>
            <a:endParaRPr lang="en-US" sz="24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B0AF0EE-6961-D848-B016-9CD41F5D4E7C}"/>
              </a:ext>
            </a:extLst>
          </p:cNvPr>
          <p:cNvSpPr/>
          <p:nvPr/>
        </p:nvSpPr>
        <p:spPr>
          <a:xfrm>
            <a:off x="322729" y="5559745"/>
            <a:ext cx="8522991" cy="9691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latin typeface="Arial" panose="020B0604020202020204" pitchFamily="34" charset="0"/>
                <a:cs typeface="Arial" panose="020B0604020202020204" pitchFamily="34" charset="0"/>
              </a:rPr>
              <a:t>Before crash: Probability of mission loss appears LOW</a:t>
            </a:r>
          </a:p>
          <a:p>
            <a:pPr algn="ctr"/>
            <a:r>
              <a:rPr lang="en-US" sz="2400" b="1" dirty="0">
                <a:solidFill>
                  <a:prstClr val="white"/>
                </a:solidFill>
                <a:latin typeface="Arial" panose="020B0604020202020204" pitchFamily="34" charset="0"/>
                <a:cs typeface="Arial" panose="020B0604020202020204" pitchFamily="34" charset="0"/>
              </a:rPr>
              <a:t>After crash: Mission loss had been virtually guaranteed!</a:t>
            </a:r>
          </a:p>
        </p:txBody>
      </p:sp>
      <p:sp>
        <p:nvSpPr>
          <p:cNvPr id="7" name="TextBox 6">
            <a:extLst>
              <a:ext uri="{FF2B5EF4-FFF2-40B4-BE49-F238E27FC236}">
                <a16:creationId xmlns:a16="http://schemas.microsoft.com/office/drawing/2014/main" id="{DEE83C72-D48F-6A38-A690-7C9C6BD6F2C5}"/>
              </a:ext>
            </a:extLst>
          </p:cNvPr>
          <p:cNvSpPr txBox="1"/>
          <p:nvPr/>
        </p:nvSpPr>
        <p:spPr>
          <a:xfrm>
            <a:off x="6986614" y="6638151"/>
            <a:ext cx="2157386" cy="276999"/>
          </a:xfrm>
          <a:prstGeom prst="rect">
            <a:avLst/>
          </a:prstGeom>
          <a:noFill/>
        </p:spPr>
        <p:txBody>
          <a:bodyPr wrap="none" rtlCol="0">
            <a:spAutoFit/>
          </a:bodyPr>
          <a:lstStyle/>
          <a:p>
            <a:pPr algn="r"/>
            <a:r>
              <a:rPr lang="en-US" sz="1200" dirty="0">
                <a:solidFill>
                  <a:prstClr val="black"/>
                </a:solidFill>
              </a:rPr>
              <a:t>© Copyright John Thomas 2019</a:t>
            </a:r>
          </a:p>
        </p:txBody>
      </p:sp>
      <p:pic>
        <p:nvPicPr>
          <p:cNvPr id="8" name="Picture 4" descr="http://d366w3m5tf0813.cloudfront.net/wp-content/uploads/PolarLander_Crash_M.gif">
            <a:extLst>
              <a:ext uri="{FF2B5EF4-FFF2-40B4-BE49-F238E27FC236}">
                <a16:creationId xmlns:a16="http://schemas.microsoft.com/office/drawing/2014/main" id="{0A15C83E-B72C-4FFC-FF8D-0CF6B47D91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024" y="65353"/>
            <a:ext cx="2476500" cy="37242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cience.nasa.gov/media/medialibrary/1999/11/30/ast30nov99_2_resources/mpl.jpg">
            <a:extLst>
              <a:ext uri="{FF2B5EF4-FFF2-40B4-BE49-F238E27FC236}">
                <a16:creationId xmlns:a16="http://schemas.microsoft.com/office/drawing/2014/main" id="{1E8B9B0C-3BDC-CC43-B6F1-1B05BCD5CA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514724"/>
            <a:ext cx="2576278" cy="184393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4182EC6-CC46-DFD7-E085-DACCE179F11B}"/>
              </a:ext>
            </a:extLst>
          </p:cNvPr>
          <p:cNvSpPr txBox="1"/>
          <p:nvPr/>
        </p:nvSpPr>
        <p:spPr>
          <a:xfrm>
            <a:off x="0" y="6581001"/>
            <a:ext cx="2775119" cy="276999"/>
          </a:xfrm>
          <a:prstGeom prst="rect">
            <a:avLst/>
          </a:prstGeom>
          <a:noFill/>
        </p:spPr>
        <p:txBody>
          <a:bodyPr wrap="none" rtlCol="0">
            <a:spAutoFit/>
          </a:bodyPr>
          <a:lstStyle/>
          <a:p>
            <a:r>
              <a:rPr lang="en-US" sz="1200" dirty="0">
                <a:solidFill>
                  <a:prstClr val="black"/>
                </a:solidFill>
              </a:rPr>
              <a:t>(John Thomas, 2019; jthomas4@mit.edu)</a:t>
            </a:r>
          </a:p>
        </p:txBody>
      </p:sp>
    </p:spTree>
    <p:extLst>
      <p:ext uri="{BB962C8B-B14F-4D97-AF65-F5344CB8AC3E}">
        <p14:creationId xmlns:p14="http://schemas.microsoft.com/office/powerpoint/2010/main" val="1168850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2ED55-392A-3528-56D0-CAB1C98F4132}"/>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FD9A5455-C353-DE91-5D7E-ADEA8E954EE2}"/>
              </a:ext>
            </a:extLst>
          </p:cNvPr>
          <p:cNvSpPr txBox="1"/>
          <p:nvPr/>
        </p:nvSpPr>
        <p:spPr>
          <a:xfrm>
            <a:off x="-24469" y="1018226"/>
            <a:ext cx="2732931"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5B9BD5">
                    <a:lumMod val="75000"/>
                  </a:srgbClr>
                </a:solidFill>
                <a:effectLst/>
                <a:uLnTx/>
                <a:uFillTx/>
                <a:latin typeface="Calibri" panose="020F0502020204030204"/>
                <a:ea typeface="+mn-ea"/>
                <a:cs typeface="+mn-cs"/>
              </a:rPr>
              <a:t>Assessed SW failures.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But SW worked as designed!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Accident behavior did not match any defined SW component failure behaviors.</a:t>
            </a:r>
          </a:p>
        </p:txBody>
      </p:sp>
      <p:sp>
        <p:nvSpPr>
          <p:cNvPr id="27" name="Oval 26">
            <a:extLst>
              <a:ext uri="{FF2B5EF4-FFF2-40B4-BE49-F238E27FC236}">
                <a16:creationId xmlns:a16="http://schemas.microsoft.com/office/drawing/2014/main" id="{B3E416AB-E844-293C-B724-752BAD181538}"/>
              </a:ext>
            </a:extLst>
          </p:cNvPr>
          <p:cNvSpPr/>
          <p:nvPr/>
        </p:nvSpPr>
        <p:spPr>
          <a:xfrm>
            <a:off x="2744365" y="1814514"/>
            <a:ext cx="1493663" cy="1393425"/>
          </a:xfrm>
          <a:prstGeom prst="ellipse">
            <a:avLst/>
          </a:pr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0E41BDE6-9A1E-B587-A1BA-67651B3DB977}"/>
              </a:ext>
            </a:extLst>
          </p:cNvPr>
          <p:cNvSpPr/>
          <p:nvPr/>
        </p:nvSpPr>
        <p:spPr>
          <a:xfrm>
            <a:off x="3935110" y="1814514"/>
            <a:ext cx="1696343" cy="1393425"/>
          </a:xfrm>
          <a:prstGeom prst="ellipse">
            <a:avLst/>
          </a:prstGeom>
          <a:solidFill>
            <a:schemeClr val="accent2">
              <a:lumMod val="75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6AD74C43-C76F-B922-3B66-76D07CE64573}"/>
              </a:ext>
            </a:extLst>
          </p:cNvPr>
          <p:cNvSpPr/>
          <p:nvPr/>
        </p:nvSpPr>
        <p:spPr>
          <a:xfrm>
            <a:off x="3268689" y="2749233"/>
            <a:ext cx="1696343" cy="1393425"/>
          </a:xfrm>
          <a:prstGeom prst="ellipse">
            <a:avLst/>
          </a:prstGeom>
          <a:solidFill>
            <a:schemeClr val="accent6">
              <a:lumMod val="75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11DA98D6-5820-F394-D3F8-CD76ACD0EC40}"/>
              </a:ext>
            </a:extLst>
          </p:cNvPr>
          <p:cNvSpPr/>
          <p:nvPr/>
        </p:nvSpPr>
        <p:spPr>
          <a:xfrm>
            <a:off x="4229403" y="2096685"/>
            <a:ext cx="1409254" cy="56281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a:t>
            </a:r>
          </a:p>
        </p:txBody>
      </p:sp>
      <p:sp>
        <p:nvSpPr>
          <p:cNvPr id="32" name="Freeform: Shape 31">
            <a:extLst>
              <a:ext uri="{FF2B5EF4-FFF2-40B4-BE49-F238E27FC236}">
                <a16:creationId xmlns:a16="http://schemas.microsoft.com/office/drawing/2014/main" id="{23604A8A-ED06-492B-73FD-44E323CD0FEC}"/>
              </a:ext>
            </a:extLst>
          </p:cNvPr>
          <p:cNvSpPr/>
          <p:nvPr/>
        </p:nvSpPr>
        <p:spPr>
          <a:xfrm>
            <a:off x="3932744" y="2100801"/>
            <a:ext cx="306705" cy="821666"/>
          </a:xfrm>
          <a:custGeom>
            <a:avLst/>
            <a:gdLst>
              <a:gd name="connsiteX0" fmla="*/ 25400 w 76200"/>
              <a:gd name="connsiteY0" fmla="*/ 0 h 1047750"/>
              <a:gd name="connsiteX1" fmla="*/ 76200 w 76200"/>
              <a:gd name="connsiteY1" fmla="*/ 1047750 h 1047750"/>
              <a:gd name="connsiteX2" fmla="*/ 0 w 76200"/>
              <a:gd name="connsiteY2" fmla="*/ 1047750 h 1047750"/>
              <a:gd name="connsiteX3" fmla="*/ 25400 w 76200"/>
              <a:gd name="connsiteY3" fmla="*/ 0 h 1047750"/>
              <a:gd name="connsiteX0" fmla="*/ 25400 w 149200"/>
              <a:gd name="connsiteY0" fmla="*/ 0 h 1047750"/>
              <a:gd name="connsiteX1" fmla="*/ 76200 w 149200"/>
              <a:gd name="connsiteY1" fmla="*/ 1047750 h 1047750"/>
              <a:gd name="connsiteX2" fmla="*/ 0 w 149200"/>
              <a:gd name="connsiteY2" fmla="*/ 1047750 h 1047750"/>
              <a:gd name="connsiteX3" fmla="*/ 25400 w 149200"/>
              <a:gd name="connsiteY3" fmla="*/ 0 h 1047750"/>
              <a:gd name="connsiteX0" fmla="*/ 23812 w 147612"/>
              <a:gd name="connsiteY0" fmla="*/ 0 h 1047750"/>
              <a:gd name="connsiteX1" fmla="*/ 74612 w 147612"/>
              <a:gd name="connsiteY1" fmla="*/ 1047750 h 1047750"/>
              <a:gd name="connsiteX2" fmla="*/ 0 w 147612"/>
              <a:gd name="connsiteY2" fmla="*/ 1042988 h 1047750"/>
              <a:gd name="connsiteX3" fmla="*/ 23812 w 147612"/>
              <a:gd name="connsiteY3" fmla="*/ 0 h 1047750"/>
              <a:gd name="connsiteX0" fmla="*/ 0 w 123800"/>
              <a:gd name="connsiteY0" fmla="*/ 0 h 1047750"/>
              <a:gd name="connsiteX1" fmla="*/ 50800 w 123800"/>
              <a:gd name="connsiteY1" fmla="*/ 1047750 h 1047750"/>
              <a:gd name="connsiteX2" fmla="*/ 0 w 123800"/>
              <a:gd name="connsiteY2" fmla="*/ 0 h 1047750"/>
              <a:gd name="connsiteX0" fmla="*/ 47123 w 170923"/>
              <a:gd name="connsiteY0" fmla="*/ 0 h 1047750"/>
              <a:gd name="connsiteX1" fmla="*/ 97923 w 170923"/>
              <a:gd name="connsiteY1" fmla="*/ 1047750 h 1047750"/>
              <a:gd name="connsiteX2" fmla="*/ 47123 w 170923"/>
              <a:gd name="connsiteY2" fmla="*/ 0 h 1047750"/>
              <a:gd name="connsiteX0" fmla="*/ 81207 w 168769"/>
              <a:gd name="connsiteY0" fmla="*/ 0 h 1047750"/>
              <a:gd name="connsiteX1" fmla="*/ 84382 w 168769"/>
              <a:gd name="connsiteY1" fmla="*/ 1047750 h 1047750"/>
              <a:gd name="connsiteX2" fmla="*/ 81207 w 168769"/>
              <a:gd name="connsiteY2" fmla="*/ 0 h 1047750"/>
              <a:gd name="connsiteX0" fmla="*/ 57846 w 145408"/>
              <a:gd name="connsiteY0" fmla="*/ 0 h 1047750"/>
              <a:gd name="connsiteX1" fmla="*/ 61021 w 145408"/>
              <a:gd name="connsiteY1" fmla="*/ 1047750 h 1047750"/>
              <a:gd name="connsiteX2" fmla="*/ 57846 w 145408"/>
              <a:gd name="connsiteY2" fmla="*/ 0 h 1047750"/>
              <a:gd name="connsiteX0" fmla="*/ 204761 w 292323"/>
              <a:gd name="connsiteY0" fmla="*/ 0 h 1047750"/>
              <a:gd name="connsiteX1" fmla="*/ 207936 w 292323"/>
              <a:gd name="connsiteY1" fmla="*/ 1047750 h 1047750"/>
              <a:gd name="connsiteX2" fmla="*/ 204761 w 292323"/>
              <a:gd name="connsiteY2" fmla="*/ 0 h 1047750"/>
              <a:gd name="connsiteX0" fmla="*/ 204761 w 385060"/>
              <a:gd name="connsiteY0" fmla="*/ 0 h 1047750"/>
              <a:gd name="connsiteX1" fmla="*/ 207936 w 385060"/>
              <a:gd name="connsiteY1" fmla="*/ 1047750 h 1047750"/>
              <a:gd name="connsiteX2" fmla="*/ 204761 w 385060"/>
              <a:gd name="connsiteY2" fmla="*/ 0 h 1047750"/>
              <a:gd name="connsiteX0" fmla="*/ 209278 w 384953"/>
              <a:gd name="connsiteY0" fmla="*/ 0 h 1036637"/>
              <a:gd name="connsiteX1" fmla="*/ 201340 w 384953"/>
              <a:gd name="connsiteY1" fmla="*/ 1036637 h 1036637"/>
              <a:gd name="connsiteX2" fmla="*/ 209278 w 384953"/>
              <a:gd name="connsiteY2" fmla="*/ 0 h 1036637"/>
              <a:gd name="connsiteX0" fmla="*/ 207323 w 384958"/>
              <a:gd name="connsiteY0" fmla="*/ 0 h 1033462"/>
              <a:gd name="connsiteX1" fmla="*/ 204147 w 384958"/>
              <a:gd name="connsiteY1" fmla="*/ 1033462 h 1033462"/>
              <a:gd name="connsiteX2" fmla="*/ 207323 w 384958"/>
              <a:gd name="connsiteY2" fmla="*/ 0 h 1033462"/>
              <a:gd name="connsiteX0" fmla="*/ 207323 w 394168"/>
              <a:gd name="connsiteY0" fmla="*/ 0 h 1033462"/>
              <a:gd name="connsiteX1" fmla="*/ 204147 w 394168"/>
              <a:gd name="connsiteY1" fmla="*/ 1033462 h 1033462"/>
              <a:gd name="connsiteX2" fmla="*/ 207323 w 394168"/>
              <a:gd name="connsiteY2" fmla="*/ 0 h 1033462"/>
              <a:gd name="connsiteX0" fmla="*/ 207323 w 387648"/>
              <a:gd name="connsiteY0" fmla="*/ 0 h 1033462"/>
              <a:gd name="connsiteX1" fmla="*/ 204147 w 387648"/>
              <a:gd name="connsiteY1" fmla="*/ 1033462 h 1033462"/>
              <a:gd name="connsiteX2" fmla="*/ 207323 w 387648"/>
              <a:gd name="connsiteY2" fmla="*/ 0 h 1033462"/>
              <a:gd name="connsiteX0" fmla="*/ 207323 w 355340"/>
              <a:gd name="connsiteY0" fmla="*/ 0 h 1033462"/>
              <a:gd name="connsiteX1" fmla="*/ 204147 w 355340"/>
              <a:gd name="connsiteY1" fmla="*/ 1033462 h 1033462"/>
              <a:gd name="connsiteX2" fmla="*/ 207323 w 355340"/>
              <a:gd name="connsiteY2" fmla="*/ 0 h 1033462"/>
              <a:gd name="connsiteX0" fmla="*/ 207323 w 386731"/>
              <a:gd name="connsiteY0" fmla="*/ 0 h 1033462"/>
              <a:gd name="connsiteX1" fmla="*/ 204147 w 386731"/>
              <a:gd name="connsiteY1" fmla="*/ 1033462 h 1033462"/>
              <a:gd name="connsiteX2" fmla="*/ 207323 w 386731"/>
              <a:gd name="connsiteY2" fmla="*/ 0 h 1033462"/>
              <a:gd name="connsiteX0" fmla="*/ 207323 w 383734"/>
              <a:gd name="connsiteY0" fmla="*/ 0 h 1033462"/>
              <a:gd name="connsiteX1" fmla="*/ 204147 w 383734"/>
              <a:gd name="connsiteY1" fmla="*/ 1033462 h 1033462"/>
              <a:gd name="connsiteX2" fmla="*/ 207323 w 383734"/>
              <a:gd name="connsiteY2" fmla="*/ 0 h 1033462"/>
              <a:gd name="connsiteX0" fmla="*/ 207323 w 383734"/>
              <a:gd name="connsiteY0" fmla="*/ 0 h 1033462"/>
              <a:gd name="connsiteX1" fmla="*/ 204147 w 383734"/>
              <a:gd name="connsiteY1" fmla="*/ 1033462 h 1033462"/>
              <a:gd name="connsiteX2" fmla="*/ 207323 w 383734"/>
              <a:gd name="connsiteY2" fmla="*/ 0 h 1033462"/>
              <a:gd name="connsiteX0" fmla="*/ 181341 w 357752"/>
              <a:gd name="connsiteY0" fmla="*/ 0 h 1033462"/>
              <a:gd name="connsiteX1" fmla="*/ 178165 w 357752"/>
              <a:gd name="connsiteY1" fmla="*/ 1033462 h 1033462"/>
              <a:gd name="connsiteX2" fmla="*/ 181341 w 357752"/>
              <a:gd name="connsiteY2" fmla="*/ 0 h 1033462"/>
              <a:gd name="connsiteX0" fmla="*/ 209351 w 385762"/>
              <a:gd name="connsiteY0" fmla="*/ 0 h 1033462"/>
              <a:gd name="connsiteX1" fmla="*/ 206175 w 385762"/>
              <a:gd name="connsiteY1" fmla="*/ 1033462 h 1033462"/>
              <a:gd name="connsiteX2" fmla="*/ 209351 w 385762"/>
              <a:gd name="connsiteY2" fmla="*/ 0 h 1033462"/>
            </a:gdLst>
            <a:ahLst/>
            <a:cxnLst>
              <a:cxn ang="0">
                <a:pos x="connsiteX0" y="connsiteY0"/>
              </a:cxn>
              <a:cxn ang="0">
                <a:pos x="connsiteX1" y="connsiteY1"/>
              </a:cxn>
              <a:cxn ang="0">
                <a:pos x="connsiteX2" y="connsiteY2"/>
              </a:cxn>
            </a:cxnLst>
            <a:rect l="l" t="t" r="r" b="b"/>
            <a:pathLst>
              <a:path w="385762" h="1033462">
                <a:moveTo>
                  <a:pt x="209351" y="0"/>
                </a:moveTo>
                <a:cubicBezTo>
                  <a:pt x="442184" y="300038"/>
                  <a:pt x="448004" y="700087"/>
                  <a:pt x="206175" y="1033462"/>
                </a:cubicBezTo>
                <a:cubicBezTo>
                  <a:pt x="-67933" y="723900"/>
                  <a:pt x="-70578" y="323849"/>
                  <a:pt x="209351" y="0"/>
                </a:cubicBezTo>
                <a:close/>
              </a:path>
            </a:pathLst>
          </a:custGeom>
          <a:solidFill>
            <a:srgbClr val="EEEE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ED83F5BF-BD42-2CDE-4E88-5AE1F4CBCEF1}"/>
              </a:ext>
            </a:extLst>
          </p:cNvPr>
          <p:cNvSpPr/>
          <p:nvPr/>
        </p:nvSpPr>
        <p:spPr>
          <a:xfrm rot="6894562">
            <a:off x="4288720" y="2465579"/>
            <a:ext cx="326827" cy="1024966"/>
          </a:xfrm>
          <a:custGeom>
            <a:avLst/>
            <a:gdLst>
              <a:gd name="connsiteX0" fmla="*/ 25400 w 76200"/>
              <a:gd name="connsiteY0" fmla="*/ 0 h 1047750"/>
              <a:gd name="connsiteX1" fmla="*/ 76200 w 76200"/>
              <a:gd name="connsiteY1" fmla="*/ 1047750 h 1047750"/>
              <a:gd name="connsiteX2" fmla="*/ 0 w 76200"/>
              <a:gd name="connsiteY2" fmla="*/ 1047750 h 1047750"/>
              <a:gd name="connsiteX3" fmla="*/ 25400 w 76200"/>
              <a:gd name="connsiteY3" fmla="*/ 0 h 1047750"/>
              <a:gd name="connsiteX0" fmla="*/ 25400 w 149200"/>
              <a:gd name="connsiteY0" fmla="*/ 0 h 1047750"/>
              <a:gd name="connsiteX1" fmla="*/ 76200 w 149200"/>
              <a:gd name="connsiteY1" fmla="*/ 1047750 h 1047750"/>
              <a:gd name="connsiteX2" fmla="*/ 0 w 149200"/>
              <a:gd name="connsiteY2" fmla="*/ 1047750 h 1047750"/>
              <a:gd name="connsiteX3" fmla="*/ 25400 w 149200"/>
              <a:gd name="connsiteY3" fmla="*/ 0 h 1047750"/>
              <a:gd name="connsiteX0" fmla="*/ 23812 w 147612"/>
              <a:gd name="connsiteY0" fmla="*/ 0 h 1047750"/>
              <a:gd name="connsiteX1" fmla="*/ 74612 w 147612"/>
              <a:gd name="connsiteY1" fmla="*/ 1047750 h 1047750"/>
              <a:gd name="connsiteX2" fmla="*/ 0 w 147612"/>
              <a:gd name="connsiteY2" fmla="*/ 1042988 h 1047750"/>
              <a:gd name="connsiteX3" fmla="*/ 23812 w 147612"/>
              <a:gd name="connsiteY3" fmla="*/ 0 h 1047750"/>
              <a:gd name="connsiteX0" fmla="*/ 0 w 123800"/>
              <a:gd name="connsiteY0" fmla="*/ 0 h 1047750"/>
              <a:gd name="connsiteX1" fmla="*/ 50800 w 123800"/>
              <a:gd name="connsiteY1" fmla="*/ 1047750 h 1047750"/>
              <a:gd name="connsiteX2" fmla="*/ 0 w 123800"/>
              <a:gd name="connsiteY2" fmla="*/ 0 h 1047750"/>
              <a:gd name="connsiteX0" fmla="*/ 47123 w 170923"/>
              <a:gd name="connsiteY0" fmla="*/ 0 h 1047750"/>
              <a:gd name="connsiteX1" fmla="*/ 97923 w 170923"/>
              <a:gd name="connsiteY1" fmla="*/ 1047750 h 1047750"/>
              <a:gd name="connsiteX2" fmla="*/ 47123 w 170923"/>
              <a:gd name="connsiteY2" fmla="*/ 0 h 1047750"/>
              <a:gd name="connsiteX0" fmla="*/ 81207 w 168769"/>
              <a:gd name="connsiteY0" fmla="*/ 0 h 1047750"/>
              <a:gd name="connsiteX1" fmla="*/ 84382 w 168769"/>
              <a:gd name="connsiteY1" fmla="*/ 1047750 h 1047750"/>
              <a:gd name="connsiteX2" fmla="*/ 81207 w 168769"/>
              <a:gd name="connsiteY2" fmla="*/ 0 h 1047750"/>
              <a:gd name="connsiteX0" fmla="*/ 57846 w 145408"/>
              <a:gd name="connsiteY0" fmla="*/ 0 h 1047750"/>
              <a:gd name="connsiteX1" fmla="*/ 61021 w 145408"/>
              <a:gd name="connsiteY1" fmla="*/ 1047750 h 1047750"/>
              <a:gd name="connsiteX2" fmla="*/ 57846 w 145408"/>
              <a:gd name="connsiteY2" fmla="*/ 0 h 1047750"/>
              <a:gd name="connsiteX0" fmla="*/ 204761 w 292323"/>
              <a:gd name="connsiteY0" fmla="*/ 0 h 1047750"/>
              <a:gd name="connsiteX1" fmla="*/ 207936 w 292323"/>
              <a:gd name="connsiteY1" fmla="*/ 1047750 h 1047750"/>
              <a:gd name="connsiteX2" fmla="*/ 204761 w 292323"/>
              <a:gd name="connsiteY2" fmla="*/ 0 h 1047750"/>
              <a:gd name="connsiteX0" fmla="*/ 204761 w 385060"/>
              <a:gd name="connsiteY0" fmla="*/ 0 h 1047750"/>
              <a:gd name="connsiteX1" fmla="*/ 207936 w 385060"/>
              <a:gd name="connsiteY1" fmla="*/ 1047750 h 1047750"/>
              <a:gd name="connsiteX2" fmla="*/ 204761 w 385060"/>
              <a:gd name="connsiteY2" fmla="*/ 0 h 1047750"/>
              <a:gd name="connsiteX0" fmla="*/ 209278 w 384953"/>
              <a:gd name="connsiteY0" fmla="*/ 0 h 1036637"/>
              <a:gd name="connsiteX1" fmla="*/ 201340 w 384953"/>
              <a:gd name="connsiteY1" fmla="*/ 1036637 h 1036637"/>
              <a:gd name="connsiteX2" fmla="*/ 209278 w 384953"/>
              <a:gd name="connsiteY2" fmla="*/ 0 h 1036637"/>
              <a:gd name="connsiteX0" fmla="*/ 207323 w 384958"/>
              <a:gd name="connsiteY0" fmla="*/ 0 h 1033462"/>
              <a:gd name="connsiteX1" fmla="*/ 204147 w 384958"/>
              <a:gd name="connsiteY1" fmla="*/ 1033462 h 1033462"/>
              <a:gd name="connsiteX2" fmla="*/ 207323 w 384958"/>
              <a:gd name="connsiteY2" fmla="*/ 0 h 1033462"/>
              <a:gd name="connsiteX0" fmla="*/ 207323 w 394168"/>
              <a:gd name="connsiteY0" fmla="*/ 0 h 1033462"/>
              <a:gd name="connsiteX1" fmla="*/ 204147 w 394168"/>
              <a:gd name="connsiteY1" fmla="*/ 1033462 h 1033462"/>
              <a:gd name="connsiteX2" fmla="*/ 207323 w 394168"/>
              <a:gd name="connsiteY2" fmla="*/ 0 h 1033462"/>
              <a:gd name="connsiteX0" fmla="*/ 207323 w 387648"/>
              <a:gd name="connsiteY0" fmla="*/ 0 h 1033462"/>
              <a:gd name="connsiteX1" fmla="*/ 204147 w 387648"/>
              <a:gd name="connsiteY1" fmla="*/ 1033462 h 1033462"/>
              <a:gd name="connsiteX2" fmla="*/ 207323 w 387648"/>
              <a:gd name="connsiteY2" fmla="*/ 0 h 1033462"/>
              <a:gd name="connsiteX0" fmla="*/ 207323 w 355340"/>
              <a:gd name="connsiteY0" fmla="*/ 0 h 1033462"/>
              <a:gd name="connsiteX1" fmla="*/ 204147 w 355340"/>
              <a:gd name="connsiteY1" fmla="*/ 1033462 h 1033462"/>
              <a:gd name="connsiteX2" fmla="*/ 207323 w 355340"/>
              <a:gd name="connsiteY2" fmla="*/ 0 h 1033462"/>
              <a:gd name="connsiteX0" fmla="*/ 207323 w 386731"/>
              <a:gd name="connsiteY0" fmla="*/ 0 h 1033462"/>
              <a:gd name="connsiteX1" fmla="*/ 204147 w 386731"/>
              <a:gd name="connsiteY1" fmla="*/ 1033462 h 1033462"/>
              <a:gd name="connsiteX2" fmla="*/ 207323 w 386731"/>
              <a:gd name="connsiteY2" fmla="*/ 0 h 1033462"/>
              <a:gd name="connsiteX0" fmla="*/ 207323 w 383734"/>
              <a:gd name="connsiteY0" fmla="*/ 0 h 1033462"/>
              <a:gd name="connsiteX1" fmla="*/ 204147 w 383734"/>
              <a:gd name="connsiteY1" fmla="*/ 1033462 h 1033462"/>
              <a:gd name="connsiteX2" fmla="*/ 207323 w 383734"/>
              <a:gd name="connsiteY2" fmla="*/ 0 h 1033462"/>
              <a:gd name="connsiteX0" fmla="*/ 207323 w 383734"/>
              <a:gd name="connsiteY0" fmla="*/ 0 h 1033462"/>
              <a:gd name="connsiteX1" fmla="*/ 204147 w 383734"/>
              <a:gd name="connsiteY1" fmla="*/ 1033462 h 1033462"/>
              <a:gd name="connsiteX2" fmla="*/ 207323 w 383734"/>
              <a:gd name="connsiteY2" fmla="*/ 0 h 1033462"/>
              <a:gd name="connsiteX0" fmla="*/ 181341 w 357752"/>
              <a:gd name="connsiteY0" fmla="*/ 0 h 1033462"/>
              <a:gd name="connsiteX1" fmla="*/ 178165 w 357752"/>
              <a:gd name="connsiteY1" fmla="*/ 1033462 h 1033462"/>
              <a:gd name="connsiteX2" fmla="*/ 181341 w 357752"/>
              <a:gd name="connsiteY2" fmla="*/ 0 h 1033462"/>
              <a:gd name="connsiteX0" fmla="*/ 209351 w 385762"/>
              <a:gd name="connsiteY0" fmla="*/ 0 h 1033462"/>
              <a:gd name="connsiteX1" fmla="*/ 206175 w 385762"/>
              <a:gd name="connsiteY1" fmla="*/ 1033462 h 1033462"/>
              <a:gd name="connsiteX2" fmla="*/ 209351 w 385762"/>
              <a:gd name="connsiteY2" fmla="*/ 0 h 1033462"/>
              <a:gd name="connsiteX0" fmla="*/ 214199 w 390610"/>
              <a:gd name="connsiteY0" fmla="*/ 0 h 1033462"/>
              <a:gd name="connsiteX1" fmla="*/ 211023 w 390610"/>
              <a:gd name="connsiteY1" fmla="*/ 1033462 h 1033462"/>
              <a:gd name="connsiteX2" fmla="*/ 214199 w 390610"/>
              <a:gd name="connsiteY2" fmla="*/ 0 h 1033462"/>
              <a:gd name="connsiteX0" fmla="*/ 214199 w 403914"/>
              <a:gd name="connsiteY0" fmla="*/ 0 h 1033462"/>
              <a:gd name="connsiteX1" fmla="*/ 211023 w 403914"/>
              <a:gd name="connsiteY1" fmla="*/ 1033462 h 1033462"/>
              <a:gd name="connsiteX2" fmla="*/ 214199 w 403914"/>
              <a:gd name="connsiteY2" fmla="*/ 0 h 1033462"/>
              <a:gd name="connsiteX0" fmla="*/ 217619 w 404087"/>
              <a:gd name="connsiteY0" fmla="*/ 0 h 1027642"/>
              <a:gd name="connsiteX1" fmla="*/ 207552 w 404087"/>
              <a:gd name="connsiteY1" fmla="*/ 1027642 h 1027642"/>
              <a:gd name="connsiteX2" fmla="*/ 217619 w 404087"/>
              <a:gd name="connsiteY2" fmla="*/ 0 h 1027642"/>
              <a:gd name="connsiteX0" fmla="*/ 217619 w 404087"/>
              <a:gd name="connsiteY0" fmla="*/ 0 h 1027642"/>
              <a:gd name="connsiteX1" fmla="*/ 207552 w 404087"/>
              <a:gd name="connsiteY1" fmla="*/ 1027642 h 1027642"/>
              <a:gd name="connsiteX2" fmla="*/ 217619 w 404087"/>
              <a:gd name="connsiteY2" fmla="*/ 0 h 1027642"/>
              <a:gd name="connsiteX0" fmla="*/ 213107 w 399575"/>
              <a:gd name="connsiteY0" fmla="*/ 0 h 1027642"/>
              <a:gd name="connsiteX1" fmla="*/ 203040 w 399575"/>
              <a:gd name="connsiteY1" fmla="*/ 1027642 h 1027642"/>
              <a:gd name="connsiteX2" fmla="*/ 213107 w 399575"/>
              <a:gd name="connsiteY2" fmla="*/ 0 h 1027642"/>
              <a:gd name="connsiteX0" fmla="*/ 213107 w 414924"/>
              <a:gd name="connsiteY0" fmla="*/ 0 h 1027642"/>
              <a:gd name="connsiteX1" fmla="*/ 203040 w 414924"/>
              <a:gd name="connsiteY1" fmla="*/ 1027642 h 1027642"/>
              <a:gd name="connsiteX2" fmla="*/ 213107 w 414924"/>
              <a:gd name="connsiteY2" fmla="*/ 0 h 1027642"/>
              <a:gd name="connsiteX0" fmla="*/ 213107 w 411071"/>
              <a:gd name="connsiteY0" fmla="*/ 0 h 1027642"/>
              <a:gd name="connsiteX1" fmla="*/ 203040 w 411071"/>
              <a:gd name="connsiteY1" fmla="*/ 1027642 h 1027642"/>
              <a:gd name="connsiteX2" fmla="*/ 213107 w 411071"/>
              <a:gd name="connsiteY2" fmla="*/ 0 h 1027642"/>
            </a:gdLst>
            <a:ahLst/>
            <a:cxnLst>
              <a:cxn ang="0">
                <a:pos x="connsiteX0" y="connsiteY0"/>
              </a:cxn>
              <a:cxn ang="0">
                <a:pos x="connsiteX1" y="connsiteY1"/>
              </a:cxn>
              <a:cxn ang="0">
                <a:pos x="connsiteX2" y="connsiteY2"/>
              </a:cxn>
            </a:cxnLst>
            <a:rect l="l" t="t" r="r" b="b"/>
            <a:pathLst>
              <a:path w="411071" h="1027642">
                <a:moveTo>
                  <a:pt x="213107" y="0"/>
                </a:moveTo>
                <a:cubicBezTo>
                  <a:pt x="470624" y="324386"/>
                  <a:pt x="486833" y="712219"/>
                  <a:pt x="203040" y="1027642"/>
                </a:cubicBezTo>
                <a:cubicBezTo>
                  <a:pt x="-58983" y="717792"/>
                  <a:pt x="-79681" y="286752"/>
                  <a:pt x="213107" y="0"/>
                </a:cubicBezTo>
                <a:close/>
              </a:path>
            </a:pathLst>
          </a:custGeom>
          <a:solidFill>
            <a:srgbClr val="EEEE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E190AEE2-C135-4DDB-0DF7-5CDABA1E7CDC}"/>
              </a:ext>
            </a:extLst>
          </p:cNvPr>
          <p:cNvSpPr/>
          <p:nvPr/>
        </p:nvSpPr>
        <p:spPr>
          <a:xfrm rot="14705438" flipH="1">
            <a:off x="3606003" y="2503305"/>
            <a:ext cx="323371" cy="966163"/>
          </a:xfrm>
          <a:custGeom>
            <a:avLst/>
            <a:gdLst>
              <a:gd name="connsiteX0" fmla="*/ 25400 w 76200"/>
              <a:gd name="connsiteY0" fmla="*/ 0 h 1047750"/>
              <a:gd name="connsiteX1" fmla="*/ 76200 w 76200"/>
              <a:gd name="connsiteY1" fmla="*/ 1047750 h 1047750"/>
              <a:gd name="connsiteX2" fmla="*/ 0 w 76200"/>
              <a:gd name="connsiteY2" fmla="*/ 1047750 h 1047750"/>
              <a:gd name="connsiteX3" fmla="*/ 25400 w 76200"/>
              <a:gd name="connsiteY3" fmla="*/ 0 h 1047750"/>
              <a:gd name="connsiteX0" fmla="*/ 25400 w 149200"/>
              <a:gd name="connsiteY0" fmla="*/ 0 h 1047750"/>
              <a:gd name="connsiteX1" fmla="*/ 76200 w 149200"/>
              <a:gd name="connsiteY1" fmla="*/ 1047750 h 1047750"/>
              <a:gd name="connsiteX2" fmla="*/ 0 w 149200"/>
              <a:gd name="connsiteY2" fmla="*/ 1047750 h 1047750"/>
              <a:gd name="connsiteX3" fmla="*/ 25400 w 149200"/>
              <a:gd name="connsiteY3" fmla="*/ 0 h 1047750"/>
              <a:gd name="connsiteX0" fmla="*/ 23812 w 147612"/>
              <a:gd name="connsiteY0" fmla="*/ 0 h 1047750"/>
              <a:gd name="connsiteX1" fmla="*/ 74612 w 147612"/>
              <a:gd name="connsiteY1" fmla="*/ 1047750 h 1047750"/>
              <a:gd name="connsiteX2" fmla="*/ 0 w 147612"/>
              <a:gd name="connsiteY2" fmla="*/ 1042988 h 1047750"/>
              <a:gd name="connsiteX3" fmla="*/ 23812 w 147612"/>
              <a:gd name="connsiteY3" fmla="*/ 0 h 1047750"/>
              <a:gd name="connsiteX0" fmla="*/ 0 w 123800"/>
              <a:gd name="connsiteY0" fmla="*/ 0 h 1047750"/>
              <a:gd name="connsiteX1" fmla="*/ 50800 w 123800"/>
              <a:gd name="connsiteY1" fmla="*/ 1047750 h 1047750"/>
              <a:gd name="connsiteX2" fmla="*/ 0 w 123800"/>
              <a:gd name="connsiteY2" fmla="*/ 0 h 1047750"/>
              <a:gd name="connsiteX0" fmla="*/ 47123 w 170923"/>
              <a:gd name="connsiteY0" fmla="*/ 0 h 1047750"/>
              <a:gd name="connsiteX1" fmla="*/ 97923 w 170923"/>
              <a:gd name="connsiteY1" fmla="*/ 1047750 h 1047750"/>
              <a:gd name="connsiteX2" fmla="*/ 47123 w 170923"/>
              <a:gd name="connsiteY2" fmla="*/ 0 h 1047750"/>
              <a:gd name="connsiteX0" fmla="*/ 81207 w 168769"/>
              <a:gd name="connsiteY0" fmla="*/ 0 h 1047750"/>
              <a:gd name="connsiteX1" fmla="*/ 84382 w 168769"/>
              <a:gd name="connsiteY1" fmla="*/ 1047750 h 1047750"/>
              <a:gd name="connsiteX2" fmla="*/ 81207 w 168769"/>
              <a:gd name="connsiteY2" fmla="*/ 0 h 1047750"/>
              <a:gd name="connsiteX0" fmla="*/ 57846 w 145408"/>
              <a:gd name="connsiteY0" fmla="*/ 0 h 1047750"/>
              <a:gd name="connsiteX1" fmla="*/ 61021 w 145408"/>
              <a:gd name="connsiteY1" fmla="*/ 1047750 h 1047750"/>
              <a:gd name="connsiteX2" fmla="*/ 57846 w 145408"/>
              <a:gd name="connsiteY2" fmla="*/ 0 h 1047750"/>
              <a:gd name="connsiteX0" fmla="*/ 204761 w 292323"/>
              <a:gd name="connsiteY0" fmla="*/ 0 h 1047750"/>
              <a:gd name="connsiteX1" fmla="*/ 207936 w 292323"/>
              <a:gd name="connsiteY1" fmla="*/ 1047750 h 1047750"/>
              <a:gd name="connsiteX2" fmla="*/ 204761 w 292323"/>
              <a:gd name="connsiteY2" fmla="*/ 0 h 1047750"/>
              <a:gd name="connsiteX0" fmla="*/ 204761 w 385060"/>
              <a:gd name="connsiteY0" fmla="*/ 0 h 1047750"/>
              <a:gd name="connsiteX1" fmla="*/ 207936 w 385060"/>
              <a:gd name="connsiteY1" fmla="*/ 1047750 h 1047750"/>
              <a:gd name="connsiteX2" fmla="*/ 204761 w 385060"/>
              <a:gd name="connsiteY2" fmla="*/ 0 h 1047750"/>
              <a:gd name="connsiteX0" fmla="*/ 209278 w 384953"/>
              <a:gd name="connsiteY0" fmla="*/ 0 h 1036637"/>
              <a:gd name="connsiteX1" fmla="*/ 201340 w 384953"/>
              <a:gd name="connsiteY1" fmla="*/ 1036637 h 1036637"/>
              <a:gd name="connsiteX2" fmla="*/ 209278 w 384953"/>
              <a:gd name="connsiteY2" fmla="*/ 0 h 1036637"/>
              <a:gd name="connsiteX0" fmla="*/ 207323 w 384958"/>
              <a:gd name="connsiteY0" fmla="*/ 0 h 1033462"/>
              <a:gd name="connsiteX1" fmla="*/ 204147 w 384958"/>
              <a:gd name="connsiteY1" fmla="*/ 1033462 h 1033462"/>
              <a:gd name="connsiteX2" fmla="*/ 207323 w 384958"/>
              <a:gd name="connsiteY2" fmla="*/ 0 h 1033462"/>
              <a:gd name="connsiteX0" fmla="*/ 207323 w 394168"/>
              <a:gd name="connsiteY0" fmla="*/ 0 h 1033462"/>
              <a:gd name="connsiteX1" fmla="*/ 204147 w 394168"/>
              <a:gd name="connsiteY1" fmla="*/ 1033462 h 1033462"/>
              <a:gd name="connsiteX2" fmla="*/ 207323 w 394168"/>
              <a:gd name="connsiteY2" fmla="*/ 0 h 1033462"/>
              <a:gd name="connsiteX0" fmla="*/ 207323 w 387648"/>
              <a:gd name="connsiteY0" fmla="*/ 0 h 1033462"/>
              <a:gd name="connsiteX1" fmla="*/ 204147 w 387648"/>
              <a:gd name="connsiteY1" fmla="*/ 1033462 h 1033462"/>
              <a:gd name="connsiteX2" fmla="*/ 207323 w 387648"/>
              <a:gd name="connsiteY2" fmla="*/ 0 h 1033462"/>
              <a:gd name="connsiteX0" fmla="*/ 207323 w 355340"/>
              <a:gd name="connsiteY0" fmla="*/ 0 h 1033462"/>
              <a:gd name="connsiteX1" fmla="*/ 204147 w 355340"/>
              <a:gd name="connsiteY1" fmla="*/ 1033462 h 1033462"/>
              <a:gd name="connsiteX2" fmla="*/ 207323 w 355340"/>
              <a:gd name="connsiteY2" fmla="*/ 0 h 1033462"/>
              <a:gd name="connsiteX0" fmla="*/ 207323 w 386731"/>
              <a:gd name="connsiteY0" fmla="*/ 0 h 1033462"/>
              <a:gd name="connsiteX1" fmla="*/ 204147 w 386731"/>
              <a:gd name="connsiteY1" fmla="*/ 1033462 h 1033462"/>
              <a:gd name="connsiteX2" fmla="*/ 207323 w 386731"/>
              <a:gd name="connsiteY2" fmla="*/ 0 h 1033462"/>
              <a:gd name="connsiteX0" fmla="*/ 207323 w 383734"/>
              <a:gd name="connsiteY0" fmla="*/ 0 h 1033462"/>
              <a:gd name="connsiteX1" fmla="*/ 204147 w 383734"/>
              <a:gd name="connsiteY1" fmla="*/ 1033462 h 1033462"/>
              <a:gd name="connsiteX2" fmla="*/ 207323 w 383734"/>
              <a:gd name="connsiteY2" fmla="*/ 0 h 1033462"/>
              <a:gd name="connsiteX0" fmla="*/ 207323 w 383734"/>
              <a:gd name="connsiteY0" fmla="*/ 0 h 1033462"/>
              <a:gd name="connsiteX1" fmla="*/ 204147 w 383734"/>
              <a:gd name="connsiteY1" fmla="*/ 1033462 h 1033462"/>
              <a:gd name="connsiteX2" fmla="*/ 207323 w 383734"/>
              <a:gd name="connsiteY2" fmla="*/ 0 h 1033462"/>
              <a:gd name="connsiteX0" fmla="*/ 181341 w 357752"/>
              <a:gd name="connsiteY0" fmla="*/ 0 h 1033462"/>
              <a:gd name="connsiteX1" fmla="*/ 178165 w 357752"/>
              <a:gd name="connsiteY1" fmla="*/ 1033462 h 1033462"/>
              <a:gd name="connsiteX2" fmla="*/ 181341 w 357752"/>
              <a:gd name="connsiteY2" fmla="*/ 0 h 1033462"/>
              <a:gd name="connsiteX0" fmla="*/ 209351 w 385762"/>
              <a:gd name="connsiteY0" fmla="*/ 0 h 1033462"/>
              <a:gd name="connsiteX1" fmla="*/ 206175 w 385762"/>
              <a:gd name="connsiteY1" fmla="*/ 1033462 h 1033462"/>
              <a:gd name="connsiteX2" fmla="*/ 209351 w 385762"/>
              <a:gd name="connsiteY2" fmla="*/ 0 h 1033462"/>
              <a:gd name="connsiteX0" fmla="*/ 214199 w 390610"/>
              <a:gd name="connsiteY0" fmla="*/ 0 h 1033462"/>
              <a:gd name="connsiteX1" fmla="*/ 211023 w 390610"/>
              <a:gd name="connsiteY1" fmla="*/ 1033462 h 1033462"/>
              <a:gd name="connsiteX2" fmla="*/ 214199 w 390610"/>
              <a:gd name="connsiteY2" fmla="*/ 0 h 1033462"/>
              <a:gd name="connsiteX0" fmla="*/ 214199 w 403914"/>
              <a:gd name="connsiteY0" fmla="*/ 0 h 1033462"/>
              <a:gd name="connsiteX1" fmla="*/ 211023 w 403914"/>
              <a:gd name="connsiteY1" fmla="*/ 1033462 h 1033462"/>
              <a:gd name="connsiteX2" fmla="*/ 214199 w 403914"/>
              <a:gd name="connsiteY2" fmla="*/ 0 h 1033462"/>
              <a:gd name="connsiteX0" fmla="*/ 217619 w 404087"/>
              <a:gd name="connsiteY0" fmla="*/ 0 h 1027642"/>
              <a:gd name="connsiteX1" fmla="*/ 207552 w 404087"/>
              <a:gd name="connsiteY1" fmla="*/ 1027642 h 1027642"/>
              <a:gd name="connsiteX2" fmla="*/ 217619 w 404087"/>
              <a:gd name="connsiteY2" fmla="*/ 0 h 1027642"/>
              <a:gd name="connsiteX0" fmla="*/ 217619 w 404087"/>
              <a:gd name="connsiteY0" fmla="*/ 0 h 1027642"/>
              <a:gd name="connsiteX1" fmla="*/ 207552 w 404087"/>
              <a:gd name="connsiteY1" fmla="*/ 1027642 h 1027642"/>
              <a:gd name="connsiteX2" fmla="*/ 217619 w 404087"/>
              <a:gd name="connsiteY2" fmla="*/ 0 h 1027642"/>
              <a:gd name="connsiteX0" fmla="*/ 213107 w 399575"/>
              <a:gd name="connsiteY0" fmla="*/ 0 h 1027642"/>
              <a:gd name="connsiteX1" fmla="*/ 203040 w 399575"/>
              <a:gd name="connsiteY1" fmla="*/ 1027642 h 1027642"/>
              <a:gd name="connsiteX2" fmla="*/ 213107 w 399575"/>
              <a:gd name="connsiteY2" fmla="*/ 0 h 1027642"/>
              <a:gd name="connsiteX0" fmla="*/ 213107 w 414924"/>
              <a:gd name="connsiteY0" fmla="*/ 0 h 1027642"/>
              <a:gd name="connsiteX1" fmla="*/ 203040 w 414924"/>
              <a:gd name="connsiteY1" fmla="*/ 1027642 h 1027642"/>
              <a:gd name="connsiteX2" fmla="*/ 213107 w 414924"/>
              <a:gd name="connsiteY2" fmla="*/ 0 h 1027642"/>
              <a:gd name="connsiteX0" fmla="*/ 213107 w 411071"/>
              <a:gd name="connsiteY0" fmla="*/ 0 h 1027642"/>
              <a:gd name="connsiteX1" fmla="*/ 203040 w 411071"/>
              <a:gd name="connsiteY1" fmla="*/ 1027642 h 1027642"/>
              <a:gd name="connsiteX2" fmla="*/ 213107 w 411071"/>
              <a:gd name="connsiteY2" fmla="*/ 0 h 1027642"/>
              <a:gd name="connsiteX0" fmla="*/ 230058 w 412176"/>
              <a:gd name="connsiteY0" fmla="*/ 0 h 1034649"/>
              <a:gd name="connsiteX1" fmla="*/ 187080 w 412176"/>
              <a:gd name="connsiteY1" fmla="*/ 1034649 h 1034649"/>
              <a:gd name="connsiteX2" fmla="*/ 230058 w 412176"/>
              <a:gd name="connsiteY2" fmla="*/ 0 h 1034649"/>
              <a:gd name="connsiteX0" fmla="*/ 227887 w 411880"/>
              <a:gd name="connsiteY0" fmla="*/ 0 h 1019725"/>
              <a:gd name="connsiteX1" fmla="*/ 188970 w 411880"/>
              <a:gd name="connsiteY1" fmla="*/ 1019725 h 1019725"/>
              <a:gd name="connsiteX2" fmla="*/ 227887 w 411880"/>
              <a:gd name="connsiteY2" fmla="*/ 0 h 1019725"/>
              <a:gd name="connsiteX0" fmla="*/ 226469 w 411708"/>
              <a:gd name="connsiteY0" fmla="*/ 0 h 1024597"/>
              <a:gd name="connsiteX1" fmla="*/ 190226 w 411708"/>
              <a:gd name="connsiteY1" fmla="*/ 1024597 h 1024597"/>
              <a:gd name="connsiteX2" fmla="*/ 226469 w 411708"/>
              <a:gd name="connsiteY2" fmla="*/ 0 h 1024597"/>
              <a:gd name="connsiteX0" fmla="*/ 229176 w 412050"/>
              <a:gd name="connsiteY0" fmla="*/ 0 h 1028079"/>
              <a:gd name="connsiteX1" fmla="*/ 187842 w 412050"/>
              <a:gd name="connsiteY1" fmla="*/ 1028079 h 1028079"/>
              <a:gd name="connsiteX2" fmla="*/ 229176 w 412050"/>
              <a:gd name="connsiteY2" fmla="*/ 0 h 1028079"/>
              <a:gd name="connsiteX0" fmla="*/ 229176 w 426812"/>
              <a:gd name="connsiteY0" fmla="*/ 0 h 1028079"/>
              <a:gd name="connsiteX1" fmla="*/ 187842 w 426812"/>
              <a:gd name="connsiteY1" fmla="*/ 1028079 h 1028079"/>
              <a:gd name="connsiteX2" fmla="*/ 229176 w 426812"/>
              <a:gd name="connsiteY2" fmla="*/ 0 h 1028079"/>
              <a:gd name="connsiteX0" fmla="*/ 229176 w 435008"/>
              <a:gd name="connsiteY0" fmla="*/ 0 h 1028079"/>
              <a:gd name="connsiteX1" fmla="*/ 187842 w 435008"/>
              <a:gd name="connsiteY1" fmla="*/ 1028079 h 1028079"/>
              <a:gd name="connsiteX2" fmla="*/ 229176 w 435008"/>
              <a:gd name="connsiteY2" fmla="*/ 0 h 1028079"/>
              <a:gd name="connsiteX0" fmla="*/ 229176 w 434281"/>
              <a:gd name="connsiteY0" fmla="*/ 0 h 1028079"/>
              <a:gd name="connsiteX1" fmla="*/ 187842 w 434281"/>
              <a:gd name="connsiteY1" fmla="*/ 1028079 h 1028079"/>
              <a:gd name="connsiteX2" fmla="*/ 229176 w 434281"/>
              <a:gd name="connsiteY2" fmla="*/ 0 h 1028079"/>
              <a:gd name="connsiteX0" fmla="*/ 208532 w 413637"/>
              <a:gd name="connsiteY0" fmla="*/ 0 h 1028079"/>
              <a:gd name="connsiteX1" fmla="*/ 167198 w 413637"/>
              <a:gd name="connsiteY1" fmla="*/ 1028079 h 1028079"/>
              <a:gd name="connsiteX2" fmla="*/ 208532 w 413637"/>
              <a:gd name="connsiteY2" fmla="*/ 0 h 1028079"/>
              <a:gd name="connsiteX0" fmla="*/ 200300 w 405405"/>
              <a:gd name="connsiteY0" fmla="*/ 0 h 1028079"/>
              <a:gd name="connsiteX1" fmla="*/ 158966 w 405405"/>
              <a:gd name="connsiteY1" fmla="*/ 1028079 h 1028079"/>
              <a:gd name="connsiteX2" fmla="*/ 200300 w 405405"/>
              <a:gd name="connsiteY2" fmla="*/ 0 h 1028079"/>
              <a:gd name="connsiteX0" fmla="*/ 201620 w 406725"/>
              <a:gd name="connsiteY0" fmla="*/ 0 h 1028079"/>
              <a:gd name="connsiteX1" fmla="*/ 160286 w 406725"/>
              <a:gd name="connsiteY1" fmla="*/ 1028079 h 1028079"/>
              <a:gd name="connsiteX2" fmla="*/ 201620 w 406725"/>
              <a:gd name="connsiteY2" fmla="*/ 0 h 1028079"/>
            </a:gdLst>
            <a:ahLst/>
            <a:cxnLst>
              <a:cxn ang="0">
                <a:pos x="connsiteX0" y="connsiteY0"/>
              </a:cxn>
              <a:cxn ang="0">
                <a:pos x="connsiteX1" y="connsiteY1"/>
              </a:cxn>
              <a:cxn ang="0">
                <a:pos x="connsiteX2" y="connsiteY2"/>
              </a:cxn>
            </a:cxnLst>
            <a:rect l="l" t="t" r="r" b="b"/>
            <a:pathLst>
              <a:path w="406725" h="1028079">
                <a:moveTo>
                  <a:pt x="201620" y="0"/>
                </a:moveTo>
                <a:cubicBezTo>
                  <a:pt x="480529" y="321905"/>
                  <a:pt x="482801" y="722617"/>
                  <a:pt x="160286" y="1028079"/>
                </a:cubicBezTo>
                <a:cubicBezTo>
                  <a:pt x="-51342" y="698430"/>
                  <a:pt x="-69004" y="282487"/>
                  <a:pt x="201620" y="0"/>
                </a:cubicBezTo>
                <a:close/>
              </a:path>
            </a:pathLst>
          </a:custGeom>
          <a:solidFill>
            <a:srgbClr val="EEEE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4CFFC985-468F-47EA-8009-3E53203A3658}"/>
              </a:ext>
            </a:extLst>
          </p:cNvPr>
          <p:cNvSpPr/>
          <p:nvPr/>
        </p:nvSpPr>
        <p:spPr>
          <a:xfrm>
            <a:off x="3991907" y="2749790"/>
            <a:ext cx="200683" cy="168889"/>
          </a:xfrm>
          <a:custGeom>
            <a:avLst/>
            <a:gdLst>
              <a:gd name="connsiteX0" fmla="*/ 0 w 252412"/>
              <a:gd name="connsiteY0" fmla="*/ 11113 h 211138"/>
              <a:gd name="connsiteX1" fmla="*/ 252412 w 252412"/>
              <a:gd name="connsiteY1" fmla="*/ 0 h 211138"/>
              <a:gd name="connsiteX2" fmla="*/ 138112 w 252412"/>
              <a:gd name="connsiteY2" fmla="*/ 211138 h 211138"/>
              <a:gd name="connsiteX3" fmla="*/ 0 w 252412"/>
              <a:gd name="connsiteY3" fmla="*/ 11113 h 211138"/>
              <a:gd name="connsiteX0" fmla="*/ 0 w 252412"/>
              <a:gd name="connsiteY0" fmla="*/ 11113 h 211138"/>
              <a:gd name="connsiteX1" fmla="*/ 252412 w 252412"/>
              <a:gd name="connsiteY1" fmla="*/ 0 h 211138"/>
              <a:gd name="connsiteX2" fmla="*/ 131762 w 252412"/>
              <a:gd name="connsiteY2" fmla="*/ 211138 h 211138"/>
              <a:gd name="connsiteX3" fmla="*/ 0 w 252412"/>
              <a:gd name="connsiteY3" fmla="*/ 11113 h 211138"/>
              <a:gd name="connsiteX0" fmla="*/ 0 w 252412"/>
              <a:gd name="connsiteY0" fmla="*/ 11113 h 211138"/>
              <a:gd name="connsiteX1" fmla="*/ 252412 w 252412"/>
              <a:gd name="connsiteY1" fmla="*/ 0 h 211138"/>
              <a:gd name="connsiteX2" fmla="*/ 131762 w 252412"/>
              <a:gd name="connsiteY2" fmla="*/ 211138 h 211138"/>
              <a:gd name="connsiteX3" fmla="*/ 0 w 252412"/>
              <a:gd name="connsiteY3" fmla="*/ 11113 h 211138"/>
              <a:gd name="connsiteX0" fmla="*/ 0 w 252412"/>
              <a:gd name="connsiteY0" fmla="*/ 11113 h 211138"/>
              <a:gd name="connsiteX1" fmla="*/ 252412 w 252412"/>
              <a:gd name="connsiteY1" fmla="*/ 0 h 211138"/>
              <a:gd name="connsiteX2" fmla="*/ 131762 w 252412"/>
              <a:gd name="connsiteY2" fmla="*/ 211138 h 211138"/>
              <a:gd name="connsiteX3" fmla="*/ 0 w 252412"/>
              <a:gd name="connsiteY3" fmla="*/ 11113 h 211138"/>
              <a:gd name="connsiteX0" fmla="*/ 0 w 252412"/>
              <a:gd name="connsiteY0" fmla="*/ 11113 h 211138"/>
              <a:gd name="connsiteX1" fmla="*/ 252412 w 252412"/>
              <a:gd name="connsiteY1" fmla="*/ 0 h 211138"/>
              <a:gd name="connsiteX2" fmla="*/ 131762 w 252412"/>
              <a:gd name="connsiteY2" fmla="*/ 211138 h 211138"/>
              <a:gd name="connsiteX3" fmla="*/ 0 w 252412"/>
              <a:gd name="connsiteY3" fmla="*/ 11113 h 211138"/>
              <a:gd name="connsiteX0" fmla="*/ 0 w 252412"/>
              <a:gd name="connsiteY0" fmla="*/ 12780 h 212805"/>
              <a:gd name="connsiteX1" fmla="*/ 252412 w 252412"/>
              <a:gd name="connsiteY1" fmla="*/ 1667 h 212805"/>
              <a:gd name="connsiteX2" fmla="*/ 131762 w 252412"/>
              <a:gd name="connsiteY2" fmla="*/ 212805 h 212805"/>
              <a:gd name="connsiteX3" fmla="*/ 0 w 252412"/>
              <a:gd name="connsiteY3" fmla="*/ 12780 h 212805"/>
              <a:gd name="connsiteX0" fmla="*/ 0 w 252412"/>
              <a:gd name="connsiteY0" fmla="*/ 19701 h 219726"/>
              <a:gd name="connsiteX1" fmla="*/ 252412 w 252412"/>
              <a:gd name="connsiteY1" fmla="*/ 8588 h 219726"/>
              <a:gd name="connsiteX2" fmla="*/ 131762 w 252412"/>
              <a:gd name="connsiteY2" fmla="*/ 219726 h 219726"/>
              <a:gd name="connsiteX3" fmla="*/ 0 w 252412"/>
              <a:gd name="connsiteY3" fmla="*/ 19701 h 219726"/>
              <a:gd name="connsiteX0" fmla="*/ 0 w 252412"/>
              <a:gd name="connsiteY0" fmla="*/ 15726 h 215751"/>
              <a:gd name="connsiteX1" fmla="*/ 252412 w 252412"/>
              <a:gd name="connsiteY1" fmla="*/ 4613 h 215751"/>
              <a:gd name="connsiteX2" fmla="*/ 131762 w 252412"/>
              <a:gd name="connsiteY2" fmla="*/ 215751 h 215751"/>
              <a:gd name="connsiteX3" fmla="*/ 0 w 252412"/>
              <a:gd name="connsiteY3" fmla="*/ 15726 h 215751"/>
              <a:gd name="connsiteX0" fmla="*/ 0 w 252412"/>
              <a:gd name="connsiteY0" fmla="*/ 13080 h 213105"/>
              <a:gd name="connsiteX1" fmla="*/ 252412 w 252412"/>
              <a:gd name="connsiteY1" fmla="*/ 1967 h 213105"/>
              <a:gd name="connsiteX2" fmla="*/ 131762 w 252412"/>
              <a:gd name="connsiteY2" fmla="*/ 213105 h 213105"/>
              <a:gd name="connsiteX3" fmla="*/ 0 w 252412"/>
              <a:gd name="connsiteY3" fmla="*/ 13080 h 213105"/>
              <a:gd name="connsiteX0" fmla="*/ 0 w 252412"/>
              <a:gd name="connsiteY0" fmla="*/ 14212 h 214237"/>
              <a:gd name="connsiteX1" fmla="*/ 252412 w 252412"/>
              <a:gd name="connsiteY1" fmla="*/ 3099 h 214237"/>
              <a:gd name="connsiteX2" fmla="*/ 131762 w 252412"/>
              <a:gd name="connsiteY2" fmla="*/ 214237 h 214237"/>
              <a:gd name="connsiteX3" fmla="*/ 0 w 252412"/>
              <a:gd name="connsiteY3" fmla="*/ 14212 h 214237"/>
              <a:gd name="connsiteX0" fmla="*/ 0 w 252412"/>
              <a:gd name="connsiteY0" fmla="*/ 14212 h 214237"/>
              <a:gd name="connsiteX1" fmla="*/ 252412 w 252412"/>
              <a:gd name="connsiteY1" fmla="*/ 3099 h 214237"/>
              <a:gd name="connsiteX2" fmla="*/ 131762 w 252412"/>
              <a:gd name="connsiteY2" fmla="*/ 214237 h 214237"/>
              <a:gd name="connsiteX3" fmla="*/ 0 w 252412"/>
              <a:gd name="connsiteY3" fmla="*/ 14212 h 214237"/>
              <a:gd name="connsiteX0" fmla="*/ 0 w 252412"/>
              <a:gd name="connsiteY0" fmla="*/ 14212 h 214237"/>
              <a:gd name="connsiteX1" fmla="*/ 252412 w 252412"/>
              <a:gd name="connsiteY1" fmla="*/ 3099 h 214237"/>
              <a:gd name="connsiteX2" fmla="*/ 131762 w 252412"/>
              <a:gd name="connsiteY2" fmla="*/ 214237 h 214237"/>
              <a:gd name="connsiteX3" fmla="*/ 0 w 252412"/>
              <a:gd name="connsiteY3" fmla="*/ 14212 h 214237"/>
              <a:gd name="connsiteX0" fmla="*/ 0 w 252412"/>
              <a:gd name="connsiteY0" fmla="*/ 13406 h 213431"/>
              <a:gd name="connsiteX1" fmla="*/ 252412 w 252412"/>
              <a:gd name="connsiteY1" fmla="*/ 2293 h 213431"/>
              <a:gd name="connsiteX2" fmla="*/ 131762 w 252412"/>
              <a:gd name="connsiteY2" fmla="*/ 213431 h 213431"/>
              <a:gd name="connsiteX3" fmla="*/ 0 w 252412"/>
              <a:gd name="connsiteY3" fmla="*/ 13406 h 213431"/>
              <a:gd name="connsiteX0" fmla="*/ 0 w 258762"/>
              <a:gd name="connsiteY0" fmla="*/ 13406 h 213431"/>
              <a:gd name="connsiteX1" fmla="*/ 258762 w 258762"/>
              <a:gd name="connsiteY1" fmla="*/ 2293 h 213431"/>
              <a:gd name="connsiteX2" fmla="*/ 138112 w 258762"/>
              <a:gd name="connsiteY2" fmla="*/ 213431 h 213431"/>
              <a:gd name="connsiteX3" fmla="*/ 0 w 258762"/>
              <a:gd name="connsiteY3" fmla="*/ 13406 h 213431"/>
              <a:gd name="connsiteX0" fmla="*/ 0 w 252412"/>
              <a:gd name="connsiteY0" fmla="*/ 13406 h 213431"/>
              <a:gd name="connsiteX1" fmla="*/ 252412 w 252412"/>
              <a:gd name="connsiteY1" fmla="*/ 2293 h 213431"/>
              <a:gd name="connsiteX2" fmla="*/ 131762 w 252412"/>
              <a:gd name="connsiteY2" fmla="*/ 213431 h 213431"/>
              <a:gd name="connsiteX3" fmla="*/ 0 w 252412"/>
              <a:gd name="connsiteY3" fmla="*/ 13406 h 213431"/>
              <a:gd name="connsiteX0" fmla="*/ 0 w 252412"/>
              <a:gd name="connsiteY0" fmla="*/ 12398 h 212423"/>
              <a:gd name="connsiteX1" fmla="*/ 252412 w 252412"/>
              <a:gd name="connsiteY1" fmla="*/ 1285 h 212423"/>
              <a:gd name="connsiteX2" fmla="*/ 131762 w 252412"/>
              <a:gd name="connsiteY2" fmla="*/ 212423 h 212423"/>
              <a:gd name="connsiteX3" fmla="*/ 0 w 252412"/>
              <a:gd name="connsiteY3" fmla="*/ 12398 h 212423"/>
            </a:gdLst>
            <a:ahLst/>
            <a:cxnLst>
              <a:cxn ang="0">
                <a:pos x="connsiteX0" y="connsiteY0"/>
              </a:cxn>
              <a:cxn ang="0">
                <a:pos x="connsiteX1" y="connsiteY1"/>
              </a:cxn>
              <a:cxn ang="0">
                <a:pos x="connsiteX2" y="connsiteY2"/>
              </a:cxn>
              <a:cxn ang="0">
                <a:pos x="connsiteX3" y="connsiteY3"/>
              </a:cxn>
            </a:cxnLst>
            <a:rect l="l" t="t" r="r" b="b"/>
            <a:pathLst>
              <a:path w="252412" h="212423">
                <a:moveTo>
                  <a:pt x="0" y="12398"/>
                </a:moveTo>
                <a:cubicBezTo>
                  <a:pt x="68263" y="3931"/>
                  <a:pt x="203200" y="-2948"/>
                  <a:pt x="252412" y="1285"/>
                </a:cubicBezTo>
                <a:cubicBezTo>
                  <a:pt x="236008" y="57376"/>
                  <a:pt x="173566" y="165857"/>
                  <a:pt x="131762" y="212423"/>
                </a:cubicBezTo>
                <a:cubicBezTo>
                  <a:pt x="83078" y="163210"/>
                  <a:pt x="29633" y="82248"/>
                  <a:pt x="0" y="12398"/>
                </a:cubicBezTo>
                <a:close/>
              </a:path>
            </a:pathLst>
          </a:cu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085171C-F90A-DC66-9A9A-89A9D8A5DC68}"/>
              </a:ext>
            </a:extLst>
          </p:cNvPr>
          <p:cNvSpPr>
            <a:spLocks noGrp="1"/>
          </p:cNvSpPr>
          <p:nvPr>
            <p:ph type="title"/>
          </p:nvPr>
        </p:nvSpPr>
        <p:spPr>
          <a:xfrm>
            <a:off x="0" y="-155472"/>
            <a:ext cx="9346832" cy="857250"/>
          </a:xfrm>
        </p:spPr>
        <p:txBody>
          <a:bodyPr>
            <a:normAutofit/>
          </a:bodyPr>
          <a:lstStyle/>
          <a:p>
            <a:pPr algn="ctr"/>
            <a:r>
              <a:rPr lang="en-US" sz="3600" b="1" dirty="0">
                <a:latin typeface="Arial" panose="020B0604020202020204" pitchFamily="34" charset="0"/>
                <a:cs typeface="Arial" panose="020B0604020202020204" pitchFamily="34" charset="0"/>
              </a:rPr>
              <a:t>MPL: How was this overlooked?</a:t>
            </a:r>
          </a:p>
        </p:txBody>
      </p:sp>
      <p:sp>
        <p:nvSpPr>
          <p:cNvPr id="7" name="Rectangle 6">
            <a:extLst>
              <a:ext uri="{FF2B5EF4-FFF2-40B4-BE49-F238E27FC236}">
                <a16:creationId xmlns:a16="http://schemas.microsoft.com/office/drawing/2014/main" id="{6CD17D16-C0CF-B905-BAA4-5AA42A1B10A6}"/>
              </a:ext>
            </a:extLst>
          </p:cNvPr>
          <p:cNvSpPr/>
          <p:nvPr/>
        </p:nvSpPr>
        <p:spPr>
          <a:xfrm>
            <a:off x="1857188" y="5890272"/>
            <a:ext cx="5455155" cy="7751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Easy to overlook the </a:t>
            </a:r>
            <a:r>
              <a:rPr kumimoji="0" lang="en-US" sz="1800"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system</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problems by looking at </a:t>
            </a:r>
            <a:r>
              <a:rPr kumimoji="0" lang="en-US" sz="1800"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individual components</a:t>
            </a:r>
          </a:p>
        </p:txBody>
      </p:sp>
      <p:sp>
        <p:nvSpPr>
          <p:cNvPr id="10" name="TextBox 9">
            <a:extLst>
              <a:ext uri="{FF2B5EF4-FFF2-40B4-BE49-F238E27FC236}">
                <a16:creationId xmlns:a16="http://schemas.microsoft.com/office/drawing/2014/main" id="{E4F38394-20FE-9B8F-026F-FDCA3DC3A30F}"/>
              </a:ext>
            </a:extLst>
          </p:cNvPr>
          <p:cNvSpPr txBox="1"/>
          <p:nvPr/>
        </p:nvSpPr>
        <p:spPr>
          <a:xfrm>
            <a:off x="7487322" y="6680086"/>
            <a:ext cx="1686679"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 </a:t>
            </a:r>
          </a:p>
        </p:txBody>
      </p:sp>
      <p:sp>
        <p:nvSpPr>
          <p:cNvPr id="11" name="TextBox 10">
            <a:extLst>
              <a:ext uri="{FF2B5EF4-FFF2-40B4-BE49-F238E27FC236}">
                <a16:creationId xmlns:a16="http://schemas.microsoft.com/office/drawing/2014/main" id="{DEF9D4CA-5981-178C-44BB-685F35278303}"/>
              </a:ext>
            </a:extLst>
          </p:cNvPr>
          <p:cNvSpPr txBox="1"/>
          <p:nvPr/>
        </p:nvSpPr>
        <p:spPr>
          <a:xfrm>
            <a:off x="-1" y="6680086"/>
            <a:ext cx="108555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John Thomas, 2019</a:t>
            </a:r>
          </a:p>
        </p:txBody>
      </p:sp>
      <p:cxnSp>
        <p:nvCxnSpPr>
          <p:cNvPr id="14" name="Straight Arrow Connector 13">
            <a:extLst>
              <a:ext uri="{FF2B5EF4-FFF2-40B4-BE49-F238E27FC236}">
                <a16:creationId xmlns:a16="http://schemas.microsoft.com/office/drawing/2014/main" id="{0366906C-07B0-C44E-1751-84793EEA487C}"/>
              </a:ext>
            </a:extLst>
          </p:cNvPr>
          <p:cNvCxnSpPr>
            <a:cxnSpLocks/>
          </p:cNvCxnSpPr>
          <p:nvPr/>
        </p:nvCxnSpPr>
        <p:spPr>
          <a:xfrm flipH="1">
            <a:off x="5170154" y="1407392"/>
            <a:ext cx="611522" cy="768874"/>
          </a:xfrm>
          <a:prstGeom prst="straightConnector1">
            <a:avLst/>
          </a:prstGeom>
          <a:ln w="444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A81C469-9797-0364-084E-99B4CD8EBA53}"/>
              </a:ext>
            </a:extLst>
          </p:cNvPr>
          <p:cNvCxnSpPr>
            <a:cxnSpLocks/>
          </p:cNvCxnSpPr>
          <p:nvPr/>
        </p:nvCxnSpPr>
        <p:spPr>
          <a:xfrm flipH="1" flipV="1">
            <a:off x="4443415" y="3717353"/>
            <a:ext cx="887342" cy="661910"/>
          </a:xfrm>
          <a:prstGeom prst="straightConnector1">
            <a:avLst/>
          </a:prstGeom>
          <a:ln w="444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52723ED-3D06-525F-1404-987646EECDBD}"/>
              </a:ext>
            </a:extLst>
          </p:cNvPr>
          <p:cNvSpPr txBox="1"/>
          <p:nvPr/>
        </p:nvSpPr>
        <p:spPr>
          <a:xfrm>
            <a:off x="5358585" y="3980284"/>
            <a:ext cx="377427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Assessed operation sequence failures.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But operation sequence matched design intent!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Accident sequence did not match any defined sequence failure.</a:t>
            </a:r>
          </a:p>
        </p:txBody>
      </p:sp>
      <p:cxnSp>
        <p:nvCxnSpPr>
          <p:cNvPr id="22" name="Straight Arrow Connector 21">
            <a:extLst>
              <a:ext uri="{FF2B5EF4-FFF2-40B4-BE49-F238E27FC236}">
                <a16:creationId xmlns:a16="http://schemas.microsoft.com/office/drawing/2014/main" id="{F8701220-D033-6990-AFDF-3FD1BB3641F9}"/>
              </a:ext>
            </a:extLst>
          </p:cNvPr>
          <p:cNvCxnSpPr>
            <a:cxnSpLocks/>
          </p:cNvCxnSpPr>
          <p:nvPr/>
        </p:nvCxnSpPr>
        <p:spPr>
          <a:xfrm>
            <a:off x="2169548" y="1597885"/>
            <a:ext cx="851696" cy="560695"/>
          </a:xfrm>
          <a:prstGeom prst="straightConnector1">
            <a:avLst/>
          </a:prstGeom>
          <a:ln w="444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8066354-B26C-29DB-871B-F40357E929B1}"/>
              </a:ext>
            </a:extLst>
          </p:cNvPr>
          <p:cNvCxnSpPr>
            <a:cxnSpLocks/>
          </p:cNvCxnSpPr>
          <p:nvPr/>
        </p:nvCxnSpPr>
        <p:spPr>
          <a:xfrm flipV="1">
            <a:off x="2412406" y="2833923"/>
            <a:ext cx="1683098" cy="1192638"/>
          </a:xfrm>
          <a:prstGeom prst="straightConnector1">
            <a:avLst/>
          </a:prstGeom>
          <a:ln w="444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Rounded Corners 28">
            <a:extLst>
              <a:ext uri="{FF2B5EF4-FFF2-40B4-BE49-F238E27FC236}">
                <a16:creationId xmlns:a16="http://schemas.microsoft.com/office/drawing/2014/main" id="{827DF209-8166-8FEB-7A35-4E202D107084}"/>
              </a:ext>
            </a:extLst>
          </p:cNvPr>
          <p:cNvSpPr/>
          <p:nvPr/>
        </p:nvSpPr>
        <p:spPr>
          <a:xfrm>
            <a:off x="186849" y="3975617"/>
            <a:ext cx="3331925" cy="1018548"/>
          </a:xfrm>
          <a:prstGeom prst="roundRect">
            <a:avLst/>
          </a:prstGeom>
          <a:gradFill>
            <a:gsLst>
              <a:gs pos="0">
                <a:srgbClr val="B70D0D"/>
              </a:gs>
              <a:gs pos="100000">
                <a:srgbClr val="F82828"/>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New, unplanned interaction emerged among whole </a:t>
            </a:r>
            <a:r>
              <a:rPr kumimoji="0" lang="en-US" sz="2000" b="1" i="1" u="sng" strike="noStrike" kern="1200" cap="none" spc="0" normalizeH="0" baseline="0" noProof="0" dirty="0">
                <a:ln>
                  <a:noFill/>
                </a:ln>
                <a:solidFill>
                  <a:prstClr val="white"/>
                </a:solidFill>
                <a:effectLst/>
                <a:uLnTx/>
                <a:uFillTx/>
                <a:latin typeface="Calibri" panose="020F0502020204030204"/>
                <a:ea typeface="+mn-ea"/>
                <a:cs typeface="+mn-cs"/>
              </a:rPr>
              <a:t>system</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of components!</a:t>
            </a:r>
          </a:p>
        </p:txBody>
      </p:sp>
      <p:sp>
        <p:nvSpPr>
          <p:cNvPr id="39" name="TextBox 38">
            <a:extLst>
              <a:ext uri="{FF2B5EF4-FFF2-40B4-BE49-F238E27FC236}">
                <a16:creationId xmlns:a16="http://schemas.microsoft.com/office/drawing/2014/main" id="{15BD5B47-D888-5161-E73B-BF60E5AEDAB8}"/>
              </a:ext>
            </a:extLst>
          </p:cNvPr>
          <p:cNvSpPr txBox="1"/>
          <p:nvPr/>
        </p:nvSpPr>
        <p:spPr>
          <a:xfrm>
            <a:off x="2710779" y="2114491"/>
            <a:ext cx="1388126"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SW Design</a:t>
            </a:r>
          </a:p>
        </p:txBody>
      </p:sp>
      <p:sp>
        <p:nvSpPr>
          <p:cNvPr id="43" name="TextBox 42">
            <a:extLst>
              <a:ext uri="{FF2B5EF4-FFF2-40B4-BE49-F238E27FC236}">
                <a16:creationId xmlns:a16="http://schemas.microsoft.com/office/drawing/2014/main" id="{54EBBF59-1DF3-9AF5-046A-D958026041C5}"/>
              </a:ext>
            </a:extLst>
          </p:cNvPr>
          <p:cNvSpPr txBox="1"/>
          <p:nvPr/>
        </p:nvSpPr>
        <p:spPr>
          <a:xfrm>
            <a:off x="3347562" y="3294171"/>
            <a:ext cx="151037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Operation</a:t>
            </a:r>
          </a:p>
        </p:txBody>
      </p:sp>
      <p:sp>
        <p:nvSpPr>
          <p:cNvPr id="4" name="TextBox 3">
            <a:extLst>
              <a:ext uri="{FF2B5EF4-FFF2-40B4-BE49-F238E27FC236}">
                <a16:creationId xmlns:a16="http://schemas.microsoft.com/office/drawing/2014/main" id="{B04F9146-6894-EB1E-1CD1-BE920888C31F}"/>
              </a:ext>
            </a:extLst>
          </p:cNvPr>
          <p:cNvSpPr txBox="1"/>
          <p:nvPr/>
        </p:nvSpPr>
        <p:spPr>
          <a:xfrm>
            <a:off x="5788475" y="1023975"/>
            <a:ext cx="333223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Assessed HW failures.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But HW worked as designed!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Accident behavior did not match any defined HW component failure behaviors.</a:t>
            </a:r>
          </a:p>
        </p:txBody>
      </p:sp>
    </p:spTree>
    <p:extLst>
      <p:ext uri="{BB962C8B-B14F-4D97-AF65-F5344CB8AC3E}">
        <p14:creationId xmlns:p14="http://schemas.microsoft.com/office/powerpoint/2010/main" val="12823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03D0-3D73-4858-AAB5-EB4E78B8724B}"/>
              </a:ext>
            </a:extLst>
          </p:cNvPr>
          <p:cNvSpPr>
            <a:spLocks noGrp="1"/>
          </p:cNvSpPr>
          <p:nvPr>
            <p:ph type="title"/>
          </p:nvPr>
        </p:nvSpPr>
        <p:spPr>
          <a:xfrm>
            <a:off x="0" y="0"/>
            <a:ext cx="9144000" cy="739774"/>
          </a:xfrm>
        </p:spPr>
        <p:txBody>
          <a:bodyPr>
            <a:normAutofit/>
          </a:bodyPr>
          <a:lstStyle/>
          <a:p>
            <a:r>
              <a:rPr lang="en-US" dirty="0"/>
              <a:t>Failure vs. Error: Two Different Causes of Losses</a:t>
            </a:r>
          </a:p>
        </p:txBody>
      </p:sp>
      <p:graphicFrame>
        <p:nvGraphicFramePr>
          <p:cNvPr id="4" name="Table 3">
            <a:extLst>
              <a:ext uri="{FF2B5EF4-FFF2-40B4-BE49-F238E27FC236}">
                <a16:creationId xmlns:a16="http://schemas.microsoft.com/office/drawing/2014/main" id="{8A8F7E43-4A04-46B5-A0BB-58B83B75E389}"/>
              </a:ext>
            </a:extLst>
          </p:cNvPr>
          <p:cNvGraphicFramePr>
            <a:graphicFrameLocks noGrp="1"/>
          </p:cNvGraphicFramePr>
          <p:nvPr/>
        </p:nvGraphicFramePr>
        <p:xfrm>
          <a:off x="259715" y="739774"/>
          <a:ext cx="8624570" cy="6088790"/>
        </p:xfrm>
        <a:graphic>
          <a:graphicData uri="http://schemas.openxmlformats.org/drawingml/2006/table">
            <a:tbl>
              <a:tblPr firstRow="1" bandRow="1">
                <a:tableStyleId>{5C22544A-7EE6-4342-B048-85BDC9FD1C3A}</a:tableStyleId>
              </a:tblPr>
              <a:tblGrid>
                <a:gridCol w="1310261">
                  <a:extLst>
                    <a:ext uri="{9D8B030D-6E8A-4147-A177-3AD203B41FA5}">
                      <a16:colId xmlns:a16="http://schemas.microsoft.com/office/drawing/2014/main" val="3149234491"/>
                    </a:ext>
                  </a:extLst>
                </a:gridCol>
                <a:gridCol w="3236188">
                  <a:extLst>
                    <a:ext uri="{9D8B030D-6E8A-4147-A177-3AD203B41FA5}">
                      <a16:colId xmlns:a16="http://schemas.microsoft.com/office/drawing/2014/main" val="1640301035"/>
                    </a:ext>
                  </a:extLst>
                </a:gridCol>
                <a:gridCol w="4078121">
                  <a:extLst>
                    <a:ext uri="{9D8B030D-6E8A-4147-A177-3AD203B41FA5}">
                      <a16:colId xmlns:a16="http://schemas.microsoft.com/office/drawing/2014/main" val="1681905492"/>
                    </a:ext>
                  </a:extLst>
                </a:gridCol>
              </a:tblGrid>
              <a:tr h="259460">
                <a:tc>
                  <a:txBody>
                    <a:bodyPr/>
                    <a:lstStyle/>
                    <a:p>
                      <a:endParaRPr lang="en-US" sz="1100" dirty="0"/>
                    </a:p>
                  </a:txBody>
                  <a:tcPr/>
                </a:tc>
                <a:tc>
                  <a:txBody>
                    <a:bodyPr/>
                    <a:lstStyle/>
                    <a:p>
                      <a:r>
                        <a:rPr lang="en-US" sz="1100" dirty="0"/>
                        <a:t>Failure Definition</a:t>
                      </a:r>
                    </a:p>
                  </a:txBody>
                  <a:tcPr/>
                </a:tc>
                <a:tc>
                  <a:txBody>
                    <a:bodyPr/>
                    <a:lstStyle/>
                    <a:p>
                      <a:r>
                        <a:rPr lang="en-US" sz="1100" dirty="0"/>
                        <a:t>Error Definition</a:t>
                      </a:r>
                    </a:p>
                  </a:txBody>
                  <a:tcPr/>
                </a:tc>
                <a:extLst>
                  <a:ext uri="{0D108BD9-81ED-4DB2-BD59-A6C34878D82A}">
                    <a16:rowId xmlns:a16="http://schemas.microsoft.com/office/drawing/2014/main" val="4172126908"/>
                  </a:ext>
                </a:extLst>
              </a:tr>
              <a:tr h="5952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ISO 26262-2011: Functional Safety</a:t>
                      </a:r>
                    </a:p>
                    <a:p>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Termination of the ability of an element or an item to perform a function as required</a:t>
                      </a:r>
                    </a:p>
                    <a:p>
                      <a:endParaRPr lang="en-US" sz="1100" dirty="0"/>
                    </a:p>
                  </a:txBody>
                  <a:tcPr/>
                </a:tc>
                <a:tc>
                  <a:txBody>
                    <a:bodyPr/>
                    <a:lstStyle/>
                    <a:p>
                      <a:r>
                        <a:rPr lang="en-US" sz="1100" dirty="0"/>
                        <a:t>Discrepancy between a computed, observed or measured value or condition and the true, specified, or theoretically correct value or condition</a:t>
                      </a:r>
                    </a:p>
                  </a:txBody>
                  <a:tcPr/>
                </a:tc>
                <a:extLst>
                  <a:ext uri="{0D108BD9-81ED-4DB2-BD59-A6C34878D82A}">
                    <a16:rowId xmlns:a16="http://schemas.microsoft.com/office/drawing/2014/main" val="1228978118"/>
                  </a:ext>
                </a:extLst>
              </a:tr>
              <a:tr h="5952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ISO 26262-2018: Functional Safety</a:t>
                      </a:r>
                    </a:p>
                    <a:p>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Termination of an intended behavior of an element or an item due to a fault activation</a:t>
                      </a:r>
                    </a:p>
                    <a:p>
                      <a:endParaRPr lang="en-US" sz="1100" dirty="0"/>
                    </a:p>
                  </a:txBody>
                  <a:tcPr/>
                </a:tc>
                <a:tc>
                  <a:txBody>
                    <a:bodyPr/>
                    <a:lstStyle/>
                    <a:p>
                      <a:r>
                        <a:rPr lang="en-US" sz="1100" dirty="0"/>
                        <a:t>Discrepancy between a computed, observed or measured value or condition and the true, specified, or theoretically correct value or condition</a:t>
                      </a:r>
                    </a:p>
                  </a:txBody>
                  <a:tcPr/>
                </a:tc>
                <a:extLst>
                  <a:ext uri="{0D108BD9-81ED-4DB2-BD59-A6C34878D82A}">
                    <a16:rowId xmlns:a16="http://schemas.microsoft.com/office/drawing/2014/main" val="315082008"/>
                  </a:ext>
                </a:extLst>
              </a:tr>
              <a:tr h="427345">
                <a:tc>
                  <a:txBody>
                    <a:bodyPr/>
                    <a:lstStyle/>
                    <a:p>
                      <a:r>
                        <a:rPr lang="en-US" sz="1100" dirty="0"/>
                        <a:t>ISO/PAS 21448: SOTIF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[Not Defined]</a:t>
                      </a:r>
                    </a:p>
                  </a:txBody>
                  <a:tcPr/>
                </a:tc>
                <a:tc>
                  <a:txBody>
                    <a:bodyPr/>
                    <a:lstStyle/>
                    <a:p>
                      <a:r>
                        <a:rPr lang="en-US" sz="1100" dirty="0"/>
                        <a:t>[Not Defined]</a:t>
                      </a:r>
                    </a:p>
                  </a:txBody>
                  <a:tcPr/>
                </a:tc>
                <a:extLst>
                  <a:ext uri="{0D108BD9-81ED-4DB2-BD59-A6C34878D82A}">
                    <a16:rowId xmlns:a16="http://schemas.microsoft.com/office/drawing/2014/main" val="1299892086"/>
                  </a:ext>
                </a:extLst>
              </a:tr>
              <a:tr h="763117">
                <a:tc>
                  <a:txBody>
                    <a:bodyPr/>
                    <a:lstStyle/>
                    <a:p>
                      <a:r>
                        <a:rPr lang="en-US" sz="1100" dirty="0"/>
                        <a:t>ARP 4754A/B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An occurrence which affects the operation of a component, part or element such that it can no longer function as intended, (this includes both loss of function and malfunction).</a:t>
                      </a:r>
                    </a:p>
                  </a:txBody>
                  <a:tcPr/>
                </a:tc>
                <a:tc>
                  <a:txBody>
                    <a:bodyPr/>
                    <a:lstStyle/>
                    <a:p>
                      <a:r>
                        <a:rPr lang="en-US" sz="1100" dirty="0"/>
                        <a:t>An omitted or incorrect action by a crewmember or maintenance person, or a mistake in requirements, design, or implementation </a:t>
                      </a:r>
                    </a:p>
                  </a:txBody>
                  <a:tcPr/>
                </a:tc>
                <a:extLst>
                  <a:ext uri="{0D108BD9-81ED-4DB2-BD59-A6C34878D82A}">
                    <a16:rowId xmlns:a16="http://schemas.microsoft.com/office/drawing/2014/main" val="77798442"/>
                  </a:ext>
                </a:extLst>
              </a:tr>
              <a:tr h="703218">
                <a:tc>
                  <a:txBody>
                    <a:bodyPr/>
                    <a:lstStyle/>
                    <a:p>
                      <a:r>
                        <a:rPr lang="en-US" sz="1100" dirty="0"/>
                        <a:t>ARP 4761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 loss of function or malfunction of a system or a part thereof.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 An occurrence arising as a result of an incorrect action or decision by personnel operating or maintaining a system (JAA AMJ 25.1309) (2) A mistake in specification, design, or implementation</a:t>
                      </a:r>
                    </a:p>
                  </a:txBody>
                  <a:tcPr/>
                </a:tc>
                <a:extLst>
                  <a:ext uri="{0D108BD9-81ED-4DB2-BD59-A6C34878D82A}">
                    <a16:rowId xmlns:a16="http://schemas.microsoft.com/office/drawing/2014/main" val="2782719342"/>
                  </a:ext>
                </a:extLst>
              </a:tr>
              <a:tr h="763117">
                <a:tc>
                  <a:txBody>
                    <a:bodyPr/>
                    <a:lstStyle/>
                    <a:p>
                      <a:r>
                        <a:rPr lang="en-US" sz="1100" dirty="0"/>
                        <a:t>ARP 4761A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An occurrence which affects the operation of a component, part, or element such that it can no longer function as intended (this includes both loss of function and malfunction).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An </a:t>
                      </a:r>
                      <a:r>
                        <a:rPr lang="en-US" sz="1100" b="0" u="none" dirty="0"/>
                        <a:t>omitted or incorrect action by a manufacturer, crew member, or maintenance person, or a mistake </a:t>
                      </a:r>
                      <a:r>
                        <a:rPr lang="en-US" sz="1100" b="0" dirty="0"/>
                        <a:t>in requirements, design, or implementation (derived from AMC 25.1309)</a:t>
                      </a:r>
                    </a:p>
                    <a:p>
                      <a:endParaRPr lang="en-US" sz="1100" b="0" dirty="0"/>
                    </a:p>
                  </a:txBody>
                  <a:tcPr/>
                </a:tc>
                <a:extLst>
                  <a:ext uri="{0D108BD9-81ED-4DB2-BD59-A6C34878D82A}">
                    <a16:rowId xmlns:a16="http://schemas.microsoft.com/office/drawing/2014/main" val="2415840666"/>
                  </a:ext>
                </a:extLst>
              </a:tr>
              <a:tr h="595231">
                <a:tc>
                  <a:txBody>
                    <a:bodyPr/>
                    <a:lstStyle/>
                    <a:p>
                      <a:r>
                        <a:rPr lang="en-US" sz="1100" kern="1200" dirty="0">
                          <a:solidFill>
                            <a:schemeClr val="dk1"/>
                          </a:solidFill>
                          <a:latin typeface="+mn-lt"/>
                          <a:ea typeface="+mn-ea"/>
                          <a:cs typeface="+mn-cs"/>
                        </a:rPr>
                        <a:t>IEC 61000 / 61508</a:t>
                      </a: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Termination of the ability of an item to perform a required function</a:t>
                      </a:r>
                      <a:endParaRPr lang="en-US" sz="1100" dirty="0"/>
                    </a:p>
                  </a:txBody>
                  <a:tcPr/>
                </a:tc>
                <a:tc>
                  <a:txBody>
                    <a:bodyPr/>
                    <a:lstStyle/>
                    <a:p>
                      <a:r>
                        <a:rPr lang="en-US" sz="1100" kern="1200" dirty="0">
                          <a:solidFill>
                            <a:schemeClr val="dk1"/>
                          </a:solidFill>
                          <a:latin typeface="+mn-lt"/>
                          <a:ea typeface="+mn-ea"/>
                          <a:cs typeface="+mn-cs"/>
                        </a:rPr>
                        <a:t>Discrepancy between a computed, observed or measured value or condition and the true, specified or theoretically correct value or condition</a:t>
                      </a:r>
                      <a:endParaRPr lang="en-US" sz="1100" dirty="0"/>
                    </a:p>
                  </a:txBody>
                  <a:tcPr/>
                </a:tc>
                <a:extLst>
                  <a:ext uri="{0D108BD9-81ED-4DB2-BD59-A6C34878D82A}">
                    <a16:rowId xmlns:a16="http://schemas.microsoft.com/office/drawing/2014/main" val="2313338144"/>
                  </a:ext>
                </a:extLst>
              </a:tr>
              <a:tr h="763117">
                <a:tc>
                  <a:txBody>
                    <a:bodyPr/>
                    <a:lstStyle/>
                    <a:p>
                      <a:r>
                        <a:rPr lang="en-US" sz="1100" b="1" u="sng" dirty="0"/>
                        <a:t>IEEE 100-2000</a:t>
                      </a:r>
                      <a:r>
                        <a:rPr lang="en-US" sz="1100" dirty="0"/>
                        <a:t>: IEEE Authoritative Dictionary of IEEE Standards Terms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rPr>
                        <a:t>The termination of the ability of an item to perform a required function</a:t>
                      </a:r>
                    </a:p>
                  </a:txBody>
                  <a:tcPr/>
                </a:tc>
                <a:tc>
                  <a:txBody>
                    <a:bodyPr/>
                    <a:lstStyle/>
                    <a:p>
                      <a:r>
                        <a:rPr lang="en-US" sz="800" dirty="0">
                          <a:solidFill>
                            <a:schemeClr val="tx1"/>
                          </a:solidFill>
                        </a:rPr>
                        <a:t>- Any incorrect step, process, or result. Note: In the computer field the term commonly is used to refer to a machine malfunction as a machine error (or computer error) and to a human mistake as a human error (or operator error). Frequently it is helpful to distinguish between these errors as follows; </a:t>
                      </a:r>
                      <a:r>
                        <a:rPr lang="en-US" sz="1050" b="1" dirty="0">
                          <a:solidFill>
                            <a:schemeClr val="tx1"/>
                          </a:solidFill>
                        </a:rPr>
                        <a:t>an error results from incorrect programming, coding, data transcription, manual operation, etc., </a:t>
                      </a:r>
                      <a:r>
                        <a:rPr lang="en-US" sz="800" b="0" dirty="0">
                          <a:solidFill>
                            <a:schemeClr val="tx1"/>
                          </a:solidFill>
                        </a:rPr>
                        <a:t>a malfunction results from a failure in the operation of a machine component such as a gate, a flip-flop, or an amplifier</a:t>
                      </a:r>
                    </a:p>
                    <a:p>
                      <a:r>
                        <a:rPr lang="en-US" sz="800" dirty="0">
                          <a:solidFill>
                            <a:schemeClr val="tx1"/>
                          </a:solidFill>
                        </a:rPr>
                        <a:t>- (software reliability) Human action that results in software containing a fault. Examples include omission or misinterpretation of user requirements in a software specification, incorrect translation, or omission of a requirement in the design specification. </a:t>
                      </a:r>
                    </a:p>
                  </a:txBody>
                  <a:tcPr/>
                </a:tc>
                <a:extLst>
                  <a:ext uri="{0D108BD9-81ED-4DB2-BD59-A6C34878D82A}">
                    <a16:rowId xmlns:a16="http://schemas.microsoft.com/office/drawing/2014/main" val="2009929191"/>
                  </a:ext>
                </a:extLst>
              </a:tr>
            </a:tbl>
          </a:graphicData>
        </a:graphic>
      </p:graphicFrame>
    </p:spTree>
    <p:extLst>
      <p:ext uri="{BB962C8B-B14F-4D97-AF65-F5344CB8AC3E}">
        <p14:creationId xmlns:p14="http://schemas.microsoft.com/office/powerpoint/2010/main" val="747807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03D0-3D73-4858-AAB5-EB4E78B8724B}"/>
              </a:ext>
            </a:extLst>
          </p:cNvPr>
          <p:cNvSpPr>
            <a:spLocks noGrp="1"/>
          </p:cNvSpPr>
          <p:nvPr>
            <p:ph type="title"/>
          </p:nvPr>
        </p:nvSpPr>
        <p:spPr>
          <a:xfrm>
            <a:off x="0" y="0"/>
            <a:ext cx="9144000" cy="892174"/>
          </a:xfrm>
        </p:spPr>
        <p:txBody>
          <a:bodyPr>
            <a:normAutofit/>
          </a:bodyPr>
          <a:lstStyle/>
          <a:p>
            <a:r>
              <a:rPr lang="en-US" dirty="0"/>
              <a:t>Failure vs. Error: When is quantification allowed?</a:t>
            </a:r>
          </a:p>
        </p:txBody>
      </p:sp>
      <p:sp>
        <p:nvSpPr>
          <p:cNvPr id="5" name="Rectangle: Rounded Corners 4">
            <a:extLst>
              <a:ext uri="{FF2B5EF4-FFF2-40B4-BE49-F238E27FC236}">
                <a16:creationId xmlns:a16="http://schemas.microsoft.com/office/drawing/2014/main" id="{EC58A1DF-E0F2-4AAF-8951-AEBFA2DB0CF5}"/>
              </a:ext>
            </a:extLst>
          </p:cNvPr>
          <p:cNvSpPr/>
          <p:nvPr/>
        </p:nvSpPr>
        <p:spPr>
          <a:xfrm>
            <a:off x="519430" y="1604004"/>
            <a:ext cx="8313420" cy="4250698"/>
          </a:xfrm>
          <a:prstGeom prst="roundRect">
            <a:avLst>
              <a:gd name="adj" fmla="val 11648"/>
            </a:avLst>
          </a:prstGeom>
        </p:spPr>
        <p:style>
          <a:lnRef idx="1">
            <a:schemeClr val="accent4"/>
          </a:lnRef>
          <a:fillRef idx="2">
            <a:schemeClr val="accent4"/>
          </a:fillRef>
          <a:effectRef idx="1">
            <a:schemeClr val="accent4"/>
          </a:effectRef>
          <a:fontRef idx="minor">
            <a:schemeClr val="dk1"/>
          </a:fontRef>
        </p:style>
        <p:txBody>
          <a:bodyPr rIns="2011680" rtlCol="0" anchor="ctr"/>
          <a:lstStyle/>
          <a:p>
            <a:r>
              <a:rPr lang="en-US" sz="3200" b="1" dirty="0"/>
              <a:t>Failure</a:t>
            </a:r>
            <a:r>
              <a:rPr lang="en-US" sz="3200" dirty="0"/>
              <a:t>: Generally, when a component </a:t>
            </a:r>
            <a:r>
              <a:rPr lang="en-US" sz="3200" u="sng" dirty="0"/>
              <a:t>doesn’t </a:t>
            </a:r>
            <a:r>
              <a:rPr lang="en-US" sz="3200" dirty="0"/>
              <a:t>do what we told it (designed it) to do.</a:t>
            </a:r>
          </a:p>
          <a:p>
            <a:endParaRPr lang="en-US" sz="3200" dirty="0"/>
          </a:p>
          <a:p>
            <a:r>
              <a:rPr lang="en-US" sz="3200" b="1" dirty="0"/>
              <a:t>Error</a:t>
            </a:r>
            <a:r>
              <a:rPr lang="en-US" sz="3200" dirty="0"/>
              <a:t>: Generally, when a component </a:t>
            </a:r>
            <a:r>
              <a:rPr lang="en-US" sz="3200" u="sng" dirty="0"/>
              <a:t>does</a:t>
            </a:r>
            <a:r>
              <a:rPr lang="en-US" sz="3200" dirty="0"/>
              <a:t> what we told it (designed it) to do.</a:t>
            </a:r>
          </a:p>
        </p:txBody>
      </p:sp>
      <p:sp>
        <p:nvSpPr>
          <p:cNvPr id="3" name="Right Brace 2">
            <a:extLst>
              <a:ext uri="{FF2B5EF4-FFF2-40B4-BE49-F238E27FC236}">
                <a16:creationId xmlns:a16="http://schemas.microsoft.com/office/drawing/2014/main" id="{DC5360C8-445D-6B4E-9923-D59FE4D0F40C}"/>
              </a:ext>
            </a:extLst>
          </p:cNvPr>
          <p:cNvSpPr/>
          <p:nvPr/>
        </p:nvSpPr>
        <p:spPr>
          <a:xfrm>
            <a:off x="6180756" y="2024394"/>
            <a:ext cx="337399" cy="1359375"/>
          </a:xfrm>
          <a:prstGeom prst="rightBrace">
            <a:avLst>
              <a:gd name="adj1" fmla="val 31322"/>
              <a:gd name="adj2" fmla="val 50000"/>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D0993F12-28FC-0730-EBAD-B7B0F5B82B3F}"/>
              </a:ext>
            </a:extLst>
          </p:cNvPr>
          <p:cNvSpPr txBox="1"/>
          <p:nvPr/>
        </p:nvSpPr>
        <p:spPr>
          <a:xfrm>
            <a:off x="6557274" y="2165472"/>
            <a:ext cx="2236456" cy="1077218"/>
          </a:xfrm>
          <a:prstGeom prst="rect">
            <a:avLst/>
          </a:prstGeom>
          <a:noFill/>
        </p:spPr>
        <p:txBody>
          <a:bodyPr wrap="square" rtlCol="0">
            <a:spAutoFit/>
          </a:bodyPr>
          <a:lstStyle/>
          <a:p>
            <a:r>
              <a:rPr lang="en-US" sz="3200" dirty="0">
                <a:solidFill>
                  <a:schemeClr val="accent6">
                    <a:lumMod val="75000"/>
                  </a:schemeClr>
                </a:solidFill>
              </a:rPr>
              <a:t>May be Quantified</a:t>
            </a:r>
          </a:p>
        </p:txBody>
      </p:sp>
      <p:sp>
        <p:nvSpPr>
          <p:cNvPr id="8" name="Right Brace 7">
            <a:extLst>
              <a:ext uri="{FF2B5EF4-FFF2-40B4-BE49-F238E27FC236}">
                <a16:creationId xmlns:a16="http://schemas.microsoft.com/office/drawing/2014/main" id="{8BC7AAE9-0B91-5BC4-37CD-BDEA62F3B2C8}"/>
              </a:ext>
            </a:extLst>
          </p:cNvPr>
          <p:cNvSpPr/>
          <p:nvPr/>
        </p:nvSpPr>
        <p:spPr>
          <a:xfrm>
            <a:off x="6180756" y="4095599"/>
            <a:ext cx="337399" cy="1359375"/>
          </a:xfrm>
          <a:prstGeom prst="rightBrace">
            <a:avLst>
              <a:gd name="adj1" fmla="val 31322"/>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42E33592-DC08-0C5E-5BE3-33EBC9454B03}"/>
              </a:ext>
            </a:extLst>
          </p:cNvPr>
          <p:cNvSpPr txBox="1"/>
          <p:nvPr/>
        </p:nvSpPr>
        <p:spPr>
          <a:xfrm>
            <a:off x="6557274" y="4236677"/>
            <a:ext cx="2236456" cy="1077218"/>
          </a:xfrm>
          <a:prstGeom prst="rect">
            <a:avLst/>
          </a:prstGeom>
          <a:noFill/>
        </p:spPr>
        <p:txBody>
          <a:bodyPr wrap="square" rtlCol="0">
            <a:spAutoFit/>
          </a:bodyPr>
          <a:lstStyle/>
          <a:p>
            <a:r>
              <a:rPr lang="en-US" sz="3200" dirty="0">
                <a:solidFill>
                  <a:srgbClr val="C00000"/>
                </a:solidFill>
              </a:rPr>
              <a:t>May NOT be Quantified</a:t>
            </a:r>
          </a:p>
        </p:txBody>
      </p:sp>
      <p:sp>
        <p:nvSpPr>
          <p:cNvPr id="10" name="TextBox 9">
            <a:extLst>
              <a:ext uri="{FF2B5EF4-FFF2-40B4-BE49-F238E27FC236}">
                <a16:creationId xmlns:a16="http://schemas.microsoft.com/office/drawing/2014/main" id="{86CB90D8-94D4-5F96-C620-2DAEFA12DB14}"/>
              </a:ext>
            </a:extLst>
          </p:cNvPr>
          <p:cNvSpPr txBox="1"/>
          <p:nvPr/>
        </p:nvSpPr>
        <p:spPr>
          <a:xfrm>
            <a:off x="7487322" y="6680086"/>
            <a:ext cx="1686679"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 </a:t>
            </a:r>
          </a:p>
        </p:txBody>
      </p:sp>
    </p:spTree>
    <p:extLst>
      <p:ext uri="{BB962C8B-B14F-4D97-AF65-F5344CB8AC3E}">
        <p14:creationId xmlns:p14="http://schemas.microsoft.com/office/powerpoint/2010/main" val="167631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03D0-3D73-4858-AAB5-EB4E78B8724B}"/>
              </a:ext>
            </a:extLst>
          </p:cNvPr>
          <p:cNvSpPr>
            <a:spLocks noGrp="1"/>
          </p:cNvSpPr>
          <p:nvPr>
            <p:ph type="title"/>
          </p:nvPr>
        </p:nvSpPr>
        <p:spPr>
          <a:xfrm>
            <a:off x="628650" y="0"/>
            <a:ext cx="7886700" cy="892174"/>
          </a:xfrm>
        </p:spPr>
        <p:txBody>
          <a:bodyPr>
            <a:normAutofit/>
          </a:bodyPr>
          <a:lstStyle/>
          <a:p>
            <a:r>
              <a:rPr lang="en-US" dirty="0"/>
              <a:t>Failure vs. Error: Trend over time</a:t>
            </a:r>
          </a:p>
        </p:txBody>
      </p:sp>
      <p:sp>
        <p:nvSpPr>
          <p:cNvPr id="5" name="Rectangle: Rounded Corners 4">
            <a:extLst>
              <a:ext uri="{FF2B5EF4-FFF2-40B4-BE49-F238E27FC236}">
                <a16:creationId xmlns:a16="http://schemas.microsoft.com/office/drawing/2014/main" id="{EC58A1DF-E0F2-4AAF-8951-AEBFA2DB0CF5}"/>
              </a:ext>
            </a:extLst>
          </p:cNvPr>
          <p:cNvSpPr/>
          <p:nvPr/>
        </p:nvSpPr>
        <p:spPr>
          <a:xfrm>
            <a:off x="519430" y="1604004"/>
            <a:ext cx="8313420" cy="4250698"/>
          </a:xfrm>
          <a:prstGeom prst="roundRect">
            <a:avLst>
              <a:gd name="adj" fmla="val 11648"/>
            </a:avLst>
          </a:prstGeom>
        </p:spPr>
        <p:style>
          <a:lnRef idx="1">
            <a:schemeClr val="accent4"/>
          </a:lnRef>
          <a:fillRef idx="2">
            <a:schemeClr val="accent4"/>
          </a:fillRef>
          <a:effectRef idx="1">
            <a:schemeClr val="accent4"/>
          </a:effectRef>
          <a:fontRef idx="minor">
            <a:schemeClr val="dk1"/>
          </a:fontRef>
        </p:style>
        <p:txBody>
          <a:bodyPr rIns="2011680" rtlCol="0" anchor="ctr"/>
          <a:lstStyle/>
          <a:p>
            <a:r>
              <a:rPr lang="en-US" sz="3200" b="1" dirty="0"/>
              <a:t>Failure</a:t>
            </a:r>
            <a:r>
              <a:rPr lang="en-US" sz="3200" dirty="0"/>
              <a:t>: Generally, when a component </a:t>
            </a:r>
            <a:r>
              <a:rPr lang="en-US" sz="3200" u="sng" dirty="0"/>
              <a:t>doesn’t </a:t>
            </a:r>
            <a:r>
              <a:rPr lang="en-US" sz="3200" dirty="0"/>
              <a:t>do what we told it (designed it) to do.</a:t>
            </a:r>
          </a:p>
          <a:p>
            <a:endParaRPr lang="en-US" sz="3200" dirty="0"/>
          </a:p>
          <a:p>
            <a:r>
              <a:rPr lang="en-US" sz="3200" b="1" dirty="0"/>
              <a:t>Error</a:t>
            </a:r>
            <a:r>
              <a:rPr lang="en-US" sz="3200" dirty="0"/>
              <a:t>: Generally, when a component </a:t>
            </a:r>
            <a:r>
              <a:rPr lang="en-US" sz="3200" u="sng" dirty="0"/>
              <a:t>does</a:t>
            </a:r>
            <a:r>
              <a:rPr lang="en-US" sz="3200" dirty="0"/>
              <a:t> what we told it (designed it) to do.</a:t>
            </a:r>
          </a:p>
        </p:txBody>
      </p:sp>
      <p:sp>
        <p:nvSpPr>
          <p:cNvPr id="3" name="Right Brace 2">
            <a:extLst>
              <a:ext uri="{FF2B5EF4-FFF2-40B4-BE49-F238E27FC236}">
                <a16:creationId xmlns:a16="http://schemas.microsoft.com/office/drawing/2014/main" id="{DC5360C8-445D-6B4E-9923-D59FE4D0F40C}"/>
              </a:ext>
            </a:extLst>
          </p:cNvPr>
          <p:cNvSpPr/>
          <p:nvPr/>
        </p:nvSpPr>
        <p:spPr>
          <a:xfrm>
            <a:off x="6104556" y="2024394"/>
            <a:ext cx="337399" cy="1359375"/>
          </a:xfrm>
          <a:prstGeom prst="rightBrace">
            <a:avLst>
              <a:gd name="adj1" fmla="val 31322"/>
              <a:gd name="adj2" fmla="val 50000"/>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D0993F12-28FC-0730-EBAD-B7B0F5B82B3F}"/>
              </a:ext>
            </a:extLst>
          </p:cNvPr>
          <p:cNvSpPr txBox="1"/>
          <p:nvPr/>
        </p:nvSpPr>
        <p:spPr>
          <a:xfrm>
            <a:off x="6468536" y="2012040"/>
            <a:ext cx="2434164" cy="1384995"/>
          </a:xfrm>
          <a:prstGeom prst="rect">
            <a:avLst/>
          </a:prstGeom>
          <a:noFill/>
        </p:spPr>
        <p:txBody>
          <a:bodyPr wrap="square" rtlCol="0">
            <a:spAutoFit/>
          </a:bodyPr>
          <a:lstStyle/>
          <a:p>
            <a:r>
              <a:rPr lang="en-US" sz="2800" dirty="0">
                <a:solidFill>
                  <a:schemeClr val="accent6">
                    <a:lumMod val="75000"/>
                  </a:schemeClr>
                </a:solidFill>
              </a:rPr>
              <a:t>Often causes major losses in older systems</a:t>
            </a:r>
          </a:p>
        </p:txBody>
      </p:sp>
      <p:sp>
        <p:nvSpPr>
          <p:cNvPr id="8" name="Right Brace 7">
            <a:extLst>
              <a:ext uri="{FF2B5EF4-FFF2-40B4-BE49-F238E27FC236}">
                <a16:creationId xmlns:a16="http://schemas.microsoft.com/office/drawing/2014/main" id="{8BC7AAE9-0B91-5BC4-37CD-BDEA62F3B2C8}"/>
              </a:ext>
            </a:extLst>
          </p:cNvPr>
          <p:cNvSpPr/>
          <p:nvPr/>
        </p:nvSpPr>
        <p:spPr>
          <a:xfrm>
            <a:off x="6104556" y="4095599"/>
            <a:ext cx="337399" cy="1359375"/>
          </a:xfrm>
          <a:prstGeom prst="rightBrace">
            <a:avLst>
              <a:gd name="adj1" fmla="val 31322"/>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42E33592-DC08-0C5E-5BE3-33EBC9454B03}"/>
              </a:ext>
            </a:extLst>
          </p:cNvPr>
          <p:cNvSpPr txBox="1"/>
          <p:nvPr/>
        </p:nvSpPr>
        <p:spPr>
          <a:xfrm>
            <a:off x="6481074" y="4095599"/>
            <a:ext cx="2421626" cy="1384995"/>
          </a:xfrm>
          <a:prstGeom prst="rect">
            <a:avLst/>
          </a:prstGeom>
          <a:noFill/>
        </p:spPr>
        <p:txBody>
          <a:bodyPr wrap="square" rtlCol="0">
            <a:spAutoFit/>
          </a:bodyPr>
          <a:lstStyle/>
          <a:p>
            <a:r>
              <a:rPr lang="en-US" sz="2800" dirty="0">
                <a:solidFill>
                  <a:srgbClr val="C00000"/>
                </a:solidFill>
              </a:rPr>
              <a:t>Often causes major losses in newer systems</a:t>
            </a:r>
          </a:p>
        </p:txBody>
      </p:sp>
      <p:sp>
        <p:nvSpPr>
          <p:cNvPr id="6" name="TextBox 5">
            <a:extLst>
              <a:ext uri="{FF2B5EF4-FFF2-40B4-BE49-F238E27FC236}">
                <a16:creationId xmlns:a16="http://schemas.microsoft.com/office/drawing/2014/main" id="{6FC5E1F6-0140-0AFA-9D94-A46C419ECA97}"/>
              </a:ext>
            </a:extLst>
          </p:cNvPr>
          <p:cNvSpPr txBox="1"/>
          <p:nvPr/>
        </p:nvSpPr>
        <p:spPr>
          <a:xfrm>
            <a:off x="7487322" y="6680086"/>
            <a:ext cx="1686679"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 </a:t>
            </a:r>
          </a:p>
        </p:txBody>
      </p:sp>
    </p:spTree>
    <p:extLst>
      <p:ext uri="{BB962C8B-B14F-4D97-AF65-F5344CB8AC3E}">
        <p14:creationId xmlns:p14="http://schemas.microsoft.com/office/powerpoint/2010/main" val="325628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03D0-3D73-4858-AAB5-EB4E78B8724B}"/>
              </a:ext>
            </a:extLst>
          </p:cNvPr>
          <p:cNvSpPr>
            <a:spLocks noGrp="1"/>
          </p:cNvSpPr>
          <p:nvPr>
            <p:ph type="title"/>
          </p:nvPr>
        </p:nvSpPr>
        <p:spPr>
          <a:xfrm>
            <a:off x="628650" y="0"/>
            <a:ext cx="7886700" cy="892174"/>
          </a:xfrm>
        </p:spPr>
        <p:txBody>
          <a:bodyPr>
            <a:normAutofit/>
          </a:bodyPr>
          <a:lstStyle/>
          <a:p>
            <a:r>
              <a:rPr lang="en-US" dirty="0"/>
              <a:t>Failure vs. Error: Strength of our processes</a:t>
            </a:r>
          </a:p>
        </p:txBody>
      </p:sp>
      <p:sp>
        <p:nvSpPr>
          <p:cNvPr id="5" name="Rectangle: Rounded Corners 4">
            <a:extLst>
              <a:ext uri="{FF2B5EF4-FFF2-40B4-BE49-F238E27FC236}">
                <a16:creationId xmlns:a16="http://schemas.microsoft.com/office/drawing/2014/main" id="{EC58A1DF-E0F2-4AAF-8951-AEBFA2DB0CF5}"/>
              </a:ext>
            </a:extLst>
          </p:cNvPr>
          <p:cNvSpPr/>
          <p:nvPr/>
        </p:nvSpPr>
        <p:spPr>
          <a:xfrm>
            <a:off x="519430" y="1604004"/>
            <a:ext cx="8313420" cy="4250698"/>
          </a:xfrm>
          <a:prstGeom prst="roundRect">
            <a:avLst>
              <a:gd name="adj" fmla="val 11648"/>
            </a:avLst>
          </a:prstGeom>
        </p:spPr>
        <p:style>
          <a:lnRef idx="1">
            <a:schemeClr val="accent4"/>
          </a:lnRef>
          <a:fillRef idx="2">
            <a:schemeClr val="accent4"/>
          </a:fillRef>
          <a:effectRef idx="1">
            <a:schemeClr val="accent4"/>
          </a:effectRef>
          <a:fontRef idx="minor">
            <a:schemeClr val="dk1"/>
          </a:fontRef>
        </p:style>
        <p:txBody>
          <a:bodyPr rIns="2011680" rtlCol="0" anchor="ctr"/>
          <a:lstStyle/>
          <a:p>
            <a:r>
              <a:rPr lang="en-US" sz="3200" b="1" dirty="0"/>
              <a:t>Failure</a:t>
            </a:r>
            <a:r>
              <a:rPr lang="en-US" sz="3200" dirty="0"/>
              <a:t>: Generally, when a component </a:t>
            </a:r>
            <a:r>
              <a:rPr lang="en-US" sz="3200" u="sng" dirty="0"/>
              <a:t>doesn’t </a:t>
            </a:r>
            <a:r>
              <a:rPr lang="en-US" sz="3200" dirty="0"/>
              <a:t>do what we told it (designed it) to do.</a:t>
            </a:r>
          </a:p>
          <a:p>
            <a:endParaRPr lang="en-US" sz="3200" dirty="0"/>
          </a:p>
          <a:p>
            <a:r>
              <a:rPr lang="en-US" sz="3200" b="1" dirty="0"/>
              <a:t>Error</a:t>
            </a:r>
            <a:r>
              <a:rPr lang="en-US" sz="3200" dirty="0"/>
              <a:t>: Generally, when a component </a:t>
            </a:r>
            <a:r>
              <a:rPr lang="en-US" sz="3200" u="sng" dirty="0"/>
              <a:t>does</a:t>
            </a:r>
            <a:r>
              <a:rPr lang="en-US" sz="3200" dirty="0"/>
              <a:t> what we told it (designed it) to do.</a:t>
            </a:r>
          </a:p>
        </p:txBody>
      </p:sp>
      <p:sp>
        <p:nvSpPr>
          <p:cNvPr id="3" name="Right Brace 2">
            <a:extLst>
              <a:ext uri="{FF2B5EF4-FFF2-40B4-BE49-F238E27FC236}">
                <a16:creationId xmlns:a16="http://schemas.microsoft.com/office/drawing/2014/main" id="{DC5360C8-445D-6B4E-9923-D59FE4D0F40C}"/>
              </a:ext>
            </a:extLst>
          </p:cNvPr>
          <p:cNvSpPr/>
          <p:nvPr/>
        </p:nvSpPr>
        <p:spPr>
          <a:xfrm>
            <a:off x="6104556" y="2024394"/>
            <a:ext cx="337399" cy="1359375"/>
          </a:xfrm>
          <a:prstGeom prst="rightBrace">
            <a:avLst>
              <a:gd name="adj1" fmla="val 31322"/>
              <a:gd name="adj2" fmla="val 50000"/>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D0993F12-28FC-0730-EBAD-B7B0F5B82B3F}"/>
              </a:ext>
            </a:extLst>
          </p:cNvPr>
          <p:cNvSpPr txBox="1"/>
          <p:nvPr/>
        </p:nvSpPr>
        <p:spPr>
          <a:xfrm>
            <a:off x="6468536" y="2227027"/>
            <a:ext cx="2434164" cy="954107"/>
          </a:xfrm>
          <a:prstGeom prst="rect">
            <a:avLst/>
          </a:prstGeom>
          <a:noFill/>
        </p:spPr>
        <p:txBody>
          <a:bodyPr wrap="square" rtlCol="0">
            <a:spAutoFit/>
          </a:bodyPr>
          <a:lstStyle/>
          <a:p>
            <a:r>
              <a:rPr lang="en-US" sz="2800" dirty="0">
                <a:solidFill>
                  <a:schemeClr val="accent6">
                    <a:lumMod val="75000"/>
                  </a:schemeClr>
                </a:solidFill>
              </a:rPr>
              <a:t>We have strong processes here</a:t>
            </a:r>
          </a:p>
        </p:txBody>
      </p:sp>
      <p:sp>
        <p:nvSpPr>
          <p:cNvPr id="8" name="Right Brace 7">
            <a:extLst>
              <a:ext uri="{FF2B5EF4-FFF2-40B4-BE49-F238E27FC236}">
                <a16:creationId xmlns:a16="http://schemas.microsoft.com/office/drawing/2014/main" id="{8BC7AAE9-0B91-5BC4-37CD-BDEA62F3B2C8}"/>
              </a:ext>
            </a:extLst>
          </p:cNvPr>
          <p:cNvSpPr/>
          <p:nvPr/>
        </p:nvSpPr>
        <p:spPr>
          <a:xfrm>
            <a:off x="6104556" y="4095599"/>
            <a:ext cx="337399" cy="1359375"/>
          </a:xfrm>
          <a:prstGeom prst="rightBrace">
            <a:avLst>
              <a:gd name="adj1" fmla="val 31322"/>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42E33592-DC08-0C5E-5BE3-33EBC9454B03}"/>
              </a:ext>
            </a:extLst>
          </p:cNvPr>
          <p:cNvSpPr txBox="1"/>
          <p:nvPr/>
        </p:nvSpPr>
        <p:spPr>
          <a:xfrm>
            <a:off x="6481074" y="4069979"/>
            <a:ext cx="2421626" cy="1384995"/>
          </a:xfrm>
          <a:prstGeom prst="rect">
            <a:avLst/>
          </a:prstGeom>
          <a:noFill/>
        </p:spPr>
        <p:txBody>
          <a:bodyPr wrap="square" rtlCol="0">
            <a:spAutoFit/>
          </a:bodyPr>
          <a:lstStyle/>
          <a:p>
            <a:r>
              <a:rPr lang="en-US" sz="2800" dirty="0">
                <a:solidFill>
                  <a:srgbClr val="C00000"/>
                </a:solidFill>
              </a:rPr>
              <a:t>We do not have strong processes here</a:t>
            </a:r>
          </a:p>
        </p:txBody>
      </p:sp>
      <p:sp>
        <p:nvSpPr>
          <p:cNvPr id="6" name="TextBox 5">
            <a:extLst>
              <a:ext uri="{FF2B5EF4-FFF2-40B4-BE49-F238E27FC236}">
                <a16:creationId xmlns:a16="http://schemas.microsoft.com/office/drawing/2014/main" id="{6FC5E1F6-0140-0AFA-9D94-A46C419ECA97}"/>
              </a:ext>
            </a:extLst>
          </p:cNvPr>
          <p:cNvSpPr txBox="1"/>
          <p:nvPr/>
        </p:nvSpPr>
        <p:spPr>
          <a:xfrm>
            <a:off x="7487322" y="6680086"/>
            <a:ext cx="1686679"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 </a:t>
            </a:r>
          </a:p>
        </p:txBody>
      </p:sp>
    </p:spTree>
    <p:extLst>
      <p:ext uri="{BB962C8B-B14F-4D97-AF65-F5344CB8AC3E}">
        <p14:creationId xmlns:p14="http://schemas.microsoft.com/office/powerpoint/2010/main" val="286313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animBg="1"/>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9" name="Text Box 9"/>
          <p:cNvSpPr txBox="1">
            <a:spLocks noChangeArrowheads="1"/>
          </p:cNvSpPr>
          <p:nvPr/>
        </p:nvSpPr>
        <p:spPr bwMode="auto">
          <a:xfrm>
            <a:off x="533400" y="1447802"/>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6323" name="Text Box 3"/>
          <p:cNvSpPr txBox="1">
            <a:spLocks noChangeArrowheads="1"/>
          </p:cNvSpPr>
          <p:nvPr/>
        </p:nvSpPr>
        <p:spPr bwMode="auto">
          <a:xfrm>
            <a:off x="457200" y="4267202"/>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56325" name="Text Box 5"/>
          <p:cNvSpPr txBox="1">
            <a:spLocks noChangeArrowheads="1"/>
          </p:cNvSpPr>
          <p:nvPr/>
        </p:nvSpPr>
        <p:spPr bwMode="auto">
          <a:xfrm>
            <a:off x="304800" y="3352802"/>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56326" name="Text Box 6"/>
          <p:cNvSpPr txBox="1">
            <a:spLocks noChangeArrowheads="1"/>
          </p:cNvSpPr>
          <p:nvPr/>
        </p:nvSpPr>
        <p:spPr bwMode="auto">
          <a:xfrm>
            <a:off x="2438400" y="3581402"/>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56327" name="Line 7"/>
          <p:cNvSpPr>
            <a:spLocks noChangeShapeType="1"/>
          </p:cNvSpPr>
          <p:nvPr/>
        </p:nvSpPr>
        <p:spPr bwMode="auto">
          <a:xfrm>
            <a:off x="1447800" y="3200402"/>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6328" name="Line 8"/>
          <p:cNvSpPr>
            <a:spLocks noChangeShapeType="1"/>
          </p:cNvSpPr>
          <p:nvPr/>
        </p:nvSpPr>
        <p:spPr bwMode="auto">
          <a:xfrm flipV="1">
            <a:off x="2438400" y="3200402"/>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6331" name="Text Box 11"/>
          <p:cNvSpPr txBox="1">
            <a:spLocks noChangeArrowheads="1"/>
          </p:cNvSpPr>
          <p:nvPr/>
        </p:nvSpPr>
        <p:spPr bwMode="auto">
          <a:xfrm>
            <a:off x="0" y="152402"/>
            <a:ext cx="9144000" cy="584775"/>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200" dirty="0">
                <a:solidFill>
                  <a:prstClr val="black"/>
                </a:solidFill>
                <a:latin typeface="Calibri" panose="020F0502020204030204"/>
                <a:cs typeface="Arial" charset="0"/>
              </a:rPr>
              <a:t>STAMP / STPA: A C</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Arial" charset="0"/>
              </a:rPr>
              <a:t>ontrol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rPr>
              <a:t> Loop Perspective</a:t>
            </a: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Content Placeholder 2"/>
          <p:cNvSpPr txBox="1">
            <a:spLocks/>
          </p:cNvSpPr>
          <p:nvPr/>
        </p:nvSpPr>
        <p:spPr>
          <a:xfrm>
            <a:off x="4191000" y="1065007"/>
            <a:ext cx="4716379" cy="5518665"/>
          </a:xfrm>
          <a:prstGeom prst="rect">
            <a:avLst/>
          </a:prstGeom>
        </p:spPr>
        <p:txBody>
          <a:bodyPr/>
          <a:lstStyle/>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Controllers</a:t>
            </a:r>
            <a:r>
              <a:rPr kumimoji="0" lang="en-US" sz="2400" i="0" strike="noStrike" kern="1200" cap="none" spc="0" normalizeH="0" baseline="0" noProof="0" dirty="0">
                <a:ln>
                  <a:noFill/>
                </a:ln>
                <a:solidFill>
                  <a:prstClr val="black"/>
                </a:solidFill>
                <a:effectLst/>
                <a:uLnTx/>
                <a:uFillTx/>
                <a:latin typeface="Calibri" panose="020F0502020204030204"/>
                <a:ea typeface="+mn-ea"/>
                <a:cs typeface="Arial" charset="0"/>
              </a:rPr>
              <a:t> can be human operators, software, AI/ML, human engineers, managers, etc.</a:t>
            </a: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Control actions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are provided to affect a controlled process</a:t>
            </a: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Feedback</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may be used to monitor the process</a:t>
            </a: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Process model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(beliefs) formed based on feedback and other information</a:t>
            </a: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Decision Making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determines appropriate control actions given current beliefs</a:t>
            </a:r>
          </a:p>
          <a:p>
            <a:pPr marL="342900" marR="0" lvl="0" indent="-342900" algn="l" defTabSz="914400" rtl="0" eaLnBrk="1" fontAlgn="base" latinLnBrk="0" hangingPunct="1">
              <a:lnSpc>
                <a:spcPct val="100000"/>
              </a:lnSpc>
              <a:spcBef>
                <a:spcPts val="1200"/>
              </a:spcBef>
              <a:spcAft>
                <a:spcPct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342900" marR="0" lvl="0" indent="-342900" algn="l" defTabSz="914400" rtl="0" eaLnBrk="1" fontAlgn="base" latinLnBrk="0" hangingPunct="1">
              <a:lnSpc>
                <a:spcPct val="100000"/>
              </a:lnSpc>
              <a:spcBef>
                <a:spcPts val="1200"/>
              </a:spcBef>
              <a:spcAft>
                <a:spcPct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4" name="Text Box 10"/>
          <p:cNvSpPr txBox="1">
            <a:spLocks noChangeArrowheads="1"/>
          </p:cNvSpPr>
          <p:nvPr/>
        </p:nvSpPr>
        <p:spPr bwMode="auto">
          <a:xfrm>
            <a:off x="533400" y="1600202"/>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16" name="Text Box 4"/>
          <p:cNvSpPr txBox="1">
            <a:spLocks noChangeArrowheads="1"/>
          </p:cNvSpPr>
          <p:nvPr/>
        </p:nvSpPr>
        <p:spPr bwMode="auto">
          <a:xfrm>
            <a:off x="2056477" y="2250254"/>
            <a:ext cx="1102514" cy="707886"/>
          </a:xfrm>
          <a:prstGeom prst="rect">
            <a:avLst/>
          </a:prstGeom>
          <a:solidFill>
            <a:schemeClr val="accent6">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17" name="Text Box 4"/>
          <p:cNvSpPr txBox="1">
            <a:spLocks noChangeArrowheads="1"/>
          </p:cNvSpPr>
          <p:nvPr/>
        </p:nvSpPr>
        <p:spPr bwMode="auto">
          <a:xfrm>
            <a:off x="651010" y="2250254"/>
            <a:ext cx="1279391" cy="707886"/>
          </a:xfrm>
          <a:prstGeom prst="rect">
            <a:avLst/>
          </a:prstGeom>
          <a:solidFill>
            <a:schemeClr val="accent6">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18" name="TextBox 17">
            <a:extLst>
              <a:ext uri="{FF2B5EF4-FFF2-40B4-BE49-F238E27FC236}">
                <a16:creationId xmlns:a16="http://schemas.microsoft.com/office/drawing/2014/main" id="{EECE0979-1C30-4E77-B0A1-D3503D64BA4F}"/>
              </a:ext>
            </a:extLst>
          </p:cNvPr>
          <p:cNvSpPr txBox="1"/>
          <p:nvPr/>
        </p:nvSpPr>
        <p:spPr>
          <a:xfrm>
            <a:off x="0" y="6583672"/>
            <a:ext cx="120834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(Leveson, 2012) </a:t>
            </a:r>
          </a:p>
        </p:txBody>
      </p:sp>
    </p:spTree>
    <p:extLst>
      <p:ext uri="{BB962C8B-B14F-4D97-AF65-F5344CB8AC3E}">
        <p14:creationId xmlns:p14="http://schemas.microsoft.com/office/powerpoint/2010/main" val="764502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44"/>
            <a:ext cx="8229600" cy="1143000"/>
          </a:xfrm>
        </p:spPr>
        <p:txBody>
          <a:bodyPr>
            <a:normAutofit/>
          </a:bodyPr>
          <a:lstStyle/>
          <a:p>
            <a:r>
              <a:rPr lang="en-US" dirty="0"/>
              <a:t>A different View (Model) for Loss Prevention</a:t>
            </a:r>
          </a:p>
        </p:txBody>
      </p:sp>
      <p:sp>
        <p:nvSpPr>
          <p:cNvPr id="4" name="Text Box 9"/>
          <p:cNvSpPr txBox="1">
            <a:spLocks noChangeArrowheads="1"/>
          </p:cNvSpPr>
          <p:nvPr/>
        </p:nvSpPr>
        <p:spPr bwMode="auto">
          <a:xfrm>
            <a:off x="1429870" y="1069332"/>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fontAlgn="base">
              <a:spcBef>
                <a:spcPct val="0"/>
              </a:spcBef>
              <a:spcAft>
                <a:spcPct val="0"/>
              </a:spcAft>
            </a:pPr>
            <a:r>
              <a:rPr lang="en-US">
                <a:solidFill>
                  <a:prstClr val="black"/>
                </a:solidFill>
                <a:latin typeface="Arial" charset="0"/>
                <a:cs typeface="Arial" charset="0"/>
              </a:rPr>
              <a:t>                                      </a:t>
            </a: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p:txBody>
      </p:sp>
      <p:sp>
        <p:nvSpPr>
          <p:cNvPr id="5" name="Text Box 3"/>
          <p:cNvSpPr txBox="1">
            <a:spLocks noChangeArrowheads="1"/>
          </p:cNvSpPr>
          <p:nvPr/>
        </p:nvSpPr>
        <p:spPr bwMode="auto">
          <a:xfrm>
            <a:off x="1353670" y="3888732"/>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fontAlgn="base">
              <a:spcBef>
                <a:spcPct val="0"/>
              </a:spcBef>
              <a:spcAft>
                <a:spcPct val="0"/>
              </a:spcAft>
            </a:pPr>
            <a:endParaRPr lang="en-US" sz="2800" dirty="0">
              <a:solidFill>
                <a:prstClr val="black"/>
              </a:solidFill>
              <a:latin typeface="Arial" charset="0"/>
              <a:cs typeface="Arial" charset="0"/>
            </a:endParaRPr>
          </a:p>
          <a:p>
            <a:pPr algn="ctr" fontAlgn="base">
              <a:spcBef>
                <a:spcPct val="0"/>
              </a:spcBef>
              <a:spcAft>
                <a:spcPct val="0"/>
              </a:spcAft>
            </a:pPr>
            <a:r>
              <a:rPr lang="en-US" sz="2200" b="1" dirty="0">
                <a:solidFill>
                  <a:prstClr val="black"/>
                </a:solidFill>
                <a:latin typeface="Arial" charset="0"/>
                <a:cs typeface="Arial" charset="0"/>
              </a:rPr>
              <a:t>Controlled Process</a:t>
            </a:r>
            <a:r>
              <a:rPr lang="en-US" sz="2800" b="1" dirty="0">
                <a:solidFill>
                  <a:prstClr val="black"/>
                </a:solidFill>
                <a:latin typeface="Arial" charset="0"/>
                <a:cs typeface="Arial" charset="0"/>
              </a:rPr>
              <a:t>  </a:t>
            </a:r>
          </a:p>
          <a:p>
            <a:pPr fontAlgn="base">
              <a:spcBef>
                <a:spcPct val="0"/>
              </a:spcBef>
              <a:spcAft>
                <a:spcPct val="0"/>
              </a:spcAft>
            </a:pPr>
            <a:endParaRPr lang="en-US" sz="2800" dirty="0">
              <a:solidFill>
                <a:prstClr val="black"/>
              </a:solidFill>
              <a:latin typeface="Arial" charset="0"/>
              <a:cs typeface="Arial" charset="0"/>
            </a:endParaRPr>
          </a:p>
        </p:txBody>
      </p:sp>
      <p:sp>
        <p:nvSpPr>
          <p:cNvPr id="7" name="Text Box 5"/>
          <p:cNvSpPr txBox="1">
            <a:spLocks noChangeArrowheads="1"/>
          </p:cNvSpPr>
          <p:nvPr/>
        </p:nvSpPr>
        <p:spPr bwMode="auto">
          <a:xfrm>
            <a:off x="1201270" y="2974332"/>
            <a:ext cx="1017588" cy="701675"/>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000">
                <a:solidFill>
                  <a:prstClr val="black"/>
                </a:solidFill>
                <a:latin typeface="Arial" charset="0"/>
                <a:cs typeface="Arial" charset="0"/>
              </a:rPr>
              <a:t>Control</a:t>
            </a:r>
          </a:p>
          <a:p>
            <a:pPr fontAlgn="base">
              <a:spcBef>
                <a:spcPct val="0"/>
              </a:spcBef>
              <a:spcAft>
                <a:spcPct val="0"/>
              </a:spcAft>
            </a:pPr>
            <a:r>
              <a:rPr lang="en-US" sz="2000">
                <a:solidFill>
                  <a:prstClr val="black"/>
                </a:solidFill>
                <a:latin typeface="Arial" charset="0"/>
                <a:cs typeface="Arial" charset="0"/>
              </a:rPr>
              <a:t>Actions</a:t>
            </a:r>
          </a:p>
        </p:txBody>
      </p:sp>
      <p:sp>
        <p:nvSpPr>
          <p:cNvPr id="8" name="Text Box 6"/>
          <p:cNvSpPr txBox="1">
            <a:spLocks noChangeArrowheads="1"/>
          </p:cNvSpPr>
          <p:nvPr/>
        </p:nvSpPr>
        <p:spPr bwMode="auto">
          <a:xfrm>
            <a:off x="3334870" y="3202932"/>
            <a:ext cx="1447800" cy="396875"/>
          </a:xfrm>
          <a:prstGeom prst="rect">
            <a:avLst/>
          </a:prstGeom>
          <a:noFill/>
          <a:ln w="9525">
            <a:noFill/>
            <a:miter lim="800000"/>
            <a:headEnd/>
            <a:tailEnd/>
          </a:ln>
          <a:effectLst/>
        </p:spPr>
        <p:txBody>
          <a:bodyPr>
            <a:spAutoFit/>
          </a:bodyPr>
          <a:lstStyle/>
          <a:p>
            <a:pPr fontAlgn="base">
              <a:spcBef>
                <a:spcPct val="0"/>
              </a:spcBef>
              <a:spcAft>
                <a:spcPct val="0"/>
              </a:spcAft>
            </a:pPr>
            <a:r>
              <a:rPr lang="en-US" sz="2000" dirty="0">
                <a:solidFill>
                  <a:prstClr val="black"/>
                </a:solidFill>
                <a:latin typeface="Arial" charset="0"/>
                <a:cs typeface="Arial" charset="0"/>
              </a:rPr>
              <a:t>Feedback</a:t>
            </a:r>
          </a:p>
        </p:txBody>
      </p:sp>
      <p:sp>
        <p:nvSpPr>
          <p:cNvPr id="9" name="Line 7"/>
          <p:cNvSpPr>
            <a:spLocks noChangeShapeType="1"/>
          </p:cNvSpPr>
          <p:nvPr/>
        </p:nvSpPr>
        <p:spPr bwMode="auto">
          <a:xfrm>
            <a:off x="2344270" y="2821932"/>
            <a:ext cx="0" cy="1052513"/>
          </a:xfrm>
          <a:prstGeom prst="line">
            <a:avLst/>
          </a:prstGeom>
          <a:noFill/>
          <a:ln w="50800">
            <a:solidFill>
              <a:schemeClr val="tx1"/>
            </a:solidFill>
            <a:round/>
            <a:headEnd/>
            <a:tailEnd type="triangle" w="lg" len="lg"/>
          </a:ln>
          <a:effec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0" name="Line 8"/>
          <p:cNvSpPr>
            <a:spLocks noChangeShapeType="1"/>
          </p:cNvSpPr>
          <p:nvPr/>
        </p:nvSpPr>
        <p:spPr bwMode="auto">
          <a:xfrm flipV="1">
            <a:off x="3334870" y="2821932"/>
            <a:ext cx="0" cy="1052513"/>
          </a:xfrm>
          <a:prstGeom prst="line">
            <a:avLst/>
          </a:prstGeom>
          <a:noFill/>
          <a:ln w="50800">
            <a:solidFill>
              <a:schemeClr val="tx1"/>
            </a:solidFill>
            <a:round/>
            <a:headEnd/>
            <a:tailEnd type="triangle" w="lg" len="lg"/>
          </a:ln>
          <a:effec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1" name="Text Box 10"/>
          <p:cNvSpPr txBox="1">
            <a:spLocks noChangeArrowheads="1"/>
          </p:cNvSpPr>
          <p:nvPr/>
        </p:nvSpPr>
        <p:spPr bwMode="auto">
          <a:xfrm>
            <a:off x="1429870" y="1221732"/>
            <a:ext cx="2590800" cy="430887"/>
          </a:xfrm>
          <a:prstGeom prst="rect">
            <a:avLst/>
          </a:prstGeom>
          <a:noFill/>
          <a:ln w="9525" algn="ctr">
            <a:noFill/>
            <a:miter lim="800000"/>
            <a:headEnd/>
            <a:tailEnd/>
          </a:ln>
          <a:effectLst/>
        </p:spPr>
        <p:txBody>
          <a:bodyPr wrap="square">
            <a:spAutoFit/>
          </a:bodyPr>
          <a:lstStyle/>
          <a:p>
            <a:pPr algn="ctr" fontAlgn="base">
              <a:spcBef>
                <a:spcPct val="0"/>
              </a:spcBef>
              <a:spcAft>
                <a:spcPct val="0"/>
              </a:spcAft>
            </a:pPr>
            <a:r>
              <a:rPr lang="en-US" sz="2200" b="1" dirty="0">
                <a:solidFill>
                  <a:prstClr val="black"/>
                </a:solidFill>
                <a:latin typeface="Arial" charset="0"/>
                <a:cs typeface="Arial" charset="0"/>
              </a:rPr>
              <a:t>Controller</a:t>
            </a:r>
          </a:p>
        </p:txBody>
      </p:sp>
      <p:sp>
        <p:nvSpPr>
          <p:cNvPr id="13" name="TextBox 12"/>
          <p:cNvSpPr txBox="1"/>
          <p:nvPr/>
        </p:nvSpPr>
        <p:spPr>
          <a:xfrm>
            <a:off x="673609" y="5411903"/>
            <a:ext cx="7796782"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A systems view (not failure-based view) of safety</a:t>
            </a:r>
          </a:p>
          <a:p>
            <a:pPr marL="342900" indent="-342900">
              <a:buFont typeface="Arial" panose="020B0604020202020204" pitchFamily="34" charset="0"/>
              <a:buChar char="•"/>
            </a:pPr>
            <a:r>
              <a:rPr lang="en-US" sz="2400" dirty="0"/>
              <a:t>A systems view (not threat-based view) of security</a:t>
            </a:r>
          </a:p>
          <a:p>
            <a:pPr marL="342900" indent="-342900">
              <a:buFont typeface="Arial" panose="020B0604020202020204" pitchFamily="34" charset="0"/>
              <a:buChar char="•"/>
            </a:pPr>
            <a:r>
              <a:rPr lang="en-US" sz="2400" dirty="0"/>
              <a:t>Forms foundation for STAMP/STPA/CAST/STPA-SEC</a:t>
            </a:r>
          </a:p>
        </p:txBody>
      </p:sp>
      <p:sp>
        <p:nvSpPr>
          <p:cNvPr id="12" name="TextBox 11"/>
          <p:cNvSpPr txBox="1"/>
          <p:nvPr/>
        </p:nvSpPr>
        <p:spPr>
          <a:xfrm>
            <a:off x="6986614" y="6638151"/>
            <a:ext cx="2157386" cy="276999"/>
          </a:xfrm>
          <a:prstGeom prst="rect">
            <a:avLst/>
          </a:prstGeom>
          <a:noFill/>
        </p:spPr>
        <p:txBody>
          <a:bodyPr wrap="none" rtlCol="0">
            <a:spAutoFit/>
          </a:bodyPr>
          <a:lstStyle/>
          <a:p>
            <a:pPr algn="r"/>
            <a:r>
              <a:rPr lang="en-US" sz="1200" dirty="0">
                <a:solidFill>
                  <a:prstClr val="black"/>
                </a:solidFill>
              </a:rPr>
              <a:t>© Copyright John Thomas 2019</a:t>
            </a:r>
          </a:p>
        </p:txBody>
      </p:sp>
      <p:pic>
        <p:nvPicPr>
          <p:cNvPr id="14" name="Picture 2" descr="http://www.starfiretor.com/FEP/pix/MarsPolarLander_MarsLanding_ArtistConcept_JPL.gif"/>
          <p:cNvPicPr>
            <a:picLocks noChangeAspect="1" noChangeArrowheads="1"/>
          </p:cNvPicPr>
          <p:nvPr/>
        </p:nvPicPr>
        <p:blipFill rotWithShape="1">
          <a:blip r:embed="rId3">
            <a:extLst>
              <a:ext uri="{28A0092B-C50C-407E-A947-70E740481C1C}">
                <a14:useLocalDpi xmlns:a14="http://schemas.microsoft.com/office/drawing/2010/main" val="0"/>
              </a:ext>
            </a:extLst>
          </a:blip>
          <a:srcRect l="21106" t="19100" r="21106" b="31692"/>
          <a:stretch/>
        </p:blipFill>
        <p:spPr bwMode="auto">
          <a:xfrm>
            <a:off x="5773269" y="1948397"/>
            <a:ext cx="2268068" cy="255213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78E8FCC-EF41-487D-B068-2BA5E884214C}"/>
              </a:ext>
            </a:extLst>
          </p:cNvPr>
          <p:cNvSpPr txBox="1"/>
          <p:nvPr/>
        </p:nvSpPr>
        <p:spPr>
          <a:xfrm>
            <a:off x="0" y="6581001"/>
            <a:ext cx="2775119" cy="276999"/>
          </a:xfrm>
          <a:prstGeom prst="rect">
            <a:avLst/>
          </a:prstGeom>
          <a:noFill/>
        </p:spPr>
        <p:txBody>
          <a:bodyPr wrap="none" rtlCol="0">
            <a:spAutoFit/>
          </a:bodyPr>
          <a:lstStyle/>
          <a:p>
            <a:r>
              <a:rPr lang="en-US" sz="1200" dirty="0">
                <a:solidFill>
                  <a:prstClr val="black"/>
                </a:solidFill>
              </a:rPr>
              <a:t>(John Thomas, 2011; jthomas4@mit.edu)</a:t>
            </a:r>
          </a:p>
        </p:txBody>
      </p:sp>
      <p:sp>
        <p:nvSpPr>
          <p:cNvPr id="3" name="Text Box 4">
            <a:extLst>
              <a:ext uri="{FF2B5EF4-FFF2-40B4-BE49-F238E27FC236}">
                <a16:creationId xmlns:a16="http://schemas.microsoft.com/office/drawing/2014/main" id="{0F5A621E-A54B-C873-BD1E-8FE7470E9854}"/>
              </a:ext>
            </a:extLst>
          </p:cNvPr>
          <p:cNvSpPr txBox="1">
            <a:spLocks noChangeArrowheads="1"/>
          </p:cNvSpPr>
          <p:nvPr/>
        </p:nvSpPr>
        <p:spPr bwMode="auto">
          <a:xfrm>
            <a:off x="2871245" y="1706932"/>
            <a:ext cx="1187323" cy="1015663"/>
          </a:xfrm>
          <a:prstGeom prst="rect">
            <a:avLst/>
          </a:prstGeom>
          <a:solidFill>
            <a:schemeClr val="accent6">
              <a:lumMod val="40000"/>
              <a:lumOff val="60000"/>
            </a:schemeClr>
          </a:solidFill>
          <a:ln w="9525">
            <a:solidFill>
              <a:schemeClr val="tx1"/>
            </a:solidFill>
            <a:miter lim="800000"/>
            <a:headEnd/>
            <a:tailEnd/>
          </a:ln>
          <a:effectLst/>
        </p:spPr>
        <p:txBody>
          <a:bodyPr wrap="square" anchor="ctr">
            <a:spAutoFit/>
          </a:bodyPr>
          <a:lstStyle/>
          <a:p>
            <a:pPr algn="ctr" fontAlgn="base">
              <a:spcBef>
                <a:spcPct val="0"/>
              </a:spcBef>
              <a:spcAft>
                <a:spcPct val="0"/>
              </a:spcAft>
            </a:pPr>
            <a:r>
              <a:rPr lang="en-US" sz="2000" dirty="0">
                <a:solidFill>
                  <a:prstClr val="black"/>
                </a:solidFill>
                <a:latin typeface="Arial" charset="0"/>
                <a:cs typeface="Arial" charset="0"/>
              </a:rPr>
              <a:t>Process</a:t>
            </a:r>
          </a:p>
          <a:p>
            <a:pPr algn="ctr" fontAlgn="base">
              <a:spcBef>
                <a:spcPct val="0"/>
              </a:spcBef>
              <a:spcAft>
                <a:spcPct val="0"/>
              </a:spcAft>
            </a:pPr>
            <a:r>
              <a:rPr lang="en-US" sz="2000" dirty="0">
                <a:solidFill>
                  <a:prstClr val="black"/>
                </a:solidFill>
                <a:latin typeface="Arial" charset="0"/>
                <a:cs typeface="Arial" charset="0"/>
              </a:rPr>
              <a:t>Model (beliefs)</a:t>
            </a:r>
          </a:p>
        </p:txBody>
      </p:sp>
      <p:sp>
        <p:nvSpPr>
          <p:cNvPr id="16" name="Text Box 4">
            <a:extLst>
              <a:ext uri="{FF2B5EF4-FFF2-40B4-BE49-F238E27FC236}">
                <a16:creationId xmlns:a16="http://schemas.microsoft.com/office/drawing/2014/main" id="{CB122A5B-82FA-6932-BA40-940B4B58978C}"/>
              </a:ext>
            </a:extLst>
          </p:cNvPr>
          <p:cNvSpPr txBox="1">
            <a:spLocks noChangeArrowheads="1"/>
          </p:cNvSpPr>
          <p:nvPr/>
        </p:nvSpPr>
        <p:spPr bwMode="auto">
          <a:xfrm>
            <a:off x="1551740" y="1706932"/>
            <a:ext cx="1187323" cy="1015662"/>
          </a:xfrm>
          <a:prstGeom prst="rect">
            <a:avLst/>
          </a:prstGeom>
          <a:solidFill>
            <a:schemeClr val="accent6">
              <a:lumMod val="40000"/>
              <a:lumOff val="60000"/>
            </a:schemeClr>
          </a:solidFill>
          <a:ln w="9525">
            <a:solidFill>
              <a:schemeClr val="tx1"/>
            </a:solidFill>
            <a:miter lim="800000"/>
            <a:headEnd/>
            <a:tailEnd/>
          </a:ln>
          <a:effectLst/>
        </p:spPr>
        <p:txBody>
          <a:bodyPr wrap="square" anchor="ctr" anchorCtr="0">
            <a:noAutofit/>
          </a:bodyPr>
          <a:lstStyle/>
          <a:p>
            <a:pPr algn="ctr" fontAlgn="base">
              <a:spcBef>
                <a:spcPct val="0"/>
              </a:spcBef>
              <a:spcAft>
                <a:spcPct val="0"/>
              </a:spcAft>
            </a:pPr>
            <a:r>
              <a:rPr lang="en-US" sz="2000" dirty="0">
                <a:solidFill>
                  <a:prstClr val="black"/>
                </a:solidFill>
                <a:latin typeface="Arial" charset="0"/>
                <a:cs typeface="Arial" charset="0"/>
              </a:rPr>
              <a:t>Decision Making</a:t>
            </a:r>
          </a:p>
        </p:txBody>
      </p:sp>
    </p:spTree>
    <p:extLst>
      <p:ext uri="{BB962C8B-B14F-4D97-AF65-F5344CB8AC3E}">
        <p14:creationId xmlns:p14="http://schemas.microsoft.com/office/powerpoint/2010/main" val="409878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ight Arrow 11"/>
          <p:cNvSpPr/>
          <p:nvPr/>
        </p:nvSpPr>
        <p:spPr>
          <a:xfrm>
            <a:off x="2047066" y="3456560"/>
            <a:ext cx="827449" cy="62547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2" name="Title 1"/>
          <p:cNvSpPr>
            <a:spLocks noGrp="1"/>
          </p:cNvSpPr>
          <p:nvPr>
            <p:ph type="title"/>
          </p:nvPr>
        </p:nvSpPr>
        <p:spPr>
          <a:xfrm>
            <a:off x="457200" y="24944"/>
            <a:ext cx="8229600" cy="680531"/>
          </a:xfrm>
        </p:spPr>
        <p:txBody>
          <a:bodyPr>
            <a:normAutofit/>
          </a:bodyPr>
          <a:lstStyle/>
          <a:p>
            <a:pPr algn="ctr"/>
            <a:r>
              <a:rPr lang="en-US" dirty="0"/>
              <a:t>Basic Control Loop</a:t>
            </a:r>
          </a:p>
        </p:txBody>
      </p:sp>
      <p:sp>
        <p:nvSpPr>
          <p:cNvPr id="4" name="Text Box 9"/>
          <p:cNvSpPr txBox="1">
            <a:spLocks noChangeArrowheads="1"/>
          </p:cNvSpPr>
          <p:nvPr/>
        </p:nvSpPr>
        <p:spPr bwMode="auto">
          <a:xfrm>
            <a:off x="2810976" y="1453411"/>
            <a:ext cx="3206168"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fontAlgn="base">
              <a:spcBef>
                <a:spcPct val="0"/>
              </a:spcBef>
              <a:spcAft>
                <a:spcPct val="0"/>
              </a:spcAft>
            </a:pPr>
            <a:r>
              <a:rPr lang="en-US">
                <a:solidFill>
                  <a:prstClr val="black"/>
                </a:solidFill>
                <a:latin typeface="Arial" charset="0"/>
                <a:cs typeface="Arial" charset="0"/>
              </a:rPr>
              <a:t>                                      </a:t>
            </a: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a:p>
            <a:pPr fontAlgn="base">
              <a:spcBef>
                <a:spcPct val="0"/>
              </a:spcBef>
              <a:spcAft>
                <a:spcPct val="0"/>
              </a:spcAft>
            </a:pPr>
            <a:endParaRPr lang="en-US">
              <a:solidFill>
                <a:prstClr val="black"/>
              </a:solidFill>
              <a:latin typeface="Arial" charset="0"/>
              <a:cs typeface="Arial" charset="0"/>
            </a:endParaRPr>
          </a:p>
        </p:txBody>
      </p:sp>
      <p:sp>
        <p:nvSpPr>
          <p:cNvPr id="5" name="Text Box 3"/>
          <p:cNvSpPr txBox="1">
            <a:spLocks noChangeArrowheads="1"/>
          </p:cNvSpPr>
          <p:nvPr/>
        </p:nvSpPr>
        <p:spPr bwMode="auto">
          <a:xfrm>
            <a:off x="2734776" y="4272811"/>
            <a:ext cx="3282368"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fontAlgn="base">
              <a:spcBef>
                <a:spcPct val="0"/>
              </a:spcBef>
              <a:spcAft>
                <a:spcPct val="0"/>
              </a:spcAft>
            </a:pPr>
            <a:endParaRPr lang="en-US" sz="2800" dirty="0">
              <a:solidFill>
                <a:prstClr val="black"/>
              </a:solidFill>
              <a:latin typeface="Arial" charset="0"/>
              <a:cs typeface="Arial" charset="0"/>
            </a:endParaRPr>
          </a:p>
          <a:p>
            <a:pPr algn="ctr" fontAlgn="base">
              <a:spcBef>
                <a:spcPct val="0"/>
              </a:spcBef>
              <a:spcAft>
                <a:spcPct val="0"/>
              </a:spcAft>
            </a:pPr>
            <a:r>
              <a:rPr lang="en-US" sz="2200" b="1" dirty="0">
                <a:solidFill>
                  <a:prstClr val="black"/>
                </a:solidFill>
                <a:latin typeface="Arial" charset="0"/>
                <a:cs typeface="Arial" charset="0"/>
              </a:rPr>
              <a:t>Controlled Process</a:t>
            </a:r>
            <a:r>
              <a:rPr lang="en-US" sz="2800" b="1" dirty="0">
                <a:solidFill>
                  <a:prstClr val="black"/>
                </a:solidFill>
                <a:latin typeface="Arial" charset="0"/>
                <a:cs typeface="Arial" charset="0"/>
              </a:rPr>
              <a:t>  </a:t>
            </a:r>
          </a:p>
          <a:p>
            <a:pPr fontAlgn="base">
              <a:spcBef>
                <a:spcPct val="0"/>
              </a:spcBef>
              <a:spcAft>
                <a:spcPct val="0"/>
              </a:spcAft>
            </a:pPr>
            <a:endParaRPr lang="en-US" sz="2800" dirty="0">
              <a:solidFill>
                <a:prstClr val="black"/>
              </a:solidFill>
              <a:latin typeface="Arial" charset="0"/>
              <a:cs typeface="Arial" charset="0"/>
            </a:endParaRPr>
          </a:p>
        </p:txBody>
      </p:sp>
      <p:sp>
        <p:nvSpPr>
          <p:cNvPr id="6" name="Text Box 4"/>
          <p:cNvSpPr txBox="1">
            <a:spLocks noChangeArrowheads="1"/>
          </p:cNvSpPr>
          <p:nvPr/>
        </p:nvSpPr>
        <p:spPr bwMode="auto">
          <a:xfrm>
            <a:off x="4490261" y="2003300"/>
            <a:ext cx="1302767" cy="1015663"/>
          </a:xfrm>
          <a:prstGeom prst="rect">
            <a:avLst/>
          </a:prstGeom>
          <a:solidFill>
            <a:schemeClr val="accent6">
              <a:lumMod val="40000"/>
              <a:lumOff val="60000"/>
            </a:schemeClr>
          </a:solidFill>
          <a:ln w="9525">
            <a:solidFill>
              <a:schemeClr val="tx1"/>
            </a:solidFill>
            <a:miter lim="800000"/>
            <a:headEnd/>
            <a:tailEnd/>
          </a:ln>
          <a:effectLst/>
        </p:spPr>
        <p:txBody>
          <a:bodyPr wrap="square">
            <a:spAutoFit/>
          </a:bodyPr>
          <a:lstStyle/>
          <a:p>
            <a:pPr algn="ctr" fontAlgn="base">
              <a:spcBef>
                <a:spcPct val="0"/>
              </a:spcBef>
              <a:spcAft>
                <a:spcPct val="0"/>
              </a:spcAft>
            </a:pPr>
            <a:r>
              <a:rPr lang="en-US" sz="2000" dirty="0">
                <a:solidFill>
                  <a:prstClr val="black"/>
                </a:solidFill>
                <a:latin typeface="Arial" charset="0"/>
                <a:cs typeface="Arial" charset="0"/>
              </a:rPr>
              <a:t>Process</a:t>
            </a:r>
          </a:p>
          <a:p>
            <a:pPr algn="ctr" fontAlgn="base">
              <a:spcBef>
                <a:spcPct val="0"/>
              </a:spcBef>
              <a:spcAft>
                <a:spcPct val="0"/>
              </a:spcAft>
            </a:pPr>
            <a:r>
              <a:rPr lang="en-US" sz="2000" dirty="0">
                <a:solidFill>
                  <a:prstClr val="black"/>
                </a:solidFill>
                <a:latin typeface="Arial" charset="0"/>
                <a:cs typeface="Arial" charset="0"/>
              </a:rPr>
              <a:t>Model (beliefs)</a:t>
            </a:r>
          </a:p>
        </p:txBody>
      </p:sp>
      <p:sp>
        <p:nvSpPr>
          <p:cNvPr id="7" name="Text Box 5"/>
          <p:cNvSpPr txBox="1">
            <a:spLocks noChangeArrowheads="1"/>
          </p:cNvSpPr>
          <p:nvPr/>
        </p:nvSpPr>
        <p:spPr bwMode="auto">
          <a:xfrm>
            <a:off x="2813860" y="3358411"/>
            <a:ext cx="1017588" cy="701675"/>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sz="2000">
                <a:solidFill>
                  <a:prstClr val="black"/>
                </a:solidFill>
                <a:latin typeface="Arial" charset="0"/>
                <a:cs typeface="Arial" charset="0"/>
              </a:rPr>
              <a:t>Control</a:t>
            </a:r>
          </a:p>
          <a:p>
            <a:pPr fontAlgn="base">
              <a:spcBef>
                <a:spcPct val="0"/>
              </a:spcBef>
              <a:spcAft>
                <a:spcPct val="0"/>
              </a:spcAft>
            </a:pPr>
            <a:r>
              <a:rPr lang="en-US" sz="2000">
                <a:solidFill>
                  <a:prstClr val="black"/>
                </a:solidFill>
                <a:latin typeface="Arial" charset="0"/>
                <a:cs typeface="Arial" charset="0"/>
              </a:rPr>
              <a:t>Actions</a:t>
            </a:r>
          </a:p>
        </p:txBody>
      </p:sp>
      <p:sp>
        <p:nvSpPr>
          <p:cNvPr id="8" name="Text Box 6"/>
          <p:cNvSpPr txBox="1">
            <a:spLocks noChangeArrowheads="1"/>
          </p:cNvSpPr>
          <p:nvPr/>
        </p:nvSpPr>
        <p:spPr bwMode="auto">
          <a:xfrm>
            <a:off x="4947460" y="3587011"/>
            <a:ext cx="1447800" cy="396875"/>
          </a:xfrm>
          <a:prstGeom prst="rect">
            <a:avLst/>
          </a:prstGeom>
          <a:noFill/>
          <a:ln w="9525">
            <a:noFill/>
            <a:miter lim="800000"/>
            <a:headEnd/>
            <a:tailEnd/>
          </a:ln>
          <a:effectLst/>
        </p:spPr>
        <p:txBody>
          <a:bodyPr>
            <a:spAutoFit/>
          </a:bodyPr>
          <a:lstStyle/>
          <a:p>
            <a:pPr fontAlgn="base">
              <a:spcBef>
                <a:spcPct val="0"/>
              </a:spcBef>
              <a:spcAft>
                <a:spcPct val="0"/>
              </a:spcAft>
            </a:pPr>
            <a:r>
              <a:rPr lang="en-US" sz="2000" dirty="0">
                <a:solidFill>
                  <a:prstClr val="black"/>
                </a:solidFill>
                <a:latin typeface="Arial" charset="0"/>
                <a:cs typeface="Arial" charset="0"/>
              </a:rPr>
              <a:t>Feedback</a:t>
            </a:r>
          </a:p>
        </p:txBody>
      </p:sp>
      <p:sp>
        <p:nvSpPr>
          <p:cNvPr id="9" name="Line 7"/>
          <p:cNvSpPr>
            <a:spLocks noChangeShapeType="1"/>
          </p:cNvSpPr>
          <p:nvPr/>
        </p:nvSpPr>
        <p:spPr bwMode="auto">
          <a:xfrm>
            <a:off x="3956860" y="3206011"/>
            <a:ext cx="0" cy="1052513"/>
          </a:xfrm>
          <a:prstGeom prst="line">
            <a:avLst/>
          </a:prstGeom>
          <a:noFill/>
          <a:ln w="50800">
            <a:solidFill>
              <a:schemeClr val="tx1"/>
            </a:solidFill>
            <a:round/>
            <a:headEnd/>
            <a:tailEnd type="triangle" w="lg" len="lg"/>
          </a:ln>
          <a:effec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0" name="Line 8"/>
          <p:cNvSpPr>
            <a:spLocks noChangeShapeType="1"/>
          </p:cNvSpPr>
          <p:nvPr/>
        </p:nvSpPr>
        <p:spPr bwMode="auto">
          <a:xfrm flipV="1">
            <a:off x="4947460" y="3206011"/>
            <a:ext cx="0" cy="1052513"/>
          </a:xfrm>
          <a:prstGeom prst="line">
            <a:avLst/>
          </a:prstGeom>
          <a:noFill/>
          <a:ln w="50800">
            <a:solidFill>
              <a:schemeClr val="tx1"/>
            </a:solidFill>
            <a:round/>
            <a:headEnd/>
            <a:tailEnd type="triangle" w="lg" len="lg"/>
          </a:ln>
          <a:effec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1" name="Text Box 10"/>
          <p:cNvSpPr txBox="1">
            <a:spLocks noChangeArrowheads="1"/>
          </p:cNvSpPr>
          <p:nvPr/>
        </p:nvSpPr>
        <p:spPr bwMode="auto">
          <a:xfrm>
            <a:off x="2810976" y="1472395"/>
            <a:ext cx="2982052" cy="430887"/>
          </a:xfrm>
          <a:prstGeom prst="rect">
            <a:avLst/>
          </a:prstGeom>
          <a:noFill/>
          <a:ln w="9525" algn="ctr">
            <a:noFill/>
            <a:miter lim="800000"/>
            <a:headEnd/>
            <a:tailEnd/>
          </a:ln>
          <a:effectLst/>
        </p:spPr>
        <p:txBody>
          <a:bodyPr wrap="square">
            <a:spAutoFit/>
          </a:bodyPr>
          <a:lstStyle/>
          <a:p>
            <a:pPr algn="ctr" fontAlgn="base">
              <a:spcBef>
                <a:spcPct val="0"/>
              </a:spcBef>
              <a:spcAft>
                <a:spcPct val="0"/>
              </a:spcAft>
            </a:pPr>
            <a:r>
              <a:rPr lang="en-US" sz="2200" b="1" dirty="0">
                <a:solidFill>
                  <a:prstClr val="black"/>
                </a:solidFill>
                <a:latin typeface="Arial" charset="0"/>
                <a:cs typeface="Arial" charset="0"/>
              </a:rPr>
              <a:t>Thruster Computer</a:t>
            </a:r>
          </a:p>
        </p:txBody>
      </p:sp>
      <p:sp>
        <p:nvSpPr>
          <p:cNvPr id="15" name="Text Box 4"/>
          <p:cNvSpPr txBox="1">
            <a:spLocks noChangeArrowheads="1"/>
          </p:cNvSpPr>
          <p:nvPr/>
        </p:nvSpPr>
        <p:spPr bwMode="auto">
          <a:xfrm>
            <a:off x="3042461" y="2003300"/>
            <a:ext cx="1302767" cy="1015663"/>
          </a:xfrm>
          <a:prstGeom prst="rect">
            <a:avLst/>
          </a:prstGeom>
          <a:solidFill>
            <a:schemeClr val="accent6">
              <a:lumMod val="40000"/>
              <a:lumOff val="60000"/>
            </a:schemeClr>
          </a:solidFill>
          <a:ln w="9525">
            <a:solidFill>
              <a:schemeClr val="tx1"/>
            </a:solidFill>
            <a:miter lim="800000"/>
            <a:headEnd/>
            <a:tailEnd/>
          </a:ln>
          <a:effectLst/>
        </p:spPr>
        <p:txBody>
          <a:bodyPr wrap="square" anchor="ctr" anchorCtr="0">
            <a:noAutofit/>
          </a:bodyPr>
          <a:lstStyle/>
          <a:p>
            <a:pPr algn="ctr" fontAlgn="base">
              <a:spcBef>
                <a:spcPct val="0"/>
              </a:spcBef>
              <a:spcAft>
                <a:spcPct val="0"/>
              </a:spcAft>
            </a:pPr>
            <a:r>
              <a:rPr lang="en-US" sz="2000" dirty="0">
                <a:solidFill>
                  <a:prstClr val="black"/>
                </a:solidFill>
                <a:latin typeface="Arial" charset="0"/>
                <a:cs typeface="Arial" charset="0"/>
              </a:rPr>
              <a:t>Decision Making</a:t>
            </a:r>
          </a:p>
        </p:txBody>
      </p:sp>
      <p:sp>
        <p:nvSpPr>
          <p:cNvPr id="3" name="Oval 2"/>
          <p:cNvSpPr/>
          <p:nvPr/>
        </p:nvSpPr>
        <p:spPr>
          <a:xfrm>
            <a:off x="0" y="2637958"/>
            <a:ext cx="2379216" cy="2262682"/>
          </a:xfrm>
          <a:prstGeom prst="ellipse">
            <a:avLst/>
          </a:prstGeom>
        </p:spPr>
        <p:style>
          <a:lnRef idx="1">
            <a:schemeClr val="accent2"/>
          </a:lnRef>
          <a:fillRef idx="2">
            <a:schemeClr val="accent2"/>
          </a:fillRef>
          <a:effectRef idx="1">
            <a:schemeClr val="accent2"/>
          </a:effectRef>
          <a:fontRef idx="minor">
            <a:schemeClr val="dk1"/>
          </a:fontRef>
        </p:style>
        <p:txBody>
          <a:bodyPr lIns="0" rIns="0" rtlCol="0" anchor="ctr"/>
          <a:lstStyle/>
          <a:p>
            <a:pPr algn="ctr"/>
            <a:r>
              <a:rPr lang="en-US" dirty="0">
                <a:solidFill>
                  <a:prstClr val="black"/>
                </a:solidFill>
              </a:rPr>
              <a:t>HCA: Computer provides Disable-Thruster </a:t>
            </a:r>
            <a:r>
              <a:rPr lang="en-US" dirty="0" err="1">
                <a:solidFill>
                  <a:prstClr val="black"/>
                </a:solidFill>
              </a:rPr>
              <a:t>cmd</a:t>
            </a:r>
            <a:r>
              <a:rPr lang="en-US" dirty="0">
                <a:solidFill>
                  <a:prstClr val="black"/>
                </a:solidFill>
              </a:rPr>
              <a:t> when spacecraft is in the air</a:t>
            </a:r>
          </a:p>
        </p:txBody>
      </p:sp>
      <p:sp>
        <p:nvSpPr>
          <p:cNvPr id="17" name="Right Arrow 16"/>
          <p:cNvSpPr/>
          <p:nvPr/>
        </p:nvSpPr>
        <p:spPr>
          <a:xfrm rot="8244781">
            <a:off x="5409292" y="1172955"/>
            <a:ext cx="1971935" cy="62547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16" name="Oval 15"/>
          <p:cNvSpPr/>
          <p:nvPr/>
        </p:nvSpPr>
        <p:spPr>
          <a:xfrm>
            <a:off x="6764784" y="271369"/>
            <a:ext cx="1922016" cy="150067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prstClr val="black"/>
                </a:solidFill>
              </a:rPr>
              <a:t>Incorrectly believes spacecraft is on ground</a:t>
            </a:r>
          </a:p>
        </p:txBody>
      </p:sp>
      <p:sp>
        <p:nvSpPr>
          <p:cNvPr id="18" name="Right Arrow 17"/>
          <p:cNvSpPr/>
          <p:nvPr/>
        </p:nvSpPr>
        <p:spPr>
          <a:xfrm rot="9111488">
            <a:off x="4946523" y="2849694"/>
            <a:ext cx="1971935" cy="62547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19" name="Oval 18"/>
          <p:cNvSpPr/>
          <p:nvPr/>
        </p:nvSpPr>
        <p:spPr>
          <a:xfrm>
            <a:off x="6558745" y="2003301"/>
            <a:ext cx="1873645" cy="128233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prstClr val="black"/>
                </a:solidFill>
              </a:rPr>
              <a:t>Touchdown indication received when in air</a:t>
            </a:r>
          </a:p>
        </p:txBody>
      </p:sp>
      <p:sp>
        <p:nvSpPr>
          <p:cNvPr id="22" name="Oval 21"/>
          <p:cNvSpPr/>
          <p:nvPr/>
        </p:nvSpPr>
        <p:spPr>
          <a:xfrm>
            <a:off x="0" y="-28276"/>
            <a:ext cx="2379216" cy="150067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prstClr val="black"/>
                </a:solidFill>
              </a:rPr>
              <a:t>Loss: Lander crashes</a:t>
            </a:r>
          </a:p>
        </p:txBody>
      </p:sp>
      <p:sp>
        <p:nvSpPr>
          <p:cNvPr id="20" name="TextBox 19"/>
          <p:cNvSpPr txBox="1"/>
          <p:nvPr/>
        </p:nvSpPr>
        <p:spPr>
          <a:xfrm>
            <a:off x="6986614" y="6655432"/>
            <a:ext cx="2157386" cy="276999"/>
          </a:xfrm>
          <a:prstGeom prst="rect">
            <a:avLst/>
          </a:prstGeom>
          <a:noFill/>
        </p:spPr>
        <p:txBody>
          <a:bodyPr wrap="none" rtlCol="0">
            <a:spAutoFit/>
          </a:bodyPr>
          <a:lstStyle/>
          <a:p>
            <a:pPr algn="r"/>
            <a:r>
              <a:rPr lang="en-US" sz="1200" dirty="0">
                <a:solidFill>
                  <a:prstClr val="black"/>
                </a:solidFill>
              </a:rPr>
              <a:t>© Copyright John Thomas 2019</a:t>
            </a:r>
          </a:p>
        </p:txBody>
      </p:sp>
      <p:sp>
        <p:nvSpPr>
          <p:cNvPr id="21" name="Right Arrow 17">
            <a:extLst>
              <a:ext uri="{FF2B5EF4-FFF2-40B4-BE49-F238E27FC236}">
                <a16:creationId xmlns:a16="http://schemas.microsoft.com/office/drawing/2014/main" id="{F96F9EDD-2A4A-4741-B49E-C4A1E508CC7A}"/>
              </a:ext>
            </a:extLst>
          </p:cNvPr>
          <p:cNvSpPr/>
          <p:nvPr/>
        </p:nvSpPr>
        <p:spPr>
          <a:xfrm rot="9545369">
            <a:off x="5778814" y="4660473"/>
            <a:ext cx="1971935" cy="62547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prstClr val="black"/>
              </a:solidFill>
            </a:endParaRPr>
          </a:p>
        </p:txBody>
      </p:sp>
      <p:sp>
        <p:nvSpPr>
          <p:cNvPr id="23" name="Oval 22">
            <a:extLst>
              <a:ext uri="{FF2B5EF4-FFF2-40B4-BE49-F238E27FC236}">
                <a16:creationId xmlns:a16="http://schemas.microsoft.com/office/drawing/2014/main" id="{4CC60DF2-FFC4-4BD0-A259-F07E8BB4515A}"/>
              </a:ext>
            </a:extLst>
          </p:cNvPr>
          <p:cNvSpPr/>
          <p:nvPr/>
        </p:nvSpPr>
        <p:spPr>
          <a:xfrm>
            <a:off x="6816093" y="3833111"/>
            <a:ext cx="2198406" cy="1775088"/>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prstClr val="black"/>
                </a:solidFill>
              </a:rPr>
              <a:t>Leg deployment vibration triggers hall-effect sensors</a:t>
            </a:r>
          </a:p>
        </p:txBody>
      </p:sp>
      <p:sp>
        <p:nvSpPr>
          <p:cNvPr id="24" name="Rectangle 23">
            <a:extLst>
              <a:ext uri="{FF2B5EF4-FFF2-40B4-BE49-F238E27FC236}">
                <a16:creationId xmlns:a16="http://schemas.microsoft.com/office/drawing/2014/main" id="{9A5584F1-D6A1-4727-863E-A2C74EB46AC9}"/>
              </a:ext>
            </a:extLst>
          </p:cNvPr>
          <p:cNvSpPr/>
          <p:nvPr/>
        </p:nvSpPr>
        <p:spPr>
          <a:xfrm>
            <a:off x="174200" y="5839198"/>
            <a:ext cx="8703100" cy="7558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This control loop provides a different perspective. STPA is the step-by-step method to consistently find and prevent these scenarios</a:t>
            </a:r>
          </a:p>
        </p:txBody>
      </p:sp>
      <p:sp>
        <p:nvSpPr>
          <p:cNvPr id="25" name="TextBox 24">
            <a:extLst>
              <a:ext uri="{FF2B5EF4-FFF2-40B4-BE49-F238E27FC236}">
                <a16:creationId xmlns:a16="http://schemas.microsoft.com/office/drawing/2014/main" id="{D7700D1D-0F99-47D9-A153-65F2611471B8}"/>
              </a:ext>
            </a:extLst>
          </p:cNvPr>
          <p:cNvSpPr txBox="1"/>
          <p:nvPr/>
        </p:nvSpPr>
        <p:spPr>
          <a:xfrm>
            <a:off x="0" y="6635593"/>
            <a:ext cx="2775119" cy="276999"/>
          </a:xfrm>
          <a:prstGeom prst="rect">
            <a:avLst/>
          </a:prstGeom>
          <a:noFill/>
        </p:spPr>
        <p:txBody>
          <a:bodyPr wrap="none" rtlCol="0">
            <a:spAutoFit/>
          </a:bodyPr>
          <a:lstStyle/>
          <a:p>
            <a:r>
              <a:rPr lang="en-US" sz="1200" dirty="0">
                <a:solidFill>
                  <a:prstClr val="black"/>
                </a:solidFill>
              </a:rPr>
              <a:t>(John Thomas, 2019; jthomas4@mit.edu)</a:t>
            </a:r>
          </a:p>
        </p:txBody>
      </p:sp>
    </p:spTree>
    <p:extLst>
      <p:ext uri="{BB962C8B-B14F-4D97-AF65-F5344CB8AC3E}">
        <p14:creationId xmlns:p14="http://schemas.microsoft.com/office/powerpoint/2010/main" val="281065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17" grpId="0" animBg="1"/>
      <p:bldP spid="16" grpId="0" animBg="1"/>
      <p:bldP spid="18" grpId="0" animBg="1"/>
      <p:bldP spid="19" grpId="0" animBg="1"/>
      <p:bldP spid="21" grpId="0" animBg="1"/>
      <p:bldP spid="23" grpId="0" animBg="1"/>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dirty="0"/>
              <a:t>Principles from Control Theory</a:t>
            </a:r>
          </a:p>
        </p:txBody>
      </p:sp>
      <p:sp>
        <p:nvSpPr>
          <p:cNvPr id="70659" name="Rectangle 3"/>
          <p:cNvSpPr>
            <a:spLocks noGrp="1" noChangeArrowheads="1"/>
          </p:cNvSpPr>
          <p:nvPr>
            <p:ph type="body" idx="1"/>
          </p:nvPr>
        </p:nvSpPr>
        <p:spPr>
          <a:xfrm>
            <a:off x="457200" y="1600200"/>
            <a:ext cx="8229600" cy="4953000"/>
          </a:xfrm>
        </p:spPr>
        <p:txBody>
          <a:bodyPr/>
          <a:lstStyle/>
          <a:p>
            <a:r>
              <a:rPr lang="en-US" dirty="0"/>
              <a:t>Four conditions required to effect control over a system:</a:t>
            </a:r>
          </a:p>
          <a:p>
            <a:pPr>
              <a:buFontTx/>
              <a:buNone/>
            </a:pPr>
            <a:r>
              <a:rPr lang="en-US" sz="3600" dirty="0"/>
              <a:t>    </a:t>
            </a:r>
            <a:r>
              <a:rPr lang="en-US" sz="2400" b="1" dirty="0"/>
              <a:t>Goal Condition</a:t>
            </a:r>
            <a:r>
              <a:rPr lang="en-US" sz="3600" dirty="0"/>
              <a:t>: </a:t>
            </a:r>
            <a:r>
              <a:rPr lang="en-US" sz="2400" dirty="0"/>
              <a:t>The controller must have a goal or  </a:t>
            </a:r>
          </a:p>
          <a:p>
            <a:pPr>
              <a:buFontTx/>
              <a:buNone/>
            </a:pPr>
            <a:r>
              <a:rPr lang="en-US" sz="2400" dirty="0"/>
              <a:t>          goals (e.g., to maintain a </a:t>
            </a:r>
            <a:r>
              <a:rPr lang="en-US" sz="2400" dirty="0" err="1"/>
              <a:t>setpoint</a:t>
            </a:r>
            <a:r>
              <a:rPr lang="en-US" sz="2400" dirty="0"/>
              <a:t>)</a:t>
            </a:r>
          </a:p>
          <a:p>
            <a:pPr>
              <a:buFontTx/>
              <a:buNone/>
            </a:pPr>
            <a:r>
              <a:rPr lang="en-US" sz="2400" dirty="0"/>
              <a:t>       </a:t>
            </a:r>
            <a:r>
              <a:rPr lang="en-US" sz="2400" b="1" dirty="0"/>
              <a:t>Action Condition</a:t>
            </a:r>
            <a:r>
              <a:rPr lang="en-US" sz="2400" dirty="0"/>
              <a:t>: The controller must be able to </a:t>
            </a:r>
          </a:p>
          <a:p>
            <a:pPr>
              <a:buFontTx/>
              <a:buNone/>
            </a:pPr>
            <a:r>
              <a:rPr lang="en-US" sz="2400" dirty="0"/>
              <a:t>          affect the system state</a:t>
            </a:r>
          </a:p>
          <a:p>
            <a:pPr>
              <a:buFontTx/>
              <a:buNone/>
            </a:pPr>
            <a:r>
              <a:rPr lang="en-US" sz="2400" b="1" dirty="0"/>
              <a:t>       Observability Condition</a:t>
            </a:r>
            <a:r>
              <a:rPr lang="en-US" sz="2400" dirty="0"/>
              <a:t>:  The controller must be</a:t>
            </a:r>
          </a:p>
          <a:p>
            <a:pPr>
              <a:buFontTx/>
              <a:buNone/>
            </a:pPr>
            <a:r>
              <a:rPr lang="en-US" sz="2400" dirty="0"/>
              <a:t>          able to ascertain the state of the system.</a:t>
            </a:r>
          </a:p>
          <a:p>
            <a:pPr>
              <a:buFontTx/>
              <a:buNone/>
            </a:pPr>
            <a:r>
              <a:rPr lang="en-US" sz="2400" dirty="0"/>
              <a:t>       </a:t>
            </a:r>
            <a:r>
              <a:rPr lang="en-US" sz="2400" b="1" dirty="0"/>
              <a:t>Model Condition</a:t>
            </a:r>
            <a:r>
              <a:rPr lang="en-US" sz="2400" dirty="0"/>
              <a:t>: The controller must have (or contain)</a:t>
            </a:r>
          </a:p>
          <a:p>
            <a:pPr>
              <a:buFontTx/>
              <a:buNone/>
            </a:pPr>
            <a:r>
              <a:rPr lang="en-US" sz="2400" dirty="0"/>
              <a:t>          a model of the system</a:t>
            </a:r>
          </a:p>
          <a:p>
            <a:pPr lvl="2">
              <a:buFontTx/>
              <a:buNone/>
            </a:pPr>
            <a:endParaRPr lang="en-US" sz="2400" dirty="0"/>
          </a:p>
        </p:txBody>
      </p:sp>
      <p:sp>
        <p:nvSpPr>
          <p:cNvPr id="4" name="TextBox 3">
            <a:extLst>
              <a:ext uri="{FF2B5EF4-FFF2-40B4-BE49-F238E27FC236}">
                <a16:creationId xmlns:a16="http://schemas.microsoft.com/office/drawing/2014/main" id="{6A17AC54-0949-4AB1-9A34-4B2986394487}"/>
              </a:ext>
            </a:extLst>
          </p:cNvPr>
          <p:cNvSpPr txBox="1"/>
          <p:nvPr/>
        </p:nvSpPr>
        <p:spPr>
          <a:xfrm>
            <a:off x="-76200" y="6629400"/>
            <a:ext cx="94077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Ashby, 1957</a:t>
            </a:r>
          </a:p>
        </p:txBody>
      </p:sp>
      <p:sp>
        <p:nvSpPr>
          <p:cNvPr id="5" name="TextBox 4">
            <a:extLst>
              <a:ext uri="{FF2B5EF4-FFF2-40B4-BE49-F238E27FC236}">
                <a16:creationId xmlns:a16="http://schemas.microsoft.com/office/drawing/2014/main" id="{CFD110D4-537F-41BF-9BF2-64A82781F581}"/>
              </a:ext>
            </a:extLst>
          </p:cNvPr>
          <p:cNvSpPr txBox="1"/>
          <p:nvPr/>
        </p:nvSpPr>
        <p:spPr>
          <a:xfrm>
            <a:off x="6986615" y="6581001"/>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a:t>
            </a:r>
          </a:p>
        </p:txBody>
      </p:sp>
    </p:spTree>
    <p:extLst>
      <p:ext uri="{BB962C8B-B14F-4D97-AF65-F5344CB8AC3E}">
        <p14:creationId xmlns:p14="http://schemas.microsoft.com/office/powerpoint/2010/main" val="2559989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dirty="0"/>
              <a:t>Principles from Control Theory</a:t>
            </a:r>
          </a:p>
        </p:txBody>
      </p:sp>
      <p:sp>
        <p:nvSpPr>
          <p:cNvPr id="70659" name="Rectangle 3"/>
          <p:cNvSpPr>
            <a:spLocks noGrp="1" noChangeArrowheads="1"/>
          </p:cNvSpPr>
          <p:nvPr>
            <p:ph type="body" idx="1"/>
          </p:nvPr>
        </p:nvSpPr>
        <p:spPr>
          <a:xfrm>
            <a:off x="457200" y="1600200"/>
            <a:ext cx="8229600" cy="4953000"/>
          </a:xfrm>
        </p:spPr>
        <p:txBody>
          <a:bodyPr>
            <a:normAutofit/>
          </a:bodyPr>
          <a:lstStyle/>
          <a:p>
            <a:r>
              <a:rPr lang="en-US" dirty="0"/>
              <a:t>Four conditions required to effect control over a system:</a:t>
            </a:r>
          </a:p>
          <a:p>
            <a:pPr>
              <a:buFontTx/>
              <a:buNone/>
            </a:pPr>
            <a:r>
              <a:rPr lang="en-US" sz="3600" dirty="0"/>
              <a:t>    </a:t>
            </a:r>
            <a:r>
              <a:rPr lang="en-US" sz="2400" b="1" dirty="0"/>
              <a:t>Goal Condition</a:t>
            </a:r>
            <a:r>
              <a:rPr lang="en-US" sz="3600" dirty="0"/>
              <a:t>: </a:t>
            </a:r>
            <a:r>
              <a:rPr lang="en-US" sz="2400" dirty="0"/>
              <a:t>The controller must have a goal or  </a:t>
            </a:r>
          </a:p>
          <a:p>
            <a:pPr>
              <a:buFontTx/>
              <a:buNone/>
            </a:pPr>
            <a:r>
              <a:rPr lang="en-US" sz="2400" dirty="0"/>
              <a:t>          goals (e.g., to maintain a </a:t>
            </a:r>
            <a:r>
              <a:rPr lang="en-US" sz="2400" dirty="0" err="1"/>
              <a:t>setpoint</a:t>
            </a:r>
            <a:r>
              <a:rPr lang="en-US" sz="2400" dirty="0"/>
              <a:t>)</a:t>
            </a:r>
          </a:p>
          <a:p>
            <a:pPr>
              <a:buFontTx/>
              <a:buNone/>
            </a:pPr>
            <a:r>
              <a:rPr lang="en-US" sz="2400" dirty="0"/>
              <a:t>       </a:t>
            </a:r>
            <a:r>
              <a:rPr lang="en-US" sz="2400" b="1" dirty="0"/>
              <a:t>Action Condition</a:t>
            </a:r>
            <a:r>
              <a:rPr lang="en-US" sz="2400" dirty="0"/>
              <a:t>: The controller must be able to </a:t>
            </a:r>
          </a:p>
          <a:p>
            <a:pPr>
              <a:buFontTx/>
              <a:buNone/>
            </a:pPr>
            <a:r>
              <a:rPr lang="en-US" sz="2400" dirty="0"/>
              <a:t>          affect the system state</a:t>
            </a:r>
          </a:p>
          <a:p>
            <a:pPr>
              <a:buFontTx/>
              <a:buNone/>
            </a:pPr>
            <a:r>
              <a:rPr lang="en-US" sz="2400" b="1" dirty="0"/>
              <a:t>       Observability Condition</a:t>
            </a:r>
            <a:r>
              <a:rPr lang="en-US" sz="2400" dirty="0"/>
              <a:t>:  The controller must be</a:t>
            </a:r>
          </a:p>
          <a:p>
            <a:pPr>
              <a:buFontTx/>
              <a:buNone/>
            </a:pPr>
            <a:r>
              <a:rPr lang="en-US" sz="2400" dirty="0"/>
              <a:t>          able to ascertain the state of the system.</a:t>
            </a:r>
          </a:p>
          <a:p>
            <a:pPr>
              <a:buFontTx/>
              <a:buNone/>
            </a:pPr>
            <a:r>
              <a:rPr lang="en-US" sz="2400" dirty="0"/>
              <a:t>       </a:t>
            </a:r>
            <a:r>
              <a:rPr lang="en-US" sz="2400" b="1" dirty="0"/>
              <a:t>Model Condition</a:t>
            </a:r>
            <a:r>
              <a:rPr lang="en-US" sz="2400" dirty="0"/>
              <a:t>: The controller must have </a:t>
            </a:r>
          </a:p>
          <a:p>
            <a:pPr>
              <a:buFontTx/>
              <a:buNone/>
            </a:pPr>
            <a:r>
              <a:rPr lang="en-US" sz="2400" dirty="0"/>
              <a:t>	       (or contain) a model of the system</a:t>
            </a:r>
          </a:p>
          <a:p>
            <a:pPr lvl="2">
              <a:buFontTx/>
              <a:buNone/>
            </a:pPr>
            <a:endParaRPr lang="en-US" sz="2400" dirty="0"/>
          </a:p>
        </p:txBody>
      </p:sp>
      <p:sp>
        <p:nvSpPr>
          <p:cNvPr id="4" name="TextBox 3">
            <a:extLst>
              <a:ext uri="{FF2B5EF4-FFF2-40B4-BE49-F238E27FC236}">
                <a16:creationId xmlns:a16="http://schemas.microsoft.com/office/drawing/2014/main" id="{6A17AC54-0949-4AB1-9A34-4B2986394487}"/>
              </a:ext>
            </a:extLst>
          </p:cNvPr>
          <p:cNvSpPr txBox="1"/>
          <p:nvPr/>
        </p:nvSpPr>
        <p:spPr>
          <a:xfrm>
            <a:off x="-76200" y="6629400"/>
            <a:ext cx="94077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Ashby, 1957</a:t>
            </a:r>
          </a:p>
        </p:txBody>
      </p:sp>
      <p:sp>
        <p:nvSpPr>
          <p:cNvPr id="5" name="TextBox 4">
            <a:extLst>
              <a:ext uri="{FF2B5EF4-FFF2-40B4-BE49-F238E27FC236}">
                <a16:creationId xmlns:a16="http://schemas.microsoft.com/office/drawing/2014/main" id="{CFD110D4-537F-41BF-9BF2-64A82781F581}"/>
              </a:ext>
            </a:extLst>
          </p:cNvPr>
          <p:cNvSpPr txBox="1"/>
          <p:nvPr/>
        </p:nvSpPr>
        <p:spPr>
          <a:xfrm>
            <a:off x="6986615" y="6581001"/>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a:t>
            </a:r>
          </a:p>
        </p:txBody>
      </p:sp>
      <p:sp>
        <p:nvSpPr>
          <p:cNvPr id="3" name="Rectangle: Rounded Corners 2">
            <a:extLst>
              <a:ext uri="{FF2B5EF4-FFF2-40B4-BE49-F238E27FC236}">
                <a16:creationId xmlns:a16="http://schemas.microsoft.com/office/drawing/2014/main" id="{18F99E3B-6B7D-984F-C6B8-FACE23547A11}"/>
              </a:ext>
            </a:extLst>
          </p:cNvPr>
          <p:cNvSpPr/>
          <p:nvPr/>
        </p:nvSpPr>
        <p:spPr>
          <a:xfrm>
            <a:off x="7070415" y="5304143"/>
            <a:ext cx="2051048" cy="1238250"/>
          </a:xfrm>
          <a:prstGeom prst="roundRect">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a:ea typeface="+mn-ea"/>
                <a:cs typeface="+mn-cs"/>
              </a:rPr>
              <a:t>Potential targets for an adversary!</a:t>
            </a:r>
          </a:p>
        </p:txBody>
      </p:sp>
    </p:spTree>
    <p:extLst>
      <p:ext uri="{BB962C8B-B14F-4D97-AF65-F5344CB8AC3E}">
        <p14:creationId xmlns:p14="http://schemas.microsoft.com/office/powerpoint/2010/main" val="42031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20" name="Text Box 9"/>
          <p:cNvSpPr txBox="1">
            <a:spLocks noChangeArrowheads="1"/>
          </p:cNvSpPr>
          <p:nvPr/>
        </p:nvSpPr>
        <p:spPr bwMode="auto">
          <a:xfrm>
            <a:off x="607575" y="13628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531375" y="41822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2156976" y="21567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378975" y="32678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2512575" y="34964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15219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25125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607575" y="15152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751509" y="21567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5" name="Oval 34"/>
          <p:cNvSpPr/>
          <p:nvPr/>
        </p:nvSpPr>
        <p:spPr>
          <a:xfrm>
            <a:off x="842616" y="611670"/>
            <a:ext cx="2355759" cy="92446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Line 8"/>
          <p:cNvSpPr>
            <a:spLocks noChangeShapeType="1"/>
          </p:cNvSpPr>
          <p:nvPr/>
        </p:nvSpPr>
        <p:spPr bwMode="auto">
          <a:xfrm flipV="1">
            <a:off x="2512574"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1538908"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5" name="TextBox 4">
            <a:extLst>
              <a:ext uri="{FF2B5EF4-FFF2-40B4-BE49-F238E27FC236}">
                <a16:creationId xmlns:a16="http://schemas.microsoft.com/office/drawing/2014/main" id="{FD98D39B-F53D-9D16-0B06-4FAA534819B4}"/>
              </a:ext>
            </a:extLst>
          </p:cNvPr>
          <p:cNvSpPr txBox="1"/>
          <p:nvPr/>
        </p:nvSpPr>
        <p:spPr>
          <a:xfrm>
            <a:off x="3522308" y="774255"/>
            <a:ext cx="562169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Goal Condition</a:t>
            </a:r>
            <a:r>
              <a:rPr kumimoji="0" lang="en-US" sz="36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a:ln>
                  <a:noFill/>
                </a:ln>
                <a:solidFill>
                  <a:prstClr val="black"/>
                </a:solidFill>
                <a:effectLst/>
                <a:uLnTx/>
                <a:uFillTx/>
                <a:latin typeface="Calibri"/>
                <a:ea typeface="+mn-ea"/>
                <a:cs typeface="+mn-cs"/>
              </a:rPr>
              <a:t>The controller must have suitable goals (e.g., to maintain a setpoint)</a:t>
            </a:r>
          </a:p>
        </p:txBody>
      </p:sp>
      <p:sp>
        <p:nvSpPr>
          <p:cNvPr id="2" name="Oval 1">
            <a:extLst>
              <a:ext uri="{FF2B5EF4-FFF2-40B4-BE49-F238E27FC236}">
                <a16:creationId xmlns:a16="http://schemas.microsoft.com/office/drawing/2014/main" id="{A0685AED-1036-F1F2-B915-1CBF1FB4FD74}"/>
              </a:ext>
            </a:extLst>
          </p:cNvPr>
          <p:cNvSpPr/>
          <p:nvPr/>
        </p:nvSpPr>
        <p:spPr>
          <a:xfrm>
            <a:off x="607576" y="2058916"/>
            <a:ext cx="1458115" cy="931641"/>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58017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20" name="Text Box 9"/>
          <p:cNvSpPr txBox="1">
            <a:spLocks noChangeArrowheads="1"/>
          </p:cNvSpPr>
          <p:nvPr/>
        </p:nvSpPr>
        <p:spPr bwMode="auto">
          <a:xfrm>
            <a:off x="607575" y="13628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531375" y="41822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2156976" y="21567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378975" y="32678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2512575" y="34964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15219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25125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607575" y="15152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751509" y="21567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5" name="Oval 34"/>
          <p:cNvSpPr/>
          <p:nvPr/>
        </p:nvSpPr>
        <p:spPr>
          <a:xfrm>
            <a:off x="1922025" y="2909331"/>
            <a:ext cx="2142067" cy="1498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Line 8"/>
          <p:cNvSpPr>
            <a:spLocks noChangeShapeType="1"/>
          </p:cNvSpPr>
          <p:nvPr/>
        </p:nvSpPr>
        <p:spPr bwMode="auto">
          <a:xfrm flipV="1">
            <a:off x="2512574"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1538908"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5" name="TextBox 4">
            <a:extLst>
              <a:ext uri="{FF2B5EF4-FFF2-40B4-BE49-F238E27FC236}">
                <a16:creationId xmlns:a16="http://schemas.microsoft.com/office/drawing/2014/main" id="{FD98D39B-F53D-9D16-0B06-4FAA534819B4}"/>
              </a:ext>
            </a:extLst>
          </p:cNvPr>
          <p:cNvSpPr txBox="1"/>
          <p:nvPr/>
        </p:nvSpPr>
        <p:spPr>
          <a:xfrm>
            <a:off x="3655481" y="825566"/>
            <a:ext cx="5621692"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Observability Condition</a:t>
            </a:r>
            <a:r>
              <a:rPr kumimoji="0" lang="en-US" sz="2400" b="0" i="0" u="none" strike="noStrike" kern="1200" cap="none" spc="0" normalizeH="0" baseline="0" noProof="0" dirty="0">
                <a:ln>
                  <a:noFill/>
                </a:ln>
                <a:solidFill>
                  <a:prstClr val="black"/>
                </a:solidFill>
                <a:effectLst/>
                <a:uLnTx/>
                <a:uFillTx/>
                <a:latin typeface="Calibri"/>
                <a:ea typeface="+mn-ea"/>
                <a:cs typeface="+mn-cs"/>
              </a:rPr>
              <a:t>:  The controller must be able to ascertain the relevant states of the system.</a:t>
            </a:r>
          </a:p>
        </p:txBody>
      </p:sp>
    </p:spTree>
    <p:extLst>
      <p:ext uri="{BB962C8B-B14F-4D97-AF65-F5344CB8AC3E}">
        <p14:creationId xmlns:p14="http://schemas.microsoft.com/office/powerpoint/2010/main" val="2653390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20" name="Text Box 9"/>
          <p:cNvSpPr txBox="1">
            <a:spLocks noChangeArrowheads="1"/>
          </p:cNvSpPr>
          <p:nvPr/>
        </p:nvSpPr>
        <p:spPr bwMode="auto">
          <a:xfrm>
            <a:off x="607575" y="13628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531375" y="41822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2156976" y="21567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378975" y="32678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2512575" y="34964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15219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25125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607575" y="15152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751509" y="21567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5" name="Oval 34"/>
          <p:cNvSpPr/>
          <p:nvPr/>
        </p:nvSpPr>
        <p:spPr>
          <a:xfrm>
            <a:off x="1979176" y="1946114"/>
            <a:ext cx="1515534" cy="1069975"/>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Line 8"/>
          <p:cNvSpPr>
            <a:spLocks noChangeShapeType="1"/>
          </p:cNvSpPr>
          <p:nvPr/>
        </p:nvSpPr>
        <p:spPr bwMode="auto">
          <a:xfrm flipV="1">
            <a:off x="2512574"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1538908"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5" name="TextBox 4">
            <a:extLst>
              <a:ext uri="{FF2B5EF4-FFF2-40B4-BE49-F238E27FC236}">
                <a16:creationId xmlns:a16="http://schemas.microsoft.com/office/drawing/2014/main" id="{FD98D39B-F53D-9D16-0B06-4FAA534819B4}"/>
              </a:ext>
            </a:extLst>
          </p:cNvPr>
          <p:cNvSpPr txBox="1"/>
          <p:nvPr/>
        </p:nvSpPr>
        <p:spPr>
          <a:xfrm>
            <a:off x="3587835" y="844189"/>
            <a:ext cx="562169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Model Condition</a:t>
            </a:r>
            <a:r>
              <a:rPr kumimoji="0" lang="en-US" sz="2400" b="0" i="0" u="none" strike="noStrike" kern="1200" cap="none" spc="0" normalizeH="0" baseline="0" noProof="0" dirty="0">
                <a:ln>
                  <a:noFill/>
                </a:ln>
                <a:solidFill>
                  <a:prstClr val="black"/>
                </a:solidFill>
                <a:effectLst/>
                <a:uLnTx/>
                <a:uFillTx/>
                <a:latin typeface="Calibri"/>
                <a:ea typeface="+mn-ea"/>
                <a:cs typeface="+mn-cs"/>
              </a:rPr>
              <a:t>: The controller must have (or contain) a model of the system</a:t>
            </a:r>
          </a:p>
        </p:txBody>
      </p:sp>
    </p:spTree>
    <p:extLst>
      <p:ext uri="{BB962C8B-B14F-4D97-AF65-F5344CB8AC3E}">
        <p14:creationId xmlns:p14="http://schemas.microsoft.com/office/powerpoint/2010/main" val="1128469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20" name="Text Box 9"/>
          <p:cNvSpPr txBox="1">
            <a:spLocks noChangeArrowheads="1"/>
          </p:cNvSpPr>
          <p:nvPr/>
        </p:nvSpPr>
        <p:spPr bwMode="auto">
          <a:xfrm>
            <a:off x="607575" y="13628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531375" y="41822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2156976" y="21567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378975" y="32678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2512575" y="34964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15219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25125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607575" y="15152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751509" y="21567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5" name="Oval 34"/>
          <p:cNvSpPr/>
          <p:nvPr/>
        </p:nvSpPr>
        <p:spPr>
          <a:xfrm>
            <a:off x="99575" y="2937625"/>
            <a:ext cx="2142067" cy="1498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Line 8"/>
          <p:cNvSpPr>
            <a:spLocks noChangeShapeType="1"/>
          </p:cNvSpPr>
          <p:nvPr/>
        </p:nvSpPr>
        <p:spPr bwMode="auto">
          <a:xfrm flipV="1">
            <a:off x="2512574"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1538908"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6" name="TextBox 5">
            <a:extLst>
              <a:ext uri="{FF2B5EF4-FFF2-40B4-BE49-F238E27FC236}">
                <a16:creationId xmlns:a16="http://schemas.microsoft.com/office/drawing/2014/main" id="{F9623519-2E09-BE25-9467-F22FCC339BBC}"/>
              </a:ext>
            </a:extLst>
          </p:cNvPr>
          <p:cNvSpPr txBox="1"/>
          <p:nvPr/>
        </p:nvSpPr>
        <p:spPr>
          <a:xfrm>
            <a:off x="3587835" y="844189"/>
            <a:ext cx="562169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Action Condition:</a:t>
            </a:r>
            <a:r>
              <a:rPr kumimoji="0" lang="en-US" sz="2400" b="0" i="0" u="none" strike="noStrike" kern="1200" cap="none" spc="0" normalizeH="0" baseline="0" noProof="0" dirty="0">
                <a:ln>
                  <a:noFill/>
                </a:ln>
                <a:solidFill>
                  <a:prstClr val="black"/>
                </a:solidFill>
                <a:effectLst/>
                <a:uLnTx/>
                <a:uFillTx/>
                <a:latin typeface="Calibri"/>
                <a:ea typeface="+mn-ea"/>
                <a:cs typeface="+mn-cs"/>
              </a:rPr>
              <a:t> The controller must be able to affect the system state</a:t>
            </a:r>
          </a:p>
        </p:txBody>
      </p:sp>
    </p:spTree>
    <p:extLst>
      <p:ext uri="{BB962C8B-B14F-4D97-AF65-F5344CB8AC3E}">
        <p14:creationId xmlns:p14="http://schemas.microsoft.com/office/powerpoint/2010/main" val="1730256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9"/>
          <p:cNvSpPr txBox="1">
            <a:spLocks noChangeArrowheads="1"/>
          </p:cNvSpPr>
          <p:nvPr/>
        </p:nvSpPr>
        <p:spPr bwMode="auto">
          <a:xfrm>
            <a:off x="2804675" y="18073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2728475" y="46267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4354076" y="26012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2576075" y="37123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4709675" y="39409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3719075" y="35599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4709675" y="35599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2804675" y="19597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2948609" y="26012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6" name="Line 8"/>
          <p:cNvSpPr>
            <a:spLocks noChangeShapeType="1"/>
          </p:cNvSpPr>
          <p:nvPr/>
        </p:nvSpPr>
        <p:spPr bwMode="auto">
          <a:xfrm flipV="1">
            <a:off x="4709674" y="13585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3736008" y="13585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3" name="Circular Arrow 4">
            <a:extLst>
              <a:ext uri="{FF2B5EF4-FFF2-40B4-BE49-F238E27FC236}">
                <a16:creationId xmlns:a16="http://schemas.microsoft.com/office/drawing/2014/main" id="{9C77ADC1-D64C-7839-046E-401D0EF5D699}"/>
              </a:ext>
            </a:extLst>
          </p:cNvPr>
          <p:cNvSpPr/>
          <p:nvPr/>
        </p:nvSpPr>
        <p:spPr>
          <a:xfrm flipH="1">
            <a:off x="2611913" y="2326764"/>
            <a:ext cx="3087138" cy="3506634"/>
          </a:xfrm>
          <a:prstGeom prst="circularArrow">
            <a:avLst>
              <a:gd name="adj1" fmla="val 22527"/>
              <a:gd name="adj2" fmla="val 1887683"/>
              <a:gd name="adj3" fmla="val 20309545"/>
              <a:gd name="adj4" fmla="val 3962318"/>
              <a:gd name="adj5" fmla="val 21158"/>
            </a:avLst>
          </a:prstGeom>
          <a:gradFill>
            <a:gsLst>
              <a:gs pos="0">
                <a:srgbClr val="FFAF86">
                  <a:alpha val="40784"/>
                </a:srgbClr>
              </a:gs>
              <a:gs pos="100000">
                <a:srgbClr val="FFE7DC">
                  <a:alpha val="71765"/>
                </a:srgb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7" name="Arrow: Right 6">
            <a:extLst>
              <a:ext uri="{FF2B5EF4-FFF2-40B4-BE49-F238E27FC236}">
                <a16:creationId xmlns:a16="http://schemas.microsoft.com/office/drawing/2014/main" id="{B830F58E-00FC-44BF-ABB8-29338BE58421}"/>
              </a:ext>
            </a:extLst>
          </p:cNvPr>
          <p:cNvSpPr/>
          <p:nvPr/>
        </p:nvSpPr>
        <p:spPr>
          <a:xfrm rot="8661219">
            <a:off x="5076299" y="1317934"/>
            <a:ext cx="2734331"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Right 12">
            <a:extLst>
              <a:ext uri="{FF2B5EF4-FFF2-40B4-BE49-F238E27FC236}">
                <a16:creationId xmlns:a16="http://schemas.microsoft.com/office/drawing/2014/main" id="{339CA2D5-8DA6-9B0F-3E4C-2250EA2865CC}"/>
              </a:ext>
            </a:extLst>
          </p:cNvPr>
          <p:cNvSpPr/>
          <p:nvPr/>
        </p:nvSpPr>
        <p:spPr>
          <a:xfrm rot="12544753">
            <a:off x="5609696" y="4494229"/>
            <a:ext cx="2329286"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A993EF03-B4A2-CDC8-CC0B-FF4469742983}"/>
              </a:ext>
            </a:extLst>
          </p:cNvPr>
          <p:cNvSpPr/>
          <p:nvPr/>
        </p:nvSpPr>
        <p:spPr>
          <a:xfrm rot="13419186" flipH="1">
            <a:off x="931031" y="1302505"/>
            <a:ext cx="2461214"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Right 14">
            <a:extLst>
              <a:ext uri="{FF2B5EF4-FFF2-40B4-BE49-F238E27FC236}">
                <a16:creationId xmlns:a16="http://schemas.microsoft.com/office/drawing/2014/main" id="{7D509DC8-22E9-1352-01E0-7CEFAFF1312C}"/>
              </a:ext>
            </a:extLst>
          </p:cNvPr>
          <p:cNvSpPr/>
          <p:nvPr/>
        </p:nvSpPr>
        <p:spPr>
          <a:xfrm rot="9055247" flipH="1">
            <a:off x="516613" y="4428174"/>
            <a:ext cx="2300324"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20B2BC6-9020-1A3F-1BE3-AAB9AB4956A7}"/>
              </a:ext>
            </a:extLst>
          </p:cNvPr>
          <p:cNvSpPr txBox="1"/>
          <p:nvPr/>
        </p:nvSpPr>
        <p:spPr>
          <a:xfrm>
            <a:off x="0" y="5225015"/>
            <a:ext cx="2493065" cy="1631216"/>
          </a:xfrm>
          <a:prstGeom prst="rect">
            <a:avLst/>
          </a:prstGeom>
          <a:solidFill>
            <a:schemeClr val="bg1"/>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Action Condition</a:t>
            </a:r>
            <a:r>
              <a:rPr kumimoji="0" lang="en-US" sz="2000" b="0" i="0" u="none" strike="noStrike" kern="1200" cap="none" spc="0" normalizeH="0" baseline="0" noProof="0" dirty="0">
                <a:ln>
                  <a:noFill/>
                </a:ln>
                <a:effectLst/>
                <a:uLnTx/>
                <a:uFillTx/>
                <a:latin typeface="Calibri" panose="020F0502020204030204"/>
                <a:ea typeface="+mn-ea"/>
                <a:cs typeface="+mn-cs"/>
              </a:rPr>
              <a:t>: The controller must have appropriate authority and control to achieve the goals</a:t>
            </a:r>
          </a:p>
        </p:txBody>
      </p:sp>
      <p:sp>
        <p:nvSpPr>
          <p:cNvPr id="4" name="TextBox 3">
            <a:extLst>
              <a:ext uri="{FF2B5EF4-FFF2-40B4-BE49-F238E27FC236}">
                <a16:creationId xmlns:a16="http://schemas.microsoft.com/office/drawing/2014/main" id="{0EE8C1BB-4C73-0746-0C3D-C52C83187CC8}"/>
              </a:ext>
            </a:extLst>
          </p:cNvPr>
          <p:cNvSpPr txBox="1"/>
          <p:nvPr/>
        </p:nvSpPr>
        <p:spPr>
          <a:xfrm>
            <a:off x="54564" y="335051"/>
            <a:ext cx="3681442" cy="1015663"/>
          </a:xfrm>
          <a:prstGeom prst="rect">
            <a:avLst/>
          </a:prstGeom>
          <a:solidFill>
            <a:schemeClr val="bg1"/>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Goal Condition: </a:t>
            </a:r>
            <a:r>
              <a:rPr kumimoji="0" lang="en-US" sz="2000" b="0" i="0" u="none" strike="noStrike" kern="1200" cap="none" spc="0" normalizeH="0" baseline="0" noProof="0" dirty="0">
                <a:ln>
                  <a:noFill/>
                </a:ln>
                <a:effectLst/>
                <a:uLnTx/>
                <a:uFillTx/>
                <a:latin typeface="Calibri" panose="020F0502020204030204"/>
                <a:ea typeface="+mn-ea"/>
                <a:cs typeface="+mn-cs"/>
              </a:rPr>
              <a:t>The controller must have and prioritize appropriate goals</a:t>
            </a:r>
          </a:p>
        </p:txBody>
      </p:sp>
      <p:sp>
        <p:nvSpPr>
          <p:cNvPr id="8" name="TextBox 7">
            <a:extLst>
              <a:ext uri="{FF2B5EF4-FFF2-40B4-BE49-F238E27FC236}">
                <a16:creationId xmlns:a16="http://schemas.microsoft.com/office/drawing/2014/main" id="{FA3BBD00-CC13-8992-60F0-9BFD4512020E}"/>
              </a:ext>
            </a:extLst>
          </p:cNvPr>
          <p:cNvSpPr txBox="1"/>
          <p:nvPr/>
        </p:nvSpPr>
        <p:spPr>
          <a:xfrm>
            <a:off x="5407993" y="199269"/>
            <a:ext cx="3549909" cy="1323439"/>
          </a:xfrm>
          <a:prstGeom prst="rect">
            <a:avLst/>
          </a:prstGeom>
          <a:solidFill>
            <a:schemeClr val="bg1"/>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Model Condition</a:t>
            </a:r>
            <a:r>
              <a:rPr kumimoji="0" lang="en-US" sz="2000" b="0" i="0" u="none" strike="noStrike" kern="1200" cap="none" spc="0" normalizeH="0" baseline="0" noProof="0" dirty="0">
                <a:ln>
                  <a:noFill/>
                </a:ln>
                <a:effectLst/>
                <a:uLnTx/>
                <a:uFillTx/>
                <a:latin typeface="Calibri" panose="020F0502020204030204"/>
                <a:ea typeface="+mn-ea"/>
                <a:cs typeface="+mn-cs"/>
              </a:rPr>
              <a:t>: The controller must have a model of the system state and how it can change</a:t>
            </a:r>
          </a:p>
        </p:txBody>
      </p:sp>
      <p:sp>
        <p:nvSpPr>
          <p:cNvPr id="12" name="TextBox 11">
            <a:extLst>
              <a:ext uri="{FF2B5EF4-FFF2-40B4-BE49-F238E27FC236}">
                <a16:creationId xmlns:a16="http://schemas.microsoft.com/office/drawing/2014/main" id="{8EE49C9D-62EB-4E85-2338-E0A4583FDF8F}"/>
              </a:ext>
            </a:extLst>
          </p:cNvPr>
          <p:cNvSpPr txBox="1"/>
          <p:nvPr/>
        </p:nvSpPr>
        <p:spPr>
          <a:xfrm>
            <a:off x="6142607" y="5067756"/>
            <a:ext cx="3031123" cy="1323439"/>
          </a:xfrm>
          <a:prstGeom prst="rect">
            <a:avLst/>
          </a:prstGeom>
          <a:solidFill>
            <a:schemeClr val="bg1"/>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Observability Condition</a:t>
            </a:r>
            <a:r>
              <a:rPr kumimoji="0" lang="en-US" sz="2000" b="0" i="0" u="none" strike="noStrike" kern="1200" cap="none" spc="0" normalizeH="0" baseline="0" noProof="0" dirty="0">
                <a:ln>
                  <a:noFill/>
                </a:ln>
                <a:effectLst/>
                <a:uLnTx/>
                <a:uFillTx/>
                <a:latin typeface="Calibri" panose="020F0502020204030204"/>
                <a:ea typeface="+mn-ea"/>
                <a:cs typeface="+mn-cs"/>
              </a:rPr>
              <a:t>:  The controller must be able to ascertain the state of the system.</a:t>
            </a:r>
          </a:p>
        </p:txBody>
      </p:sp>
    </p:spTree>
    <p:extLst>
      <p:ext uri="{BB962C8B-B14F-4D97-AF65-F5344CB8AC3E}">
        <p14:creationId xmlns:p14="http://schemas.microsoft.com/office/powerpoint/2010/main" val="400875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9"/>
          <p:cNvSpPr txBox="1">
            <a:spLocks noChangeArrowheads="1"/>
          </p:cNvSpPr>
          <p:nvPr/>
        </p:nvSpPr>
        <p:spPr bwMode="auto">
          <a:xfrm>
            <a:off x="2804675" y="11215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2728475" y="39409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4354076" y="19154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2576075" y="30265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4709675" y="32551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3719075" y="28741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4709675" y="28741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2804675" y="12739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2948609" y="19154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6" name="Line 8"/>
          <p:cNvSpPr>
            <a:spLocks noChangeShapeType="1"/>
          </p:cNvSpPr>
          <p:nvPr/>
        </p:nvSpPr>
        <p:spPr bwMode="auto">
          <a:xfrm flipV="1">
            <a:off x="4709674" y="6727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3736008" y="6727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3" name="Circular Arrow 4">
            <a:extLst>
              <a:ext uri="{FF2B5EF4-FFF2-40B4-BE49-F238E27FC236}">
                <a16:creationId xmlns:a16="http://schemas.microsoft.com/office/drawing/2014/main" id="{9C77ADC1-D64C-7839-046E-401D0EF5D699}"/>
              </a:ext>
            </a:extLst>
          </p:cNvPr>
          <p:cNvSpPr/>
          <p:nvPr/>
        </p:nvSpPr>
        <p:spPr>
          <a:xfrm flipH="1">
            <a:off x="2611913" y="1640964"/>
            <a:ext cx="3087138" cy="3506634"/>
          </a:xfrm>
          <a:prstGeom prst="circularArrow">
            <a:avLst>
              <a:gd name="adj1" fmla="val 22527"/>
              <a:gd name="adj2" fmla="val 1887683"/>
              <a:gd name="adj3" fmla="val 20309545"/>
              <a:gd name="adj4" fmla="val 3962318"/>
              <a:gd name="adj5" fmla="val 21158"/>
            </a:avLst>
          </a:prstGeom>
          <a:gradFill>
            <a:gsLst>
              <a:gs pos="0">
                <a:srgbClr val="FFAF86">
                  <a:alpha val="40784"/>
                </a:srgbClr>
              </a:gs>
              <a:gs pos="100000">
                <a:srgbClr val="FFE7DC">
                  <a:alpha val="71765"/>
                </a:srgb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7" name="Arrow: Right 6">
            <a:extLst>
              <a:ext uri="{FF2B5EF4-FFF2-40B4-BE49-F238E27FC236}">
                <a16:creationId xmlns:a16="http://schemas.microsoft.com/office/drawing/2014/main" id="{B830F58E-00FC-44BF-ABB8-29338BE58421}"/>
              </a:ext>
            </a:extLst>
          </p:cNvPr>
          <p:cNvSpPr/>
          <p:nvPr/>
        </p:nvSpPr>
        <p:spPr>
          <a:xfrm rot="8661219">
            <a:off x="5050588" y="552165"/>
            <a:ext cx="3008768"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Right 12">
            <a:extLst>
              <a:ext uri="{FF2B5EF4-FFF2-40B4-BE49-F238E27FC236}">
                <a16:creationId xmlns:a16="http://schemas.microsoft.com/office/drawing/2014/main" id="{339CA2D5-8DA6-9B0F-3E4C-2250EA2865CC}"/>
              </a:ext>
            </a:extLst>
          </p:cNvPr>
          <p:cNvSpPr/>
          <p:nvPr/>
        </p:nvSpPr>
        <p:spPr>
          <a:xfrm rot="12544753">
            <a:off x="5609696" y="3808429"/>
            <a:ext cx="2329286"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Right 13">
            <a:extLst>
              <a:ext uri="{FF2B5EF4-FFF2-40B4-BE49-F238E27FC236}">
                <a16:creationId xmlns:a16="http://schemas.microsoft.com/office/drawing/2014/main" id="{A993EF03-B4A2-CDC8-CC0B-FF4469742983}"/>
              </a:ext>
            </a:extLst>
          </p:cNvPr>
          <p:cNvSpPr/>
          <p:nvPr/>
        </p:nvSpPr>
        <p:spPr>
          <a:xfrm rot="13419186" flipH="1">
            <a:off x="931031" y="616705"/>
            <a:ext cx="2461214"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Right 14">
            <a:extLst>
              <a:ext uri="{FF2B5EF4-FFF2-40B4-BE49-F238E27FC236}">
                <a16:creationId xmlns:a16="http://schemas.microsoft.com/office/drawing/2014/main" id="{7D509DC8-22E9-1352-01E0-7CEFAFF1312C}"/>
              </a:ext>
            </a:extLst>
          </p:cNvPr>
          <p:cNvSpPr/>
          <p:nvPr/>
        </p:nvSpPr>
        <p:spPr>
          <a:xfrm rot="9055247" flipH="1">
            <a:off x="516613" y="3742374"/>
            <a:ext cx="2300324" cy="1138443"/>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20B2BC6-9020-1A3F-1BE3-AAB9AB4956A7}"/>
              </a:ext>
            </a:extLst>
          </p:cNvPr>
          <p:cNvSpPr txBox="1"/>
          <p:nvPr/>
        </p:nvSpPr>
        <p:spPr>
          <a:xfrm>
            <a:off x="13632" y="4637354"/>
            <a:ext cx="2493065" cy="707886"/>
          </a:xfrm>
          <a:prstGeom prst="rect">
            <a:avLst/>
          </a:prstGeom>
          <a:solidFill>
            <a:schemeClr val="bg1"/>
          </a:solidFill>
        </p:spPr>
        <p:txBody>
          <a:bodyPr wrap="square">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Action Condition</a:t>
            </a:r>
          </a:p>
        </p:txBody>
      </p:sp>
      <p:sp>
        <p:nvSpPr>
          <p:cNvPr id="4" name="TextBox 3">
            <a:extLst>
              <a:ext uri="{FF2B5EF4-FFF2-40B4-BE49-F238E27FC236}">
                <a16:creationId xmlns:a16="http://schemas.microsoft.com/office/drawing/2014/main" id="{0EE8C1BB-4C73-0746-0C3D-C52C83187CC8}"/>
              </a:ext>
            </a:extLst>
          </p:cNvPr>
          <p:cNvSpPr txBox="1"/>
          <p:nvPr/>
        </p:nvSpPr>
        <p:spPr>
          <a:xfrm>
            <a:off x="-41455" y="1100"/>
            <a:ext cx="3368855" cy="574198"/>
          </a:xfrm>
          <a:prstGeom prst="rect">
            <a:avLst/>
          </a:prstGeom>
          <a:solidFill>
            <a:schemeClr val="bg1"/>
          </a:solidFill>
        </p:spPr>
        <p:txBody>
          <a:bodyPr wrap="square" anchor="b">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Goal Condition:</a:t>
            </a:r>
            <a:endParaRPr kumimoji="0" lang="en-US" sz="2000" b="0" i="0" u="none" strike="noStrike" kern="1200" cap="none" spc="0" normalizeH="0" baseline="0" noProof="0" dirty="0">
              <a:ln>
                <a:noFill/>
              </a:ln>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A3BBD00-CC13-8992-60F0-9BFD4512020E}"/>
              </a:ext>
            </a:extLst>
          </p:cNvPr>
          <p:cNvSpPr txBox="1"/>
          <p:nvPr/>
        </p:nvSpPr>
        <p:spPr>
          <a:xfrm>
            <a:off x="5407993" y="-486531"/>
            <a:ext cx="3549909" cy="1061829"/>
          </a:xfrm>
          <a:prstGeom prst="rect">
            <a:avLst/>
          </a:prstGeom>
          <a:solidFill>
            <a:schemeClr val="bg1"/>
          </a:solidFill>
        </p:spPr>
        <p:txBody>
          <a:bodyPr wrap="square" anchor="b">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Model Condition</a:t>
            </a:r>
            <a:r>
              <a:rPr kumimoji="0" lang="en-US" sz="2000" b="0" i="0" u="none" strike="noStrike" kern="1200" cap="none" spc="0" normalizeH="0" baseline="0" noProof="0" dirty="0">
                <a:ln>
                  <a:noFill/>
                </a:ln>
                <a:effectLst/>
                <a:uLnTx/>
                <a:uFillTx/>
                <a:latin typeface="Calibri" panose="020F0502020204030204"/>
                <a:ea typeface="+mn-ea"/>
                <a:cs typeface="+mn-cs"/>
              </a:rPr>
              <a:t>:</a:t>
            </a:r>
          </a:p>
        </p:txBody>
      </p:sp>
      <p:sp>
        <p:nvSpPr>
          <p:cNvPr id="12" name="TextBox 11">
            <a:extLst>
              <a:ext uri="{FF2B5EF4-FFF2-40B4-BE49-F238E27FC236}">
                <a16:creationId xmlns:a16="http://schemas.microsoft.com/office/drawing/2014/main" id="{8EE49C9D-62EB-4E85-2338-E0A4583FDF8F}"/>
              </a:ext>
            </a:extLst>
          </p:cNvPr>
          <p:cNvSpPr txBox="1"/>
          <p:nvPr/>
        </p:nvSpPr>
        <p:spPr>
          <a:xfrm>
            <a:off x="6142607" y="4381957"/>
            <a:ext cx="2987761" cy="986110"/>
          </a:xfrm>
          <a:prstGeom prst="rect">
            <a:avLst/>
          </a:prstGeom>
          <a:solidFill>
            <a:schemeClr val="bg1"/>
          </a:solidFill>
        </p:spPr>
        <p:txBody>
          <a:bodyPr wrap="square">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panose="020F0502020204030204"/>
                <a:ea typeface="+mn-ea"/>
                <a:cs typeface="+mn-cs"/>
              </a:rPr>
              <a:t>Observability Condition</a:t>
            </a:r>
            <a:r>
              <a:rPr kumimoji="0" lang="en-US" sz="2000" b="0" i="0" u="none" strike="noStrike" kern="1200" cap="none" spc="0" normalizeH="0" baseline="0" noProof="0" dirty="0">
                <a:ln>
                  <a:noFill/>
                </a:ln>
                <a:effectLst/>
                <a:uLnTx/>
                <a:uFillTx/>
                <a:latin typeface="Calibri" panose="020F0502020204030204"/>
                <a:ea typeface="+mn-ea"/>
                <a:cs typeface="+mn-cs"/>
              </a:rPr>
              <a:t>:</a:t>
            </a:r>
          </a:p>
        </p:txBody>
      </p:sp>
      <p:sp>
        <p:nvSpPr>
          <p:cNvPr id="2" name="Rectangle: Rounded Corners 1">
            <a:extLst>
              <a:ext uri="{FF2B5EF4-FFF2-40B4-BE49-F238E27FC236}">
                <a16:creationId xmlns:a16="http://schemas.microsoft.com/office/drawing/2014/main" id="{F177A5B7-69E0-9106-C402-C8D7BD909A14}"/>
              </a:ext>
            </a:extLst>
          </p:cNvPr>
          <p:cNvSpPr/>
          <p:nvPr/>
        </p:nvSpPr>
        <p:spPr>
          <a:xfrm>
            <a:off x="141824" y="5617019"/>
            <a:ext cx="8860351" cy="109098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Accidents &amp; incidents events occur because these conditions were broken!</a:t>
            </a:r>
          </a:p>
        </p:txBody>
      </p:sp>
    </p:spTree>
    <p:extLst>
      <p:ext uri="{BB962C8B-B14F-4D97-AF65-F5344CB8AC3E}">
        <p14:creationId xmlns:p14="http://schemas.microsoft.com/office/powerpoint/2010/main" val="144344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a:xfrm>
            <a:off x="3782575" y="2156785"/>
            <a:ext cx="5263597" cy="4063039"/>
          </a:xfrm>
          <a:prstGeom prst="rect">
            <a:avLst/>
          </a:prstGeom>
        </p:spPr>
        <p:txBody>
          <a:bodyPr/>
          <a:lstStyle/>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Calibri"/>
                <a:ea typeface="+mn-ea"/>
                <a:cs typeface="Arial" charset="0"/>
              </a:rPr>
              <a:t>Hazardous Control Actions (HCAs) </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Arial" charset="0"/>
              </a:rPr>
              <a:t>Control Actions may be Hazardous in 4 ways:</a:t>
            </a:r>
          </a:p>
          <a:p>
            <a:pPr marL="914400" marR="0" lvl="1" indent="-457200" algn="l" defTabSz="914400" rtl="0" eaLnBrk="1" fontAlgn="base" latinLnBrk="0" hangingPunct="1">
              <a:lnSpc>
                <a:spcPct val="100000"/>
              </a:lnSpc>
              <a:spcBef>
                <a:spcPts val="0"/>
              </a:spcBef>
              <a:spcAft>
                <a:spcPct val="0"/>
              </a:spcAft>
              <a:buClrTx/>
              <a:buSzTx/>
              <a:buFont typeface="+mj-lt"/>
              <a:buAutoNum type="arabicParenR"/>
              <a:tabLst/>
              <a:defRPr/>
            </a:pPr>
            <a:r>
              <a:rPr kumimoji="0" lang="en-US" sz="2000" b="0" i="0" u="none" strike="noStrike" kern="1200" cap="none" spc="0" normalizeH="0" baseline="0" noProof="0" dirty="0">
                <a:ln>
                  <a:noFill/>
                </a:ln>
                <a:solidFill>
                  <a:prstClr val="black"/>
                </a:solidFill>
                <a:effectLst/>
                <a:uLnTx/>
                <a:uFillTx/>
                <a:latin typeface="Calibri"/>
                <a:ea typeface="+mn-ea"/>
                <a:cs typeface="Arial" charset="0"/>
              </a:rPr>
              <a:t>Control actions required for safety (security) are not given</a:t>
            </a:r>
          </a:p>
          <a:p>
            <a:pPr marL="914400" marR="0" lvl="1" indent="-457200" algn="l" defTabSz="914400" rtl="0" eaLnBrk="1" fontAlgn="base" latinLnBrk="0" hangingPunct="1">
              <a:lnSpc>
                <a:spcPct val="100000"/>
              </a:lnSpc>
              <a:spcBef>
                <a:spcPts val="0"/>
              </a:spcBef>
              <a:spcAft>
                <a:spcPct val="0"/>
              </a:spcAft>
              <a:buClrTx/>
              <a:buSzTx/>
              <a:buFont typeface="+mj-lt"/>
              <a:buAutoNum type="arabicParenR"/>
              <a:tabLst/>
              <a:defRPr/>
            </a:pPr>
            <a:r>
              <a:rPr kumimoji="0" lang="en-US" sz="2000" b="0" i="0" u="none" strike="noStrike" kern="1200" cap="none" spc="0" normalizeH="0" baseline="0" noProof="0" dirty="0">
                <a:ln>
                  <a:noFill/>
                </a:ln>
                <a:solidFill>
                  <a:prstClr val="black"/>
                </a:solidFill>
                <a:effectLst/>
                <a:uLnTx/>
                <a:uFillTx/>
                <a:latin typeface="Calibri"/>
                <a:ea typeface="+mn-ea"/>
                <a:cs typeface="Arial" charset="0"/>
              </a:rPr>
              <a:t>Unsafe (insecure) actions are given</a:t>
            </a:r>
          </a:p>
          <a:p>
            <a:pPr marL="914400" marR="0" lvl="1" indent="-457200" algn="l" defTabSz="914400" rtl="0" eaLnBrk="1" fontAlgn="base" latinLnBrk="0" hangingPunct="1">
              <a:lnSpc>
                <a:spcPct val="100000"/>
              </a:lnSpc>
              <a:spcBef>
                <a:spcPts val="0"/>
              </a:spcBef>
              <a:spcAft>
                <a:spcPct val="0"/>
              </a:spcAft>
              <a:buClrTx/>
              <a:buSzTx/>
              <a:buFont typeface="+mj-lt"/>
              <a:buAutoNum type="arabicParenR"/>
              <a:tabLst/>
              <a:defRPr/>
            </a:pPr>
            <a:r>
              <a:rPr kumimoji="0" lang="en-US" sz="2000" b="0" i="0" u="none" strike="noStrike" kern="1200" cap="none" spc="0" normalizeH="0" baseline="0" noProof="0" dirty="0">
                <a:ln>
                  <a:noFill/>
                </a:ln>
                <a:solidFill>
                  <a:prstClr val="black"/>
                </a:solidFill>
                <a:effectLst/>
                <a:uLnTx/>
                <a:uFillTx/>
                <a:latin typeface="Calibri"/>
                <a:ea typeface="+mn-ea"/>
                <a:cs typeface="Arial" charset="0"/>
              </a:rPr>
              <a:t>Potentially safe (secure) control actions but given too early, too late (timing)</a:t>
            </a:r>
          </a:p>
          <a:p>
            <a:pPr marL="914400" marR="0" lvl="1" indent="-457200" algn="l" defTabSz="914400" rtl="0" eaLnBrk="1" fontAlgn="base" latinLnBrk="0" hangingPunct="1">
              <a:lnSpc>
                <a:spcPct val="100000"/>
              </a:lnSpc>
              <a:spcBef>
                <a:spcPts val="0"/>
              </a:spcBef>
              <a:spcAft>
                <a:spcPct val="0"/>
              </a:spcAft>
              <a:buClrTx/>
              <a:buSzTx/>
              <a:buFont typeface="+mj-lt"/>
              <a:buAutoNum type="arabicParenR"/>
              <a:tabLst/>
              <a:defRPr/>
            </a:pPr>
            <a:r>
              <a:rPr kumimoji="0" lang="en-US" sz="2000" b="0" i="0" u="none" strike="noStrike" kern="1200" cap="none" spc="0" normalizeH="0" baseline="0" noProof="0" dirty="0">
                <a:ln>
                  <a:noFill/>
                </a:ln>
                <a:solidFill>
                  <a:prstClr val="black"/>
                </a:solidFill>
                <a:effectLst/>
                <a:uLnTx/>
                <a:uFillTx/>
                <a:latin typeface="Calibri"/>
                <a:ea typeface="+mn-ea"/>
                <a:cs typeface="Arial" charset="0"/>
              </a:rPr>
              <a:t>Control action stops too soon or applied too long (duration)</a:t>
            </a:r>
          </a:p>
        </p:txBody>
      </p:sp>
      <p:sp>
        <p:nvSpPr>
          <p:cNvPr id="26" name="TextBox 25"/>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20" name="Text Box 9"/>
          <p:cNvSpPr txBox="1">
            <a:spLocks noChangeArrowheads="1"/>
          </p:cNvSpPr>
          <p:nvPr/>
        </p:nvSpPr>
        <p:spPr bwMode="auto">
          <a:xfrm>
            <a:off x="607575" y="1362827"/>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7" name="Text Box 3"/>
          <p:cNvSpPr txBox="1">
            <a:spLocks noChangeArrowheads="1"/>
          </p:cNvSpPr>
          <p:nvPr/>
        </p:nvSpPr>
        <p:spPr bwMode="auto">
          <a:xfrm>
            <a:off x="531375" y="4182227"/>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8" name="Text Box 4"/>
          <p:cNvSpPr txBox="1">
            <a:spLocks noChangeArrowheads="1"/>
          </p:cNvSpPr>
          <p:nvPr/>
        </p:nvSpPr>
        <p:spPr bwMode="auto">
          <a:xfrm>
            <a:off x="2156976" y="2156786"/>
            <a:ext cx="1102514"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29" name="Text Box 5"/>
          <p:cNvSpPr txBox="1">
            <a:spLocks noChangeArrowheads="1"/>
          </p:cNvSpPr>
          <p:nvPr/>
        </p:nvSpPr>
        <p:spPr bwMode="auto">
          <a:xfrm>
            <a:off x="378975" y="3267827"/>
            <a:ext cx="1017588" cy="701675"/>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30" name="Text Box 6"/>
          <p:cNvSpPr txBox="1">
            <a:spLocks noChangeArrowheads="1"/>
          </p:cNvSpPr>
          <p:nvPr/>
        </p:nvSpPr>
        <p:spPr bwMode="auto">
          <a:xfrm>
            <a:off x="2512575" y="3496427"/>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1" name="Line 7"/>
          <p:cNvSpPr>
            <a:spLocks noChangeShapeType="1"/>
          </p:cNvSpPr>
          <p:nvPr/>
        </p:nvSpPr>
        <p:spPr bwMode="auto">
          <a:xfrm>
            <a:off x="15219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2" name="Line 8"/>
          <p:cNvSpPr>
            <a:spLocks noChangeShapeType="1"/>
          </p:cNvSpPr>
          <p:nvPr/>
        </p:nvSpPr>
        <p:spPr bwMode="auto">
          <a:xfrm flipV="1">
            <a:off x="2512575" y="3115427"/>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 name="Text Box 10"/>
          <p:cNvSpPr txBox="1">
            <a:spLocks noChangeArrowheads="1"/>
          </p:cNvSpPr>
          <p:nvPr/>
        </p:nvSpPr>
        <p:spPr bwMode="auto">
          <a:xfrm>
            <a:off x="607575" y="1515227"/>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34" name="Text Box 4"/>
          <p:cNvSpPr txBox="1">
            <a:spLocks noChangeArrowheads="1"/>
          </p:cNvSpPr>
          <p:nvPr/>
        </p:nvSpPr>
        <p:spPr bwMode="auto">
          <a:xfrm>
            <a:off x="751509" y="2156786"/>
            <a:ext cx="1279391" cy="707886"/>
          </a:xfrm>
          <a:prstGeom prst="rect">
            <a:avLst/>
          </a:prstGeom>
          <a:solidFill>
            <a:schemeClr val="accent3">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35" name="Oval 34"/>
          <p:cNvSpPr/>
          <p:nvPr/>
        </p:nvSpPr>
        <p:spPr>
          <a:xfrm>
            <a:off x="99575" y="2937625"/>
            <a:ext cx="2142067" cy="1498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Line 8"/>
          <p:cNvSpPr>
            <a:spLocks noChangeShapeType="1"/>
          </p:cNvSpPr>
          <p:nvPr/>
        </p:nvSpPr>
        <p:spPr bwMode="auto">
          <a:xfrm flipV="1">
            <a:off x="2512574"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 name="Line 7"/>
          <p:cNvSpPr>
            <a:spLocks noChangeShapeType="1"/>
          </p:cNvSpPr>
          <p:nvPr/>
        </p:nvSpPr>
        <p:spPr bwMode="auto">
          <a:xfrm>
            <a:off x="1538908" y="914091"/>
            <a:ext cx="0" cy="448735"/>
          </a:xfrm>
          <a:prstGeom prst="line">
            <a:avLst/>
          </a:prstGeom>
          <a:noFill/>
          <a:ln w="50800">
            <a:solidFill>
              <a:schemeClr val="bg1">
                <a:lumMod val="65000"/>
              </a:schemeClr>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9" name="TextBox 18"/>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639399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srcRect r="24523"/>
          <a:stretch/>
        </p:blipFill>
        <p:spPr>
          <a:xfrm>
            <a:off x="99862" y="1273763"/>
            <a:ext cx="4306676" cy="3998662"/>
          </a:xfrm>
          <a:prstGeom prst="rect">
            <a:avLst/>
          </a:prstGeom>
        </p:spPr>
      </p:pic>
      <p:sp>
        <p:nvSpPr>
          <p:cNvPr id="68" name="Rectangle 67"/>
          <p:cNvSpPr/>
          <p:nvPr/>
        </p:nvSpPr>
        <p:spPr>
          <a:xfrm>
            <a:off x="3405051" y="1167944"/>
            <a:ext cx="1097280" cy="4183952"/>
          </a:xfrm>
          <a:prstGeom prst="rect">
            <a:avLst/>
          </a:prstGeom>
          <a:gradFill>
            <a:gsLst>
              <a:gs pos="2800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0" y="24944"/>
            <a:ext cx="5143500" cy="1143000"/>
          </a:xfrm>
        </p:spPr>
        <p:txBody>
          <a:bodyPr>
            <a:normAutofit/>
          </a:bodyPr>
          <a:lstStyle/>
          <a:p>
            <a:r>
              <a:rPr lang="en-US" dirty="0"/>
              <a:t>Enabling abstraction</a:t>
            </a:r>
          </a:p>
        </p:txBody>
      </p:sp>
      <p:sp>
        <p:nvSpPr>
          <p:cNvPr id="12" name="TextBox 11"/>
          <p:cNvSpPr txBox="1"/>
          <p:nvPr/>
        </p:nvSpPr>
        <p:spPr>
          <a:xfrm>
            <a:off x="6986614" y="6638151"/>
            <a:ext cx="215738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2018 John Thomas</a:t>
            </a:r>
          </a:p>
        </p:txBody>
      </p:sp>
      <p:sp>
        <p:nvSpPr>
          <p:cNvPr id="3" name="Rectangle 2"/>
          <p:cNvSpPr/>
          <p:nvPr/>
        </p:nvSpPr>
        <p:spPr>
          <a:xfrm>
            <a:off x="193990" y="1355129"/>
            <a:ext cx="2518614" cy="1850527"/>
          </a:xfrm>
          <a:prstGeom prst="rect">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14"/>
          <p:cNvSpPr/>
          <p:nvPr/>
        </p:nvSpPr>
        <p:spPr>
          <a:xfrm flipH="1">
            <a:off x="2699284" y="1359499"/>
            <a:ext cx="2923750" cy="1858534"/>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0 w 1669071"/>
              <a:gd name="connsiteY0" fmla="*/ 902022 h 3138371"/>
              <a:gd name="connsiteX1" fmla="*/ 1668502 w 1669071"/>
              <a:gd name="connsiteY1" fmla="*/ 0 h 3138371"/>
              <a:gd name="connsiteX2" fmla="*/ 1659822 w 1669071"/>
              <a:gd name="connsiteY2" fmla="*/ 2359277 h 3138371"/>
              <a:gd name="connsiteX3" fmla="*/ 20989 w 1669071"/>
              <a:gd name="connsiteY3" fmla="*/ 3138050 h 3138371"/>
              <a:gd name="connsiteX0" fmla="*/ 0 w 1669071"/>
              <a:gd name="connsiteY0" fmla="*/ 0 h 3280058"/>
              <a:gd name="connsiteX1" fmla="*/ 1668502 w 1669071"/>
              <a:gd name="connsiteY1" fmla="*/ 141687 h 3280058"/>
              <a:gd name="connsiteX2" fmla="*/ 1659822 w 1669071"/>
              <a:gd name="connsiteY2" fmla="*/ 2500964 h 3280058"/>
              <a:gd name="connsiteX3" fmla="*/ 20989 w 1669071"/>
              <a:gd name="connsiteY3" fmla="*/ 3279737 h 3280058"/>
              <a:gd name="connsiteX0" fmla="*/ 17549 w 1686620"/>
              <a:gd name="connsiteY0" fmla="*/ 0 h 2500964"/>
              <a:gd name="connsiteX1" fmla="*/ 1686051 w 1686620"/>
              <a:gd name="connsiteY1" fmla="*/ 141687 h 2500964"/>
              <a:gd name="connsiteX2" fmla="*/ 1677371 w 1686620"/>
              <a:gd name="connsiteY2" fmla="*/ 2500964 h 2500964"/>
              <a:gd name="connsiteX3" fmla="*/ 0 w 1686620"/>
              <a:gd name="connsiteY3" fmla="*/ 1617191 h 2500964"/>
              <a:gd name="connsiteX0" fmla="*/ 0 w 1742724"/>
              <a:gd name="connsiteY0" fmla="*/ 500865 h 2359277"/>
              <a:gd name="connsiteX1" fmla="*/ 1742155 w 1742724"/>
              <a:gd name="connsiteY1" fmla="*/ 0 h 2359277"/>
              <a:gd name="connsiteX2" fmla="*/ 1733475 w 1742724"/>
              <a:gd name="connsiteY2" fmla="*/ 2359277 h 2359277"/>
              <a:gd name="connsiteX3" fmla="*/ 56104 w 1742724"/>
              <a:gd name="connsiteY3" fmla="*/ 1475504 h 2359277"/>
              <a:gd name="connsiteX0" fmla="*/ 0 w 1742724"/>
              <a:gd name="connsiteY0" fmla="*/ 500865 h 2359277"/>
              <a:gd name="connsiteX1" fmla="*/ 1742155 w 1742724"/>
              <a:gd name="connsiteY1" fmla="*/ 0 h 2359277"/>
              <a:gd name="connsiteX2" fmla="*/ 1733475 w 1742724"/>
              <a:gd name="connsiteY2" fmla="*/ 2359277 h 2359277"/>
              <a:gd name="connsiteX3" fmla="*/ 19277 w 1742724"/>
              <a:gd name="connsiteY3" fmla="*/ 1438434 h 2359277"/>
              <a:gd name="connsiteX0" fmla="*/ 0 w 1742899"/>
              <a:gd name="connsiteY0" fmla="*/ 500865 h 2105277"/>
              <a:gd name="connsiteX1" fmla="*/ 1742155 w 1742899"/>
              <a:gd name="connsiteY1" fmla="*/ 0 h 2105277"/>
              <a:gd name="connsiteX2" fmla="*/ 1737801 w 1742899"/>
              <a:gd name="connsiteY2" fmla="*/ 2105277 h 2105277"/>
              <a:gd name="connsiteX3" fmla="*/ 19277 w 1742899"/>
              <a:gd name="connsiteY3" fmla="*/ 1438434 h 2105277"/>
              <a:gd name="connsiteX0" fmla="*/ 0 w 1742724"/>
              <a:gd name="connsiteY0" fmla="*/ 500865 h 1858534"/>
              <a:gd name="connsiteX1" fmla="*/ 1742155 w 1742724"/>
              <a:gd name="connsiteY1" fmla="*/ 0 h 1858534"/>
              <a:gd name="connsiteX2" fmla="*/ 1733475 w 1742724"/>
              <a:gd name="connsiteY2" fmla="*/ 1858534 h 1858534"/>
              <a:gd name="connsiteX3" fmla="*/ 19277 w 1742724"/>
              <a:gd name="connsiteY3" fmla="*/ 1438434 h 1858534"/>
            </a:gdLst>
            <a:ahLst/>
            <a:cxnLst>
              <a:cxn ang="0">
                <a:pos x="connsiteX0" y="connsiteY0"/>
              </a:cxn>
              <a:cxn ang="0">
                <a:pos x="connsiteX1" y="connsiteY1"/>
              </a:cxn>
              <a:cxn ang="0">
                <a:pos x="connsiteX2" y="connsiteY2"/>
              </a:cxn>
              <a:cxn ang="0">
                <a:pos x="connsiteX3" y="connsiteY3"/>
              </a:cxn>
            </a:cxnLst>
            <a:rect l="l" t="t" r="r" b="b"/>
            <a:pathLst>
              <a:path w="1742724" h="1858534">
                <a:moveTo>
                  <a:pt x="0" y="500865"/>
                </a:moveTo>
                <a:cubicBezTo>
                  <a:pt x="22946" y="522616"/>
                  <a:pt x="1723249" y="6241"/>
                  <a:pt x="1742155" y="0"/>
                </a:cubicBezTo>
                <a:cubicBezTo>
                  <a:pt x="1745911" y="1032511"/>
                  <a:pt x="1729719" y="826023"/>
                  <a:pt x="1733475" y="1858534"/>
                </a:cubicBezTo>
                <a:cubicBezTo>
                  <a:pt x="1690692" y="1818162"/>
                  <a:pt x="80488" y="1457541"/>
                  <a:pt x="19277" y="1438434"/>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5347662" y="754122"/>
            <a:ext cx="2780666"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Automated Controllers</a:t>
            </a:r>
          </a:p>
        </p:txBody>
      </p:sp>
      <p:cxnSp>
        <p:nvCxnSpPr>
          <p:cNvPr id="21" name="Straight Arrow Connector 20"/>
          <p:cNvCxnSpPr>
            <a:cxnSpLocks/>
          </p:cNvCxnSpPr>
          <p:nvPr/>
        </p:nvCxnSpPr>
        <p:spPr>
          <a:xfrm>
            <a:off x="6825015" y="498518"/>
            <a:ext cx="2545" cy="2261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6599652" y="498518"/>
            <a:ext cx="2137" cy="226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flipH="1">
            <a:off x="5347660" y="4659058"/>
            <a:ext cx="2780668" cy="69283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cxnSp>
        <p:nvCxnSpPr>
          <p:cNvPr id="30" name="Straight Arrow Connector 29"/>
          <p:cNvCxnSpPr>
            <a:cxnSpLocks/>
          </p:cNvCxnSpPr>
          <p:nvPr/>
        </p:nvCxnSpPr>
        <p:spPr>
          <a:xfrm flipH="1">
            <a:off x="6397234" y="4193006"/>
            <a:ext cx="0" cy="480019"/>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cxnSpLocks/>
          </p:cNvCxnSpPr>
          <p:nvPr/>
        </p:nvCxnSpPr>
        <p:spPr>
          <a:xfrm flipH="1" flipV="1">
            <a:off x="6172008" y="4189739"/>
            <a:ext cx="0" cy="483286"/>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flipH="1">
            <a:off x="5347661" y="731702"/>
            <a:ext cx="2780668" cy="365168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6" name="Straight Arrow Connector 35"/>
          <p:cNvCxnSpPr>
            <a:cxnSpLocks/>
          </p:cNvCxnSpPr>
          <p:nvPr/>
        </p:nvCxnSpPr>
        <p:spPr>
          <a:xfrm flipV="1">
            <a:off x="7379199" y="2818509"/>
            <a:ext cx="0" cy="1840551"/>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a:off x="7592539" y="2818509"/>
            <a:ext cx="0" cy="1840549"/>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H="1">
            <a:off x="6395945" y="2821255"/>
            <a:ext cx="0" cy="391793"/>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flipH="1" flipV="1">
            <a:off x="6170718" y="2818509"/>
            <a:ext cx="0" cy="394539"/>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flipH="1">
            <a:off x="5644869" y="3218915"/>
            <a:ext cx="1341744" cy="970823"/>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Attitude Controller</a:t>
            </a:r>
          </a:p>
        </p:txBody>
      </p:sp>
      <p:sp>
        <p:nvSpPr>
          <p:cNvPr id="18" name="Rectangle 17"/>
          <p:cNvSpPr/>
          <p:nvPr/>
        </p:nvSpPr>
        <p:spPr>
          <a:xfrm flipH="1">
            <a:off x="5622663" y="1823013"/>
            <a:ext cx="2239341" cy="998242"/>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Navigation Controller</a:t>
            </a:r>
          </a:p>
        </p:txBody>
      </p:sp>
      <p:sp>
        <p:nvSpPr>
          <p:cNvPr id="40" name="Rectangle 39"/>
          <p:cNvSpPr/>
          <p:nvPr/>
        </p:nvSpPr>
        <p:spPr>
          <a:xfrm>
            <a:off x="5598828" y="1823013"/>
            <a:ext cx="2263176" cy="998241"/>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p:cNvSpPr/>
          <p:nvPr/>
        </p:nvSpPr>
        <p:spPr>
          <a:xfrm>
            <a:off x="152400" y="4989944"/>
            <a:ext cx="990600" cy="89255"/>
          </a:xfrm>
          <a:prstGeom prst="rect">
            <a:avLst/>
          </a:prstGeom>
          <a:solidFill>
            <a:srgbClr val="E4E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76200" y="6643300"/>
            <a:ext cx="110318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Thomas, 2017 </a:t>
            </a:r>
          </a:p>
        </p:txBody>
      </p:sp>
      <p:sp>
        <p:nvSpPr>
          <p:cNvPr id="47" name="Rectangle 46"/>
          <p:cNvSpPr/>
          <p:nvPr/>
        </p:nvSpPr>
        <p:spPr>
          <a:xfrm>
            <a:off x="1176372" y="3346040"/>
            <a:ext cx="1576166" cy="877284"/>
          </a:xfrm>
          <a:prstGeom prst="rect">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7"/>
          <p:cNvSpPr/>
          <p:nvPr/>
        </p:nvSpPr>
        <p:spPr>
          <a:xfrm flipH="1">
            <a:off x="2747362" y="3205656"/>
            <a:ext cx="2898959" cy="1132697"/>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0 w 1669071"/>
              <a:gd name="connsiteY0" fmla="*/ 902022 h 3138371"/>
              <a:gd name="connsiteX1" fmla="*/ 1668502 w 1669071"/>
              <a:gd name="connsiteY1" fmla="*/ 0 h 3138371"/>
              <a:gd name="connsiteX2" fmla="*/ 1659822 w 1669071"/>
              <a:gd name="connsiteY2" fmla="*/ 2359277 h 3138371"/>
              <a:gd name="connsiteX3" fmla="*/ 20989 w 1669071"/>
              <a:gd name="connsiteY3" fmla="*/ 3138050 h 3138371"/>
              <a:gd name="connsiteX0" fmla="*/ 0 w 1669071"/>
              <a:gd name="connsiteY0" fmla="*/ 0 h 3280058"/>
              <a:gd name="connsiteX1" fmla="*/ 1668502 w 1669071"/>
              <a:gd name="connsiteY1" fmla="*/ 141687 h 3280058"/>
              <a:gd name="connsiteX2" fmla="*/ 1659822 w 1669071"/>
              <a:gd name="connsiteY2" fmla="*/ 2500964 h 3280058"/>
              <a:gd name="connsiteX3" fmla="*/ 20989 w 1669071"/>
              <a:gd name="connsiteY3" fmla="*/ 3279737 h 3280058"/>
              <a:gd name="connsiteX0" fmla="*/ 17549 w 1686620"/>
              <a:gd name="connsiteY0" fmla="*/ 0 h 2500964"/>
              <a:gd name="connsiteX1" fmla="*/ 1686051 w 1686620"/>
              <a:gd name="connsiteY1" fmla="*/ 141687 h 2500964"/>
              <a:gd name="connsiteX2" fmla="*/ 1677371 w 1686620"/>
              <a:gd name="connsiteY2" fmla="*/ 2500964 h 2500964"/>
              <a:gd name="connsiteX3" fmla="*/ 0 w 1686620"/>
              <a:gd name="connsiteY3" fmla="*/ 1617191 h 2500964"/>
              <a:gd name="connsiteX0" fmla="*/ 0 w 1742724"/>
              <a:gd name="connsiteY0" fmla="*/ 500865 h 2359277"/>
              <a:gd name="connsiteX1" fmla="*/ 1742155 w 1742724"/>
              <a:gd name="connsiteY1" fmla="*/ 0 h 2359277"/>
              <a:gd name="connsiteX2" fmla="*/ 1733475 w 1742724"/>
              <a:gd name="connsiteY2" fmla="*/ 2359277 h 2359277"/>
              <a:gd name="connsiteX3" fmla="*/ 56104 w 1742724"/>
              <a:gd name="connsiteY3" fmla="*/ 1475504 h 2359277"/>
              <a:gd name="connsiteX0" fmla="*/ 0 w 1742724"/>
              <a:gd name="connsiteY0" fmla="*/ 500865 h 2359277"/>
              <a:gd name="connsiteX1" fmla="*/ 1742155 w 1742724"/>
              <a:gd name="connsiteY1" fmla="*/ 0 h 2359277"/>
              <a:gd name="connsiteX2" fmla="*/ 1733475 w 1742724"/>
              <a:gd name="connsiteY2" fmla="*/ 2359277 h 2359277"/>
              <a:gd name="connsiteX3" fmla="*/ 19277 w 1742724"/>
              <a:gd name="connsiteY3" fmla="*/ 1438434 h 2359277"/>
              <a:gd name="connsiteX0" fmla="*/ 0 w 1742899"/>
              <a:gd name="connsiteY0" fmla="*/ 500865 h 2105277"/>
              <a:gd name="connsiteX1" fmla="*/ 1742155 w 1742899"/>
              <a:gd name="connsiteY1" fmla="*/ 0 h 2105277"/>
              <a:gd name="connsiteX2" fmla="*/ 1737801 w 1742899"/>
              <a:gd name="connsiteY2" fmla="*/ 2105277 h 2105277"/>
              <a:gd name="connsiteX3" fmla="*/ 19277 w 1742899"/>
              <a:gd name="connsiteY3" fmla="*/ 1438434 h 2105277"/>
              <a:gd name="connsiteX0" fmla="*/ 15328 w 1723622"/>
              <a:gd name="connsiteY0" fmla="*/ 0 h 2576869"/>
              <a:gd name="connsiteX1" fmla="*/ 1722878 w 1723622"/>
              <a:gd name="connsiteY1" fmla="*/ 471592 h 2576869"/>
              <a:gd name="connsiteX2" fmla="*/ 1718524 w 1723622"/>
              <a:gd name="connsiteY2" fmla="*/ 2576869 h 2576869"/>
              <a:gd name="connsiteX3" fmla="*/ 0 w 1723622"/>
              <a:gd name="connsiteY3" fmla="*/ 1910026 h 2576869"/>
              <a:gd name="connsiteX0" fmla="*/ 6677 w 1714971"/>
              <a:gd name="connsiteY0" fmla="*/ 0 h 2576869"/>
              <a:gd name="connsiteX1" fmla="*/ 1714227 w 1714971"/>
              <a:gd name="connsiteY1" fmla="*/ 471592 h 2576869"/>
              <a:gd name="connsiteX2" fmla="*/ 1709873 w 1714971"/>
              <a:gd name="connsiteY2" fmla="*/ 2576869 h 2576869"/>
              <a:gd name="connsiteX3" fmla="*/ 0 w 1714971"/>
              <a:gd name="connsiteY3" fmla="*/ 988369 h 2576869"/>
              <a:gd name="connsiteX0" fmla="*/ 6677 w 1714971"/>
              <a:gd name="connsiteY0" fmla="*/ 0 h 2576869"/>
              <a:gd name="connsiteX1" fmla="*/ 1714227 w 1714971"/>
              <a:gd name="connsiteY1" fmla="*/ 471592 h 2576869"/>
              <a:gd name="connsiteX2" fmla="*/ 1709873 w 1714971"/>
              <a:gd name="connsiteY2" fmla="*/ 2576869 h 2576869"/>
              <a:gd name="connsiteX3" fmla="*/ 0 w 1714971"/>
              <a:gd name="connsiteY3" fmla="*/ 995626 h 2576869"/>
              <a:gd name="connsiteX0" fmla="*/ 2351 w 1710645"/>
              <a:gd name="connsiteY0" fmla="*/ 0 h 2576869"/>
              <a:gd name="connsiteX1" fmla="*/ 1709901 w 1710645"/>
              <a:gd name="connsiteY1" fmla="*/ 471592 h 2576869"/>
              <a:gd name="connsiteX2" fmla="*/ 1705547 w 1710645"/>
              <a:gd name="connsiteY2" fmla="*/ 2576869 h 2576869"/>
              <a:gd name="connsiteX3" fmla="*/ 0 w 1710645"/>
              <a:gd name="connsiteY3" fmla="*/ 995626 h 2576869"/>
              <a:gd name="connsiteX0" fmla="*/ 2351 w 1710982"/>
              <a:gd name="connsiteY0" fmla="*/ 0 h 1909211"/>
              <a:gd name="connsiteX1" fmla="*/ 1709901 w 1710982"/>
              <a:gd name="connsiteY1" fmla="*/ 471592 h 1909211"/>
              <a:gd name="connsiteX2" fmla="*/ 1709873 w 1710982"/>
              <a:gd name="connsiteY2" fmla="*/ 1909211 h 1909211"/>
              <a:gd name="connsiteX3" fmla="*/ 0 w 1710982"/>
              <a:gd name="connsiteY3" fmla="*/ 995626 h 1909211"/>
              <a:gd name="connsiteX0" fmla="*/ 2351 w 1727592"/>
              <a:gd name="connsiteY0" fmla="*/ 0 h 1909211"/>
              <a:gd name="connsiteX1" fmla="*/ 1727204 w 1727592"/>
              <a:gd name="connsiteY1" fmla="*/ 166792 h 1909211"/>
              <a:gd name="connsiteX2" fmla="*/ 1709873 w 1727592"/>
              <a:gd name="connsiteY2" fmla="*/ 1909211 h 1909211"/>
              <a:gd name="connsiteX3" fmla="*/ 0 w 1727592"/>
              <a:gd name="connsiteY3" fmla="*/ 995626 h 1909211"/>
              <a:gd name="connsiteX0" fmla="*/ 2351 w 1727948"/>
              <a:gd name="connsiteY0" fmla="*/ 0 h 1132697"/>
              <a:gd name="connsiteX1" fmla="*/ 1727204 w 1727948"/>
              <a:gd name="connsiteY1" fmla="*/ 166792 h 1132697"/>
              <a:gd name="connsiteX2" fmla="*/ 1722850 w 1727948"/>
              <a:gd name="connsiteY2" fmla="*/ 1132697 h 1132697"/>
              <a:gd name="connsiteX3" fmla="*/ 0 w 1727948"/>
              <a:gd name="connsiteY3" fmla="*/ 995626 h 1132697"/>
              <a:gd name="connsiteX0" fmla="*/ 2351 w 1727948"/>
              <a:gd name="connsiteY0" fmla="*/ 0 h 1132697"/>
              <a:gd name="connsiteX1" fmla="*/ 1727204 w 1727948"/>
              <a:gd name="connsiteY1" fmla="*/ 108735 h 1132697"/>
              <a:gd name="connsiteX2" fmla="*/ 1722850 w 1727948"/>
              <a:gd name="connsiteY2" fmla="*/ 1132697 h 1132697"/>
              <a:gd name="connsiteX3" fmla="*/ 0 w 1727948"/>
              <a:gd name="connsiteY3" fmla="*/ 995626 h 1132697"/>
            </a:gdLst>
            <a:ahLst/>
            <a:cxnLst>
              <a:cxn ang="0">
                <a:pos x="connsiteX0" y="connsiteY0"/>
              </a:cxn>
              <a:cxn ang="0">
                <a:pos x="connsiteX1" y="connsiteY1"/>
              </a:cxn>
              <a:cxn ang="0">
                <a:pos x="connsiteX2" y="connsiteY2"/>
              </a:cxn>
              <a:cxn ang="0">
                <a:pos x="connsiteX3" y="connsiteY3"/>
              </a:cxn>
            </a:cxnLst>
            <a:rect l="l" t="t" r="r" b="b"/>
            <a:pathLst>
              <a:path w="1727948" h="1132697">
                <a:moveTo>
                  <a:pt x="2351" y="0"/>
                </a:moveTo>
                <a:cubicBezTo>
                  <a:pt x="25297" y="21751"/>
                  <a:pt x="1708298" y="114976"/>
                  <a:pt x="1727204" y="108735"/>
                </a:cubicBezTo>
                <a:cubicBezTo>
                  <a:pt x="1730960" y="1141246"/>
                  <a:pt x="1719094" y="100186"/>
                  <a:pt x="1722850" y="1132697"/>
                </a:cubicBezTo>
                <a:cubicBezTo>
                  <a:pt x="1680067" y="1092325"/>
                  <a:pt x="61211" y="1014733"/>
                  <a:pt x="0" y="995626"/>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p:cNvSpPr/>
          <p:nvPr/>
        </p:nvSpPr>
        <p:spPr>
          <a:xfrm>
            <a:off x="5644206" y="3225083"/>
            <a:ext cx="1342407" cy="964656"/>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Freeform 50"/>
          <p:cNvSpPr/>
          <p:nvPr/>
        </p:nvSpPr>
        <p:spPr>
          <a:xfrm flipH="1">
            <a:off x="2788177" y="4431564"/>
            <a:ext cx="2560902" cy="909335"/>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0 w 1669071"/>
              <a:gd name="connsiteY0" fmla="*/ 902022 h 3138371"/>
              <a:gd name="connsiteX1" fmla="*/ 1668502 w 1669071"/>
              <a:gd name="connsiteY1" fmla="*/ 0 h 3138371"/>
              <a:gd name="connsiteX2" fmla="*/ 1659822 w 1669071"/>
              <a:gd name="connsiteY2" fmla="*/ 2359277 h 3138371"/>
              <a:gd name="connsiteX3" fmla="*/ 20989 w 1669071"/>
              <a:gd name="connsiteY3" fmla="*/ 3138050 h 3138371"/>
              <a:gd name="connsiteX0" fmla="*/ 0 w 1669071"/>
              <a:gd name="connsiteY0" fmla="*/ 0 h 3280058"/>
              <a:gd name="connsiteX1" fmla="*/ 1668502 w 1669071"/>
              <a:gd name="connsiteY1" fmla="*/ 141687 h 3280058"/>
              <a:gd name="connsiteX2" fmla="*/ 1659822 w 1669071"/>
              <a:gd name="connsiteY2" fmla="*/ 2500964 h 3280058"/>
              <a:gd name="connsiteX3" fmla="*/ 20989 w 1669071"/>
              <a:gd name="connsiteY3" fmla="*/ 3279737 h 3280058"/>
              <a:gd name="connsiteX0" fmla="*/ 17549 w 1686620"/>
              <a:gd name="connsiteY0" fmla="*/ 0 h 2500964"/>
              <a:gd name="connsiteX1" fmla="*/ 1686051 w 1686620"/>
              <a:gd name="connsiteY1" fmla="*/ 141687 h 2500964"/>
              <a:gd name="connsiteX2" fmla="*/ 1677371 w 1686620"/>
              <a:gd name="connsiteY2" fmla="*/ 2500964 h 2500964"/>
              <a:gd name="connsiteX3" fmla="*/ 0 w 1686620"/>
              <a:gd name="connsiteY3" fmla="*/ 1617191 h 2500964"/>
              <a:gd name="connsiteX0" fmla="*/ 0 w 1742724"/>
              <a:gd name="connsiteY0" fmla="*/ 500865 h 2359277"/>
              <a:gd name="connsiteX1" fmla="*/ 1742155 w 1742724"/>
              <a:gd name="connsiteY1" fmla="*/ 0 h 2359277"/>
              <a:gd name="connsiteX2" fmla="*/ 1733475 w 1742724"/>
              <a:gd name="connsiteY2" fmla="*/ 2359277 h 2359277"/>
              <a:gd name="connsiteX3" fmla="*/ 56104 w 1742724"/>
              <a:gd name="connsiteY3" fmla="*/ 1475504 h 2359277"/>
              <a:gd name="connsiteX0" fmla="*/ 0 w 1742724"/>
              <a:gd name="connsiteY0" fmla="*/ 500865 h 2359277"/>
              <a:gd name="connsiteX1" fmla="*/ 1742155 w 1742724"/>
              <a:gd name="connsiteY1" fmla="*/ 0 h 2359277"/>
              <a:gd name="connsiteX2" fmla="*/ 1733475 w 1742724"/>
              <a:gd name="connsiteY2" fmla="*/ 2359277 h 2359277"/>
              <a:gd name="connsiteX3" fmla="*/ 19277 w 1742724"/>
              <a:gd name="connsiteY3" fmla="*/ 1438434 h 2359277"/>
              <a:gd name="connsiteX0" fmla="*/ 0 w 1742899"/>
              <a:gd name="connsiteY0" fmla="*/ 500865 h 2105277"/>
              <a:gd name="connsiteX1" fmla="*/ 1742155 w 1742899"/>
              <a:gd name="connsiteY1" fmla="*/ 0 h 2105277"/>
              <a:gd name="connsiteX2" fmla="*/ 1737801 w 1742899"/>
              <a:gd name="connsiteY2" fmla="*/ 2105277 h 2105277"/>
              <a:gd name="connsiteX3" fmla="*/ 19277 w 1742899"/>
              <a:gd name="connsiteY3" fmla="*/ 1438434 h 2105277"/>
              <a:gd name="connsiteX0" fmla="*/ 15328 w 1723622"/>
              <a:gd name="connsiteY0" fmla="*/ 0 h 2576869"/>
              <a:gd name="connsiteX1" fmla="*/ 1722878 w 1723622"/>
              <a:gd name="connsiteY1" fmla="*/ 471592 h 2576869"/>
              <a:gd name="connsiteX2" fmla="*/ 1718524 w 1723622"/>
              <a:gd name="connsiteY2" fmla="*/ 2576869 h 2576869"/>
              <a:gd name="connsiteX3" fmla="*/ 0 w 1723622"/>
              <a:gd name="connsiteY3" fmla="*/ 1910026 h 2576869"/>
              <a:gd name="connsiteX0" fmla="*/ 6677 w 1714971"/>
              <a:gd name="connsiteY0" fmla="*/ 0 h 2576869"/>
              <a:gd name="connsiteX1" fmla="*/ 1714227 w 1714971"/>
              <a:gd name="connsiteY1" fmla="*/ 471592 h 2576869"/>
              <a:gd name="connsiteX2" fmla="*/ 1709873 w 1714971"/>
              <a:gd name="connsiteY2" fmla="*/ 2576869 h 2576869"/>
              <a:gd name="connsiteX3" fmla="*/ 0 w 1714971"/>
              <a:gd name="connsiteY3" fmla="*/ 988369 h 2576869"/>
              <a:gd name="connsiteX0" fmla="*/ 6677 w 1714971"/>
              <a:gd name="connsiteY0" fmla="*/ 0 h 2576869"/>
              <a:gd name="connsiteX1" fmla="*/ 1714227 w 1714971"/>
              <a:gd name="connsiteY1" fmla="*/ 471592 h 2576869"/>
              <a:gd name="connsiteX2" fmla="*/ 1709873 w 1714971"/>
              <a:gd name="connsiteY2" fmla="*/ 2576869 h 2576869"/>
              <a:gd name="connsiteX3" fmla="*/ 0 w 1714971"/>
              <a:gd name="connsiteY3" fmla="*/ 995626 h 2576869"/>
              <a:gd name="connsiteX0" fmla="*/ 2351 w 1710645"/>
              <a:gd name="connsiteY0" fmla="*/ 0 h 2576869"/>
              <a:gd name="connsiteX1" fmla="*/ 1709901 w 1710645"/>
              <a:gd name="connsiteY1" fmla="*/ 471592 h 2576869"/>
              <a:gd name="connsiteX2" fmla="*/ 1705547 w 1710645"/>
              <a:gd name="connsiteY2" fmla="*/ 2576869 h 2576869"/>
              <a:gd name="connsiteX3" fmla="*/ 0 w 1710645"/>
              <a:gd name="connsiteY3" fmla="*/ 995626 h 2576869"/>
              <a:gd name="connsiteX0" fmla="*/ 2351 w 1710982"/>
              <a:gd name="connsiteY0" fmla="*/ 0 h 1909211"/>
              <a:gd name="connsiteX1" fmla="*/ 1709901 w 1710982"/>
              <a:gd name="connsiteY1" fmla="*/ 471592 h 1909211"/>
              <a:gd name="connsiteX2" fmla="*/ 1709873 w 1710982"/>
              <a:gd name="connsiteY2" fmla="*/ 1909211 h 1909211"/>
              <a:gd name="connsiteX3" fmla="*/ 0 w 1710982"/>
              <a:gd name="connsiteY3" fmla="*/ 995626 h 1909211"/>
              <a:gd name="connsiteX0" fmla="*/ 2351 w 1727592"/>
              <a:gd name="connsiteY0" fmla="*/ 0 h 1909211"/>
              <a:gd name="connsiteX1" fmla="*/ 1727204 w 1727592"/>
              <a:gd name="connsiteY1" fmla="*/ 166792 h 1909211"/>
              <a:gd name="connsiteX2" fmla="*/ 1709873 w 1727592"/>
              <a:gd name="connsiteY2" fmla="*/ 1909211 h 1909211"/>
              <a:gd name="connsiteX3" fmla="*/ 0 w 1727592"/>
              <a:gd name="connsiteY3" fmla="*/ 995626 h 1909211"/>
              <a:gd name="connsiteX0" fmla="*/ 2351 w 1727948"/>
              <a:gd name="connsiteY0" fmla="*/ 0 h 1132697"/>
              <a:gd name="connsiteX1" fmla="*/ 1727204 w 1727948"/>
              <a:gd name="connsiteY1" fmla="*/ 166792 h 1132697"/>
              <a:gd name="connsiteX2" fmla="*/ 1722850 w 1727948"/>
              <a:gd name="connsiteY2" fmla="*/ 1132697 h 1132697"/>
              <a:gd name="connsiteX3" fmla="*/ 0 w 1727948"/>
              <a:gd name="connsiteY3" fmla="*/ 995626 h 1132697"/>
              <a:gd name="connsiteX0" fmla="*/ 2351 w 1727948"/>
              <a:gd name="connsiteY0" fmla="*/ 0 h 1132697"/>
              <a:gd name="connsiteX1" fmla="*/ 1727204 w 1727948"/>
              <a:gd name="connsiteY1" fmla="*/ 108735 h 1132697"/>
              <a:gd name="connsiteX2" fmla="*/ 1722850 w 1727948"/>
              <a:gd name="connsiteY2" fmla="*/ 1132697 h 1132697"/>
              <a:gd name="connsiteX3" fmla="*/ 0 w 1727948"/>
              <a:gd name="connsiteY3" fmla="*/ 995626 h 1132697"/>
              <a:gd name="connsiteX0" fmla="*/ 2351 w 1727948"/>
              <a:gd name="connsiteY0" fmla="*/ 0 h 996337"/>
              <a:gd name="connsiteX1" fmla="*/ 1727204 w 1727948"/>
              <a:gd name="connsiteY1" fmla="*/ 108735 h 996337"/>
              <a:gd name="connsiteX2" fmla="*/ 1722850 w 1727948"/>
              <a:gd name="connsiteY2" fmla="*/ 682754 h 996337"/>
              <a:gd name="connsiteX3" fmla="*/ 0 w 1727948"/>
              <a:gd name="connsiteY3" fmla="*/ 995626 h 996337"/>
              <a:gd name="connsiteX0" fmla="*/ 2351 w 1727778"/>
              <a:gd name="connsiteY0" fmla="*/ 0 h 996337"/>
              <a:gd name="connsiteX1" fmla="*/ 1727204 w 1727778"/>
              <a:gd name="connsiteY1" fmla="*/ 108735 h 996337"/>
              <a:gd name="connsiteX2" fmla="*/ 1722850 w 1727778"/>
              <a:gd name="connsiteY2" fmla="*/ 682754 h 996337"/>
              <a:gd name="connsiteX3" fmla="*/ 0 w 1727778"/>
              <a:gd name="connsiteY3" fmla="*/ 995626 h 996337"/>
              <a:gd name="connsiteX0" fmla="*/ 2351 w 1727778"/>
              <a:gd name="connsiteY0" fmla="*/ 0 h 996337"/>
              <a:gd name="connsiteX1" fmla="*/ 1727204 w 1727778"/>
              <a:gd name="connsiteY1" fmla="*/ 108735 h 996337"/>
              <a:gd name="connsiteX2" fmla="*/ 1722850 w 1727778"/>
              <a:gd name="connsiteY2" fmla="*/ 682754 h 996337"/>
              <a:gd name="connsiteX3" fmla="*/ 0 w 1727778"/>
              <a:gd name="connsiteY3" fmla="*/ 995626 h 996337"/>
              <a:gd name="connsiteX0" fmla="*/ 0 w 1725427"/>
              <a:gd name="connsiteY0" fmla="*/ 0 h 1018070"/>
              <a:gd name="connsiteX1" fmla="*/ 1724853 w 1725427"/>
              <a:gd name="connsiteY1" fmla="*/ 108735 h 1018070"/>
              <a:gd name="connsiteX2" fmla="*/ 1720499 w 1725427"/>
              <a:gd name="connsiteY2" fmla="*/ 682754 h 1018070"/>
              <a:gd name="connsiteX3" fmla="*/ 213933 w 1725427"/>
              <a:gd name="connsiteY3" fmla="*/ 1017397 h 1018070"/>
              <a:gd name="connsiteX0" fmla="*/ 0 w 1526446"/>
              <a:gd name="connsiteY0" fmla="*/ 225094 h 909335"/>
              <a:gd name="connsiteX1" fmla="*/ 1525872 w 1526446"/>
              <a:gd name="connsiteY1" fmla="*/ 0 h 909335"/>
              <a:gd name="connsiteX2" fmla="*/ 1521518 w 1526446"/>
              <a:gd name="connsiteY2" fmla="*/ 574019 h 909335"/>
              <a:gd name="connsiteX3" fmla="*/ 14952 w 1526446"/>
              <a:gd name="connsiteY3" fmla="*/ 908662 h 909335"/>
            </a:gdLst>
            <a:ahLst/>
            <a:cxnLst>
              <a:cxn ang="0">
                <a:pos x="connsiteX0" y="connsiteY0"/>
              </a:cxn>
              <a:cxn ang="0">
                <a:pos x="connsiteX1" y="connsiteY1"/>
              </a:cxn>
              <a:cxn ang="0">
                <a:pos x="connsiteX2" y="connsiteY2"/>
              </a:cxn>
              <a:cxn ang="0">
                <a:pos x="connsiteX3" y="connsiteY3"/>
              </a:cxn>
            </a:cxnLst>
            <a:rect l="l" t="t" r="r" b="b"/>
            <a:pathLst>
              <a:path w="1526446" h="909335">
                <a:moveTo>
                  <a:pt x="0" y="225094"/>
                </a:moveTo>
                <a:cubicBezTo>
                  <a:pt x="22946" y="246845"/>
                  <a:pt x="1506966" y="6241"/>
                  <a:pt x="1525872" y="0"/>
                </a:cubicBezTo>
                <a:cubicBezTo>
                  <a:pt x="1529628" y="1032511"/>
                  <a:pt x="1513437" y="506708"/>
                  <a:pt x="1521518" y="574019"/>
                </a:cubicBezTo>
                <a:cubicBezTo>
                  <a:pt x="1478735" y="533647"/>
                  <a:pt x="76163" y="927769"/>
                  <a:pt x="14952" y="908662"/>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p:cNvSpPr/>
          <p:nvPr/>
        </p:nvSpPr>
        <p:spPr>
          <a:xfrm>
            <a:off x="5347660" y="4651467"/>
            <a:ext cx="2780668" cy="700429"/>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p:cNvSpPr/>
          <p:nvPr/>
        </p:nvSpPr>
        <p:spPr>
          <a:xfrm>
            <a:off x="8371090" y="719049"/>
            <a:ext cx="754437" cy="4739113"/>
          </a:xfrm>
          <a:prstGeom prst="downArrow">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mn-cs"/>
              </a:rPr>
              <a:t>Control</a:t>
            </a:r>
          </a:p>
        </p:txBody>
      </p:sp>
      <p:sp>
        <p:nvSpPr>
          <p:cNvPr id="54" name="Freeform 53"/>
          <p:cNvSpPr/>
          <p:nvPr/>
        </p:nvSpPr>
        <p:spPr>
          <a:xfrm>
            <a:off x="215495" y="3650343"/>
            <a:ext cx="2583803" cy="1339588"/>
          </a:xfrm>
          <a:custGeom>
            <a:avLst/>
            <a:gdLst>
              <a:gd name="connsiteX0" fmla="*/ 0 w 2610612"/>
              <a:gd name="connsiteY0" fmla="*/ 0 h 1339588"/>
              <a:gd name="connsiteX1" fmla="*/ 837910 w 2610612"/>
              <a:gd name="connsiteY1" fmla="*/ 0 h 1339588"/>
              <a:gd name="connsiteX2" fmla="*/ 837910 w 2610612"/>
              <a:gd name="connsiteY2" fmla="*/ 714094 h 1339588"/>
              <a:gd name="connsiteX3" fmla="*/ 2610612 w 2610612"/>
              <a:gd name="connsiteY3" fmla="*/ 714094 h 1339588"/>
              <a:gd name="connsiteX4" fmla="*/ 2610612 w 2610612"/>
              <a:gd name="connsiteY4" fmla="*/ 1339588 h 1339588"/>
              <a:gd name="connsiteX5" fmla="*/ 30097 w 2610612"/>
              <a:gd name="connsiteY5" fmla="*/ 1339588 h 1339588"/>
              <a:gd name="connsiteX6" fmla="*/ 0 w 2610612"/>
              <a:gd name="connsiteY6" fmla="*/ 0 h 1339588"/>
              <a:gd name="connsiteX0" fmla="*/ 9172 w 2580515"/>
              <a:gd name="connsiteY0" fmla="*/ 0 h 1339588"/>
              <a:gd name="connsiteX1" fmla="*/ 807813 w 2580515"/>
              <a:gd name="connsiteY1" fmla="*/ 0 h 1339588"/>
              <a:gd name="connsiteX2" fmla="*/ 807813 w 2580515"/>
              <a:gd name="connsiteY2" fmla="*/ 714094 h 1339588"/>
              <a:gd name="connsiteX3" fmla="*/ 2580515 w 2580515"/>
              <a:gd name="connsiteY3" fmla="*/ 714094 h 1339588"/>
              <a:gd name="connsiteX4" fmla="*/ 2580515 w 2580515"/>
              <a:gd name="connsiteY4" fmla="*/ 1339588 h 1339588"/>
              <a:gd name="connsiteX5" fmla="*/ 0 w 2580515"/>
              <a:gd name="connsiteY5" fmla="*/ 1339588 h 1339588"/>
              <a:gd name="connsiteX6" fmla="*/ 9172 w 2580515"/>
              <a:gd name="connsiteY6" fmla="*/ 0 h 1339588"/>
              <a:gd name="connsiteX0" fmla="*/ 979 w 2580737"/>
              <a:gd name="connsiteY0" fmla="*/ 0 h 1339588"/>
              <a:gd name="connsiteX1" fmla="*/ 808035 w 2580737"/>
              <a:gd name="connsiteY1" fmla="*/ 0 h 1339588"/>
              <a:gd name="connsiteX2" fmla="*/ 808035 w 2580737"/>
              <a:gd name="connsiteY2" fmla="*/ 714094 h 1339588"/>
              <a:gd name="connsiteX3" fmla="*/ 2580737 w 2580737"/>
              <a:gd name="connsiteY3" fmla="*/ 714094 h 1339588"/>
              <a:gd name="connsiteX4" fmla="*/ 2580737 w 2580737"/>
              <a:gd name="connsiteY4" fmla="*/ 1339588 h 1339588"/>
              <a:gd name="connsiteX5" fmla="*/ 222 w 2580737"/>
              <a:gd name="connsiteY5" fmla="*/ 1339588 h 1339588"/>
              <a:gd name="connsiteX6" fmla="*/ 979 w 2580737"/>
              <a:gd name="connsiteY6" fmla="*/ 0 h 1339588"/>
              <a:gd name="connsiteX0" fmla="*/ 543 w 2585911"/>
              <a:gd name="connsiteY0" fmla="*/ 0 h 1339588"/>
              <a:gd name="connsiteX1" fmla="*/ 813209 w 2585911"/>
              <a:gd name="connsiteY1" fmla="*/ 0 h 1339588"/>
              <a:gd name="connsiteX2" fmla="*/ 813209 w 2585911"/>
              <a:gd name="connsiteY2" fmla="*/ 714094 h 1339588"/>
              <a:gd name="connsiteX3" fmla="*/ 2585911 w 2585911"/>
              <a:gd name="connsiteY3" fmla="*/ 714094 h 1339588"/>
              <a:gd name="connsiteX4" fmla="*/ 2585911 w 2585911"/>
              <a:gd name="connsiteY4" fmla="*/ 1339588 h 1339588"/>
              <a:gd name="connsiteX5" fmla="*/ 5396 w 2585911"/>
              <a:gd name="connsiteY5" fmla="*/ 1339588 h 1339588"/>
              <a:gd name="connsiteX6" fmla="*/ 543 w 2585911"/>
              <a:gd name="connsiteY6" fmla="*/ 0 h 1339588"/>
              <a:gd name="connsiteX0" fmla="*/ 660 w 2583803"/>
              <a:gd name="connsiteY0" fmla="*/ 0 h 1339588"/>
              <a:gd name="connsiteX1" fmla="*/ 811101 w 2583803"/>
              <a:gd name="connsiteY1" fmla="*/ 0 h 1339588"/>
              <a:gd name="connsiteX2" fmla="*/ 811101 w 2583803"/>
              <a:gd name="connsiteY2" fmla="*/ 714094 h 1339588"/>
              <a:gd name="connsiteX3" fmla="*/ 2583803 w 2583803"/>
              <a:gd name="connsiteY3" fmla="*/ 714094 h 1339588"/>
              <a:gd name="connsiteX4" fmla="*/ 2583803 w 2583803"/>
              <a:gd name="connsiteY4" fmla="*/ 1339588 h 1339588"/>
              <a:gd name="connsiteX5" fmla="*/ 3288 w 2583803"/>
              <a:gd name="connsiteY5" fmla="*/ 1339588 h 1339588"/>
              <a:gd name="connsiteX6" fmla="*/ 660 w 2583803"/>
              <a:gd name="connsiteY6" fmla="*/ 0 h 133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3803" h="1339588">
                <a:moveTo>
                  <a:pt x="660" y="0"/>
                </a:moveTo>
                <a:lnTo>
                  <a:pt x="811101" y="0"/>
                </a:lnTo>
                <a:lnTo>
                  <a:pt x="811101" y="714094"/>
                </a:lnTo>
                <a:lnTo>
                  <a:pt x="2583803" y="714094"/>
                </a:lnTo>
                <a:lnTo>
                  <a:pt x="2583803" y="1339588"/>
                </a:lnTo>
                <a:lnTo>
                  <a:pt x="3288" y="1339588"/>
                </a:lnTo>
                <a:cubicBezTo>
                  <a:pt x="6345" y="893059"/>
                  <a:pt x="-2397" y="446529"/>
                  <a:pt x="660" y="0"/>
                </a:cubicBez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srcRect r="24523"/>
          <a:stretch/>
        </p:blipFill>
        <p:spPr>
          <a:xfrm>
            <a:off x="99862" y="1273763"/>
            <a:ext cx="4306676" cy="3998662"/>
          </a:xfrm>
          <a:prstGeom prst="rect">
            <a:avLst/>
          </a:prstGeom>
        </p:spPr>
      </p:pic>
      <p:sp>
        <p:nvSpPr>
          <p:cNvPr id="68" name="Rectangle 67"/>
          <p:cNvSpPr/>
          <p:nvPr/>
        </p:nvSpPr>
        <p:spPr>
          <a:xfrm>
            <a:off x="2618458" y="1167944"/>
            <a:ext cx="1883874" cy="4183952"/>
          </a:xfrm>
          <a:prstGeom prst="rect">
            <a:avLst/>
          </a:prstGeom>
          <a:gradFill>
            <a:gsLst>
              <a:gs pos="2800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6986615" y="6638151"/>
            <a:ext cx="2157385" cy="276999"/>
          </a:xfrm>
          <a:prstGeom prst="rect">
            <a:avLst/>
          </a:prstGeom>
          <a:noFill/>
        </p:spPr>
        <p:txBody>
          <a:bodyPr wrap="none" rtlCol="0">
            <a:spAutoFit/>
          </a:bodyPr>
          <a:lstStyle/>
          <a:p>
            <a:pPr algn="r"/>
            <a:r>
              <a:rPr lang="en-US" sz="1200" dirty="0">
                <a:solidFill>
                  <a:prstClr val="black"/>
                </a:solidFill>
              </a:rPr>
              <a:t>© Copyright 2023 John Thomas</a:t>
            </a:r>
          </a:p>
        </p:txBody>
      </p:sp>
      <p:sp>
        <p:nvSpPr>
          <p:cNvPr id="15" name="Freeform 14"/>
          <p:cNvSpPr/>
          <p:nvPr/>
        </p:nvSpPr>
        <p:spPr>
          <a:xfrm flipH="1">
            <a:off x="3512384" y="1351684"/>
            <a:ext cx="890086" cy="3680076"/>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50581 w 1648326"/>
              <a:gd name="connsiteY0" fmla="*/ 0 h 4320527"/>
              <a:gd name="connsiteX1" fmla="*/ 1647513 w 1648326"/>
              <a:gd name="connsiteY1" fmla="*/ 640450 h 4320527"/>
              <a:gd name="connsiteX2" fmla="*/ 1644339 w 1648326"/>
              <a:gd name="connsiteY2" fmla="*/ 4320527 h 4320527"/>
              <a:gd name="connsiteX3" fmla="*/ 0 w 1648326"/>
              <a:gd name="connsiteY3" fmla="*/ 3778500 h 4320527"/>
              <a:gd name="connsiteX0" fmla="*/ 0 w 1597745"/>
              <a:gd name="connsiteY0" fmla="*/ 0 h 4320527"/>
              <a:gd name="connsiteX1" fmla="*/ 1596932 w 1597745"/>
              <a:gd name="connsiteY1" fmla="*/ 640450 h 4320527"/>
              <a:gd name="connsiteX2" fmla="*/ 1593758 w 1597745"/>
              <a:gd name="connsiteY2" fmla="*/ 4320527 h 4320527"/>
              <a:gd name="connsiteX3" fmla="*/ 9978 w 1597745"/>
              <a:gd name="connsiteY3" fmla="*/ 3593772 h 4320527"/>
              <a:gd name="connsiteX0" fmla="*/ 0 w 1597745"/>
              <a:gd name="connsiteY0" fmla="*/ 0 h 4320527"/>
              <a:gd name="connsiteX1" fmla="*/ 1596932 w 1597745"/>
              <a:gd name="connsiteY1" fmla="*/ 640450 h 4320527"/>
              <a:gd name="connsiteX2" fmla="*/ 1593758 w 1597745"/>
              <a:gd name="connsiteY2" fmla="*/ 4320527 h 4320527"/>
              <a:gd name="connsiteX3" fmla="*/ 592281 w 1597745"/>
              <a:gd name="connsiteY3" fmla="*/ 3601588 h 4320527"/>
              <a:gd name="connsiteX0" fmla="*/ 0 w 1015442"/>
              <a:gd name="connsiteY0" fmla="*/ 1086750 h 3680077"/>
              <a:gd name="connsiteX1" fmla="*/ 1014629 w 1015442"/>
              <a:gd name="connsiteY1" fmla="*/ 0 h 3680077"/>
              <a:gd name="connsiteX2" fmla="*/ 1011455 w 1015442"/>
              <a:gd name="connsiteY2" fmla="*/ 3680077 h 3680077"/>
              <a:gd name="connsiteX3" fmla="*/ 9978 w 1015442"/>
              <a:gd name="connsiteY3" fmla="*/ 2961138 h 3680077"/>
              <a:gd name="connsiteX0" fmla="*/ 0 w 1011455"/>
              <a:gd name="connsiteY0" fmla="*/ 1094565 h 3687892"/>
              <a:gd name="connsiteX1" fmla="*/ 530153 w 1011455"/>
              <a:gd name="connsiteY1" fmla="*/ 0 h 3687892"/>
              <a:gd name="connsiteX2" fmla="*/ 1011455 w 1011455"/>
              <a:gd name="connsiteY2" fmla="*/ 3687892 h 3687892"/>
              <a:gd name="connsiteX3" fmla="*/ 9978 w 1011455"/>
              <a:gd name="connsiteY3" fmla="*/ 2968953 h 3687892"/>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Lst>
            <a:ahLst/>
            <a:cxnLst>
              <a:cxn ang="0">
                <a:pos x="connsiteX0" y="connsiteY0"/>
              </a:cxn>
              <a:cxn ang="0">
                <a:pos x="connsiteX1" y="connsiteY1"/>
              </a:cxn>
              <a:cxn ang="0">
                <a:pos x="connsiteX2" y="connsiteY2"/>
              </a:cxn>
              <a:cxn ang="0">
                <a:pos x="connsiteX3" y="connsiteY3"/>
              </a:cxn>
            </a:cxnLst>
            <a:rect l="l" t="t" r="r" b="b"/>
            <a:pathLst>
              <a:path w="530543" h="3680076">
                <a:moveTo>
                  <a:pt x="0" y="1094565"/>
                </a:moveTo>
                <a:cubicBezTo>
                  <a:pt x="22946" y="1116316"/>
                  <a:pt x="511247" y="6241"/>
                  <a:pt x="530153" y="0"/>
                </a:cubicBezTo>
                <a:cubicBezTo>
                  <a:pt x="533909" y="1032511"/>
                  <a:pt x="509248" y="2647565"/>
                  <a:pt x="513004" y="3680076"/>
                </a:cubicBezTo>
                <a:cubicBezTo>
                  <a:pt x="470221" y="3639704"/>
                  <a:pt x="71189" y="2988060"/>
                  <a:pt x="9978" y="2968953"/>
                </a:cubicBezTo>
              </a:path>
            </a:pathLst>
          </a:custGeom>
          <a:gradFill flip="none" rotWithShape="1">
            <a:gsLst>
              <a:gs pos="0">
                <a:srgbClr val="FF5050">
                  <a:alpha val="48000"/>
                </a:srgbClr>
              </a:gs>
              <a:gs pos="100000">
                <a:srgbClr val="FFE7E7">
                  <a:alpha val="18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flipH="1">
            <a:off x="4400177" y="4765324"/>
            <a:ext cx="2146367" cy="69283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black"/>
                </a:solidFill>
              </a:rPr>
              <a:t>Physical processes</a:t>
            </a:r>
          </a:p>
        </p:txBody>
      </p:sp>
      <p:cxnSp>
        <p:nvCxnSpPr>
          <p:cNvPr id="30" name="Straight Arrow Connector 29"/>
          <p:cNvCxnSpPr>
            <a:cxnSpLocks/>
          </p:cNvCxnSpPr>
          <p:nvPr/>
        </p:nvCxnSpPr>
        <p:spPr>
          <a:xfrm>
            <a:off x="4868610" y="4303539"/>
            <a:ext cx="0" cy="461785"/>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flipH="1">
            <a:off x="4400179" y="2449075"/>
            <a:ext cx="2146366" cy="1854463"/>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prstClr val="black"/>
                </a:solidFill>
              </a:rPr>
              <a:t>Automated Controllers</a:t>
            </a:r>
          </a:p>
        </p:txBody>
      </p:sp>
      <p:cxnSp>
        <p:nvCxnSpPr>
          <p:cNvPr id="36" name="Straight Arrow Connector 35"/>
          <p:cNvCxnSpPr>
            <a:cxnSpLocks/>
          </p:cNvCxnSpPr>
          <p:nvPr/>
        </p:nvCxnSpPr>
        <p:spPr>
          <a:xfrm flipV="1">
            <a:off x="6093860" y="4303540"/>
            <a:ext cx="0" cy="461784"/>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373920" y="2449073"/>
            <a:ext cx="2159324" cy="1854465"/>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Title 1"/>
          <p:cNvSpPr txBox="1">
            <a:spLocks/>
          </p:cNvSpPr>
          <p:nvPr/>
        </p:nvSpPr>
        <p:spPr>
          <a:xfrm>
            <a:off x="0" y="24944"/>
            <a:ext cx="5143500" cy="8649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prstClr val="black"/>
                </a:solidFill>
              </a:rPr>
              <a:t>Enabling abstraction</a:t>
            </a:r>
          </a:p>
        </p:txBody>
      </p:sp>
      <p:sp>
        <p:nvSpPr>
          <p:cNvPr id="46" name="Down Arrow 45"/>
          <p:cNvSpPr/>
          <p:nvPr/>
        </p:nvSpPr>
        <p:spPr>
          <a:xfrm>
            <a:off x="8371090" y="719049"/>
            <a:ext cx="754437" cy="4739113"/>
          </a:xfrm>
          <a:prstGeom prst="downArrow">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algn="ctr">
              <a:defRPr/>
            </a:pPr>
            <a:r>
              <a:rPr lang="en-US" sz="2800" b="1" kern="0" dirty="0">
                <a:solidFill>
                  <a:prstClr val="black"/>
                </a:solidFill>
              </a:rPr>
              <a:t>Control</a:t>
            </a:r>
          </a:p>
        </p:txBody>
      </p:sp>
      <p:sp>
        <p:nvSpPr>
          <p:cNvPr id="9" name="Rectangle 8"/>
          <p:cNvSpPr/>
          <p:nvPr/>
        </p:nvSpPr>
        <p:spPr>
          <a:xfrm>
            <a:off x="152400" y="4989944"/>
            <a:ext cx="990600" cy="89255"/>
          </a:xfrm>
          <a:prstGeom prst="rect">
            <a:avLst/>
          </a:prstGeom>
          <a:solidFill>
            <a:srgbClr val="E4E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TextBox 18"/>
          <p:cNvSpPr txBox="1"/>
          <p:nvPr/>
        </p:nvSpPr>
        <p:spPr>
          <a:xfrm>
            <a:off x="-76200" y="6643300"/>
            <a:ext cx="1103187" cy="276999"/>
          </a:xfrm>
          <a:prstGeom prst="rect">
            <a:avLst/>
          </a:prstGeom>
          <a:noFill/>
        </p:spPr>
        <p:txBody>
          <a:bodyPr wrap="none" rtlCol="0">
            <a:spAutoFit/>
          </a:bodyPr>
          <a:lstStyle/>
          <a:p>
            <a:r>
              <a:rPr lang="en-US" sz="1200" dirty="0">
                <a:solidFill>
                  <a:prstClr val="black"/>
                </a:solidFill>
              </a:rPr>
              <a:t>Thomas, 2017 </a:t>
            </a:r>
          </a:p>
        </p:txBody>
      </p:sp>
      <p:sp>
        <p:nvSpPr>
          <p:cNvPr id="20" name="Rectangle 19"/>
          <p:cNvSpPr/>
          <p:nvPr/>
        </p:nvSpPr>
        <p:spPr>
          <a:xfrm flipH="1">
            <a:off x="4400755" y="958084"/>
            <a:ext cx="3790500" cy="1010332"/>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black"/>
                </a:solidFill>
              </a:rPr>
              <a:t>Operators</a:t>
            </a:r>
          </a:p>
        </p:txBody>
      </p:sp>
      <p:cxnSp>
        <p:nvCxnSpPr>
          <p:cNvPr id="25" name="Straight Arrow Connector 24"/>
          <p:cNvCxnSpPr>
            <a:cxnSpLocks/>
          </p:cNvCxnSpPr>
          <p:nvPr/>
        </p:nvCxnSpPr>
        <p:spPr>
          <a:xfrm>
            <a:off x="4882148" y="1977853"/>
            <a:ext cx="0" cy="461785"/>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6107398" y="1977854"/>
            <a:ext cx="0" cy="461784"/>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flipH="1">
            <a:off x="6804579" y="2449075"/>
            <a:ext cx="1418133" cy="3009087"/>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prstClr val="black"/>
                </a:solidFill>
              </a:rPr>
              <a:t>Other processes</a:t>
            </a:r>
          </a:p>
        </p:txBody>
      </p:sp>
      <p:cxnSp>
        <p:nvCxnSpPr>
          <p:cNvPr id="33" name="Straight Arrow Connector 32"/>
          <p:cNvCxnSpPr>
            <a:cxnSpLocks/>
          </p:cNvCxnSpPr>
          <p:nvPr/>
        </p:nvCxnSpPr>
        <p:spPr>
          <a:xfrm flipV="1">
            <a:off x="7756443" y="1968416"/>
            <a:ext cx="0" cy="461784"/>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cxnSpLocks/>
          </p:cNvCxnSpPr>
          <p:nvPr/>
        </p:nvCxnSpPr>
        <p:spPr>
          <a:xfrm>
            <a:off x="7359625" y="1968416"/>
            <a:ext cx="0" cy="461785"/>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0940" y="1355128"/>
            <a:ext cx="3389430" cy="3661017"/>
          </a:xfrm>
          <a:prstGeom prst="rect">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endParaRPr>
          </a:p>
        </p:txBody>
      </p:sp>
      <p:cxnSp>
        <p:nvCxnSpPr>
          <p:cNvPr id="35" name="Straight Arrow Connector 34"/>
          <p:cNvCxnSpPr>
            <a:cxnSpLocks/>
          </p:cNvCxnSpPr>
          <p:nvPr/>
        </p:nvCxnSpPr>
        <p:spPr>
          <a:xfrm>
            <a:off x="6330624" y="719049"/>
            <a:ext cx="2545" cy="226199"/>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V="1">
            <a:off x="6105261" y="719049"/>
            <a:ext cx="2137" cy="22620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Freeform 14">
            <a:extLst>
              <a:ext uri="{FF2B5EF4-FFF2-40B4-BE49-F238E27FC236}">
                <a16:creationId xmlns:a16="http://schemas.microsoft.com/office/drawing/2014/main" id="{2BD4953A-38FE-431D-B48E-E6375434EF00}"/>
              </a:ext>
            </a:extLst>
          </p:cNvPr>
          <p:cNvSpPr/>
          <p:nvPr/>
        </p:nvSpPr>
        <p:spPr>
          <a:xfrm flipH="1">
            <a:off x="3533016" y="1351684"/>
            <a:ext cx="857396" cy="4123118"/>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50581 w 1648326"/>
              <a:gd name="connsiteY0" fmla="*/ 0 h 4320527"/>
              <a:gd name="connsiteX1" fmla="*/ 1647513 w 1648326"/>
              <a:gd name="connsiteY1" fmla="*/ 640450 h 4320527"/>
              <a:gd name="connsiteX2" fmla="*/ 1644339 w 1648326"/>
              <a:gd name="connsiteY2" fmla="*/ 4320527 h 4320527"/>
              <a:gd name="connsiteX3" fmla="*/ 0 w 1648326"/>
              <a:gd name="connsiteY3" fmla="*/ 3778500 h 4320527"/>
              <a:gd name="connsiteX0" fmla="*/ 0 w 1597745"/>
              <a:gd name="connsiteY0" fmla="*/ 0 h 4320527"/>
              <a:gd name="connsiteX1" fmla="*/ 1596932 w 1597745"/>
              <a:gd name="connsiteY1" fmla="*/ 640450 h 4320527"/>
              <a:gd name="connsiteX2" fmla="*/ 1593758 w 1597745"/>
              <a:gd name="connsiteY2" fmla="*/ 4320527 h 4320527"/>
              <a:gd name="connsiteX3" fmla="*/ 9978 w 1597745"/>
              <a:gd name="connsiteY3" fmla="*/ 3593772 h 4320527"/>
              <a:gd name="connsiteX0" fmla="*/ 0 w 1597745"/>
              <a:gd name="connsiteY0" fmla="*/ 0 h 4320527"/>
              <a:gd name="connsiteX1" fmla="*/ 1596932 w 1597745"/>
              <a:gd name="connsiteY1" fmla="*/ 640450 h 4320527"/>
              <a:gd name="connsiteX2" fmla="*/ 1593758 w 1597745"/>
              <a:gd name="connsiteY2" fmla="*/ 4320527 h 4320527"/>
              <a:gd name="connsiteX3" fmla="*/ 592281 w 1597745"/>
              <a:gd name="connsiteY3" fmla="*/ 3601588 h 4320527"/>
              <a:gd name="connsiteX0" fmla="*/ 0 w 1015442"/>
              <a:gd name="connsiteY0" fmla="*/ 1086750 h 3680077"/>
              <a:gd name="connsiteX1" fmla="*/ 1014629 w 1015442"/>
              <a:gd name="connsiteY1" fmla="*/ 0 h 3680077"/>
              <a:gd name="connsiteX2" fmla="*/ 1011455 w 1015442"/>
              <a:gd name="connsiteY2" fmla="*/ 3680077 h 3680077"/>
              <a:gd name="connsiteX3" fmla="*/ 9978 w 1015442"/>
              <a:gd name="connsiteY3" fmla="*/ 2961138 h 3680077"/>
              <a:gd name="connsiteX0" fmla="*/ 0 w 1011455"/>
              <a:gd name="connsiteY0" fmla="*/ 1094565 h 3687892"/>
              <a:gd name="connsiteX1" fmla="*/ 530153 w 1011455"/>
              <a:gd name="connsiteY1" fmla="*/ 0 h 3687892"/>
              <a:gd name="connsiteX2" fmla="*/ 1011455 w 1011455"/>
              <a:gd name="connsiteY2" fmla="*/ 3687892 h 3687892"/>
              <a:gd name="connsiteX3" fmla="*/ 9978 w 1011455"/>
              <a:gd name="connsiteY3" fmla="*/ 2968953 h 3687892"/>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 name="connsiteX0" fmla="*/ 0 w 530543"/>
              <a:gd name="connsiteY0" fmla="*/ 1094565 h 4123118"/>
              <a:gd name="connsiteX1" fmla="*/ 530153 w 530543"/>
              <a:gd name="connsiteY1" fmla="*/ 0 h 4123118"/>
              <a:gd name="connsiteX2" fmla="*/ 513004 w 530543"/>
              <a:gd name="connsiteY2" fmla="*/ 3680076 h 4123118"/>
              <a:gd name="connsiteX3" fmla="*/ 19485 w 530543"/>
              <a:gd name="connsiteY3" fmla="*/ 4122586 h 4123118"/>
              <a:gd name="connsiteX0" fmla="*/ 0 w 527374"/>
              <a:gd name="connsiteY0" fmla="*/ 3417779 h 4123118"/>
              <a:gd name="connsiteX1" fmla="*/ 526984 w 527374"/>
              <a:gd name="connsiteY1" fmla="*/ 0 h 4123118"/>
              <a:gd name="connsiteX2" fmla="*/ 509835 w 527374"/>
              <a:gd name="connsiteY2" fmla="*/ 3680076 h 4123118"/>
              <a:gd name="connsiteX3" fmla="*/ 16316 w 527374"/>
              <a:gd name="connsiteY3" fmla="*/ 4122586 h 4123118"/>
              <a:gd name="connsiteX0" fmla="*/ 5865 w 511058"/>
              <a:gd name="connsiteY0" fmla="*/ 3412463 h 4123118"/>
              <a:gd name="connsiteX1" fmla="*/ 510668 w 511058"/>
              <a:gd name="connsiteY1" fmla="*/ 0 h 4123118"/>
              <a:gd name="connsiteX2" fmla="*/ 493519 w 511058"/>
              <a:gd name="connsiteY2" fmla="*/ 3680076 h 4123118"/>
              <a:gd name="connsiteX3" fmla="*/ 0 w 511058"/>
              <a:gd name="connsiteY3" fmla="*/ 4122586 h 4123118"/>
            </a:gdLst>
            <a:ahLst/>
            <a:cxnLst>
              <a:cxn ang="0">
                <a:pos x="connsiteX0" y="connsiteY0"/>
              </a:cxn>
              <a:cxn ang="0">
                <a:pos x="connsiteX1" y="connsiteY1"/>
              </a:cxn>
              <a:cxn ang="0">
                <a:pos x="connsiteX2" y="connsiteY2"/>
              </a:cxn>
              <a:cxn ang="0">
                <a:pos x="connsiteX3" y="connsiteY3"/>
              </a:cxn>
            </a:cxnLst>
            <a:rect l="l" t="t" r="r" b="b"/>
            <a:pathLst>
              <a:path w="511058" h="4123118">
                <a:moveTo>
                  <a:pt x="5865" y="3412463"/>
                </a:moveTo>
                <a:cubicBezTo>
                  <a:pt x="28811" y="3434214"/>
                  <a:pt x="491762" y="6241"/>
                  <a:pt x="510668" y="0"/>
                </a:cubicBezTo>
                <a:cubicBezTo>
                  <a:pt x="514424" y="1032511"/>
                  <a:pt x="489763" y="2647565"/>
                  <a:pt x="493519" y="3680076"/>
                </a:cubicBezTo>
                <a:cubicBezTo>
                  <a:pt x="450736" y="3639704"/>
                  <a:pt x="61211" y="4141693"/>
                  <a:pt x="0" y="4122586"/>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0E709EE-1B80-49EA-8597-3D02F57BEF79}"/>
              </a:ext>
            </a:extLst>
          </p:cNvPr>
          <p:cNvSpPr/>
          <p:nvPr/>
        </p:nvSpPr>
        <p:spPr>
          <a:xfrm>
            <a:off x="4390412" y="4764877"/>
            <a:ext cx="2159324" cy="692838"/>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33003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srcRect r="24523"/>
          <a:stretch/>
        </p:blipFill>
        <p:spPr>
          <a:xfrm>
            <a:off x="99862" y="1273763"/>
            <a:ext cx="4306676" cy="3998662"/>
          </a:xfrm>
          <a:prstGeom prst="rect">
            <a:avLst/>
          </a:prstGeom>
        </p:spPr>
      </p:pic>
      <p:sp>
        <p:nvSpPr>
          <p:cNvPr id="68" name="Rectangle 67"/>
          <p:cNvSpPr/>
          <p:nvPr/>
        </p:nvSpPr>
        <p:spPr>
          <a:xfrm>
            <a:off x="2618458" y="1167944"/>
            <a:ext cx="1883874" cy="4183952"/>
          </a:xfrm>
          <a:prstGeom prst="rect">
            <a:avLst/>
          </a:prstGeom>
          <a:gradFill>
            <a:gsLst>
              <a:gs pos="2800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6986615" y="6638151"/>
            <a:ext cx="2157385" cy="276999"/>
          </a:xfrm>
          <a:prstGeom prst="rect">
            <a:avLst/>
          </a:prstGeom>
          <a:noFill/>
        </p:spPr>
        <p:txBody>
          <a:bodyPr wrap="none" rtlCol="0">
            <a:spAutoFit/>
          </a:bodyPr>
          <a:lstStyle/>
          <a:p>
            <a:pPr algn="r"/>
            <a:r>
              <a:rPr lang="en-US" sz="1200" dirty="0">
                <a:solidFill>
                  <a:prstClr val="black"/>
                </a:solidFill>
              </a:rPr>
              <a:t>© Copyright 2023 John Thomas</a:t>
            </a:r>
          </a:p>
        </p:txBody>
      </p:sp>
      <p:sp>
        <p:nvSpPr>
          <p:cNvPr id="15" name="Freeform 14"/>
          <p:cNvSpPr/>
          <p:nvPr/>
        </p:nvSpPr>
        <p:spPr>
          <a:xfrm flipH="1">
            <a:off x="3512384" y="1351684"/>
            <a:ext cx="890086" cy="3680076"/>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50581 w 1648326"/>
              <a:gd name="connsiteY0" fmla="*/ 0 h 4320527"/>
              <a:gd name="connsiteX1" fmla="*/ 1647513 w 1648326"/>
              <a:gd name="connsiteY1" fmla="*/ 640450 h 4320527"/>
              <a:gd name="connsiteX2" fmla="*/ 1644339 w 1648326"/>
              <a:gd name="connsiteY2" fmla="*/ 4320527 h 4320527"/>
              <a:gd name="connsiteX3" fmla="*/ 0 w 1648326"/>
              <a:gd name="connsiteY3" fmla="*/ 3778500 h 4320527"/>
              <a:gd name="connsiteX0" fmla="*/ 0 w 1597745"/>
              <a:gd name="connsiteY0" fmla="*/ 0 h 4320527"/>
              <a:gd name="connsiteX1" fmla="*/ 1596932 w 1597745"/>
              <a:gd name="connsiteY1" fmla="*/ 640450 h 4320527"/>
              <a:gd name="connsiteX2" fmla="*/ 1593758 w 1597745"/>
              <a:gd name="connsiteY2" fmla="*/ 4320527 h 4320527"/>
              <a:gd name="connsiteX3" fmla="*/ 9978 w 1597745"/>
              <a:gd name="connsiteY3" fmla="*/ 3593772 h 4320527"/>
              <a:gd name="connsiteX0" fmla="*/ 0 w 1597745"/>
              <a:gd name="connsiteY0" fmla="*/ 0 h 4320527"/>
              <a:gd name="connsiteX1" fmla="*/ 1596932 w 1597745"/>
              <a:gd name="connsiteY1" fmla="*/ 640450 h 4320527"/>
              <a:gd name="connsiteX2" fmla="*/ 1593758 w 1597745"/>
              <a:gd name="connsiteY2" fmla="*/ 4320527 h 4320527"/>
              <a:gd name="connsiteX3" fmla="*/ 592281 w 1597745"/>
              <a:gd name="connsiteY3" fmla="*/ 3601588 h 4320527"/>
              <a:gd name="connsiteX0" fmla="*/ 0 w 1015442"/>
              <a:gd name="connsiteY0" fmla="*/ 1086750 h 3680077"/>
              <a:gd name="connsiteX1" fmla="*/ 1014629 w 1015442"/>
              <a:gd name="connsiteY1" fmla="*/ 0 h 3680077"/>
              <a:gd name="connsiteX2" fmla="*/ 1011455 w 1015442"/>
              <a:gd name="connsiteY2" fmla="*/ 3680077 h 3680077"/>
              <a:gd name="connsiteX3" fmla="*/ 9978 w 1015442"/>
              <a:gd name="connsiteY3" fmla="*/ 2961138 h 3680077"/>
              <a:gd name="connsiteX0" fmla="*/ 0 w 1011455"/>
              <a:gd name="connsiteY0" fmla="*/ 1094565 h 3687892"/>
              <a:gd name="connsiteX1" fmla="*/ 530153 w 1011455"/>
              <a:gd name="connsiteY1" fmla="*/ 0 h 3687892"/>
              <a:gd name="connsiteX2" fmla="*/ 1011455 w 1011455"/>
              <a:gd name="connsiteY2" fmla="*/ 3687892 h 3687892"/>
              <a:gd name="connsiteX3" fmla="*/ 9978 w 1011455"/>
              <a:gd name="connsiteY3" fmla="*/ 2968953 h 3687892"/>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Lst>
            <a:ahLst/>
            <a:cxnLst>
              <a:cxn ang="0">
                <a:pos x="connsiteX0" y="connsiteY0"/>
              </a:cxn>
              <a:cxn ang="0">
                <a:pos x="connsiteX1" y="connsiteY1"/>
              </a:cxn>
              <a:cxn ang="0">
                <a:pos x="connsiteX2" y="connsiteY2"/>
              </a:cxn>
              <a:cxn ang="0">
                <a:pos x="connsiteX3" y="connsiteY3"/>
              </a:cxn>
            </a:cxnLst>
            <a:rect l="l" t="t" r="r" b="b"/>
            <a:pathLst>
              <a:path w="530543" h="3680076">
                <a:moveTo>
                  <a:pt x="0" y="1094565"/>
                </a:moveTo>
                <a:cubicBezTo>
                  <a:pt x="22946" y="1116316"/>
                  <a:pt x="511247" y="6241"/>
                  <a:pt x="530153" y="0"/>
                </a:cubicBezTo>
                <a:cubicBezTo>
                  <a:pt x="533909" y="1032511"/>
                  <a:pt x="509248" y="2647565"/>
                  <a:pt x="513004" y="3680076"/>
                </a:cubicBezTo>
                <a:cubicBezTo>
                  <a:pt x="470221" y="3639704"/>
                  <a:pt x="71189" y="2988060"/>
                  <a:pt x="9978" y="2968953"/>
                </a:cubicBezTo>
              </a:path>
            </a:pathLst>
          </a:custGeom>
          <a:gradFill flip="none" rotWithShape="1">
            <a:gsLst>
              <a:gs pos="0">
                <a:srgbClr val="FF5050">
                  <a:alpha val="48000"/>
                </a:srgbClr>
              </a:gs>
              <a:gs pos="100000">
                <a:srgbClr val="FFE7E7">
                  <a:alpha val="18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ectangle 23"/>
          <p:cNvSpPr/>
          <p:nvPr/>
        </p:nvSpPr>
        <p:spPr>
          <a:xfrm flipH="1">
            <a:off x="4400177" y="4765324"/>
            <a:ext cx="2146367" cy="69283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black"/>
                </a:solidFill>
              </a:rPr>
              <a:t>Physical processes</a:t>
            </a:r>
          </a:p>
        </p:txBody>
      </p:sp>
      <p:cxnSp>
        <p:nvCxnSpPr>
          <p:cNvPr id="30" name="Straight Arrow Connector 29"/>
          <p:cNvCxnSpPr>
            <a:cxnSpLocks/>
          </p:cNvCxnSpPr>
          <p:nvPr/>
        </p:nvCxnSpPr>
        <p:spPr>
          <a:xfrm>
            <a:off x="4868610" y="4303539"/>
            <a:ext cx="0" cy="461785"/>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flipH="1">
            <a:off x="4400179" y="2449075"/>
            <a:ext cx="2146366" cy="1854463"/>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prstClr val="black"/>
                </a:solidFill>
              </a:rPr>
              <a:t>Automated Controllers</a:t>
            </a:r>
          </a:p>
        </p:txBody>
      </p:sp>
      <p:cxnSp>
        <p:nvCxnSpPr>
          <p:cNvPr id="36" name="Straight Arrow Connector 35"/>
          <p:cNvCxnSpPr>
            <a:cxnSpLocks/>
          </p:cNvCxnSpPr>
          <p:nvPr/>
        </p:nvCxnSpPr>
        <p:spPr>
          <a:xfrm flipV="1">
            <a:off x="6093860" y="4303540"/>
            <a:ext cx="0" cy="461784"/>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4373920" y="2449073"/>
            <a:ext cx="2159324" cy="1854465"/>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Down Arrow 45"/>
          <p:cNvSpPr/>
          <p:nvPr/>
        </p:nvSpPr>
        <p:spPr>
          <a:xfrm>
            <a:off x="8371090" y="719049"/>
            <a:ext cx="754437" cy="4739113"/>
          </a:xfrm>
          <a:prstGeom prst="downArrow">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vert="vert270" rtlCol="0" anchor="ctr"/>
          <a:lstStyle/>
          <a:p>
            <a:pPr algn="ctr">
              <a:defRPr/>
            </a:pPr>
            <a:r>
              <a:rPr lang="en-US" sz="2800" b="1" kern="0" dirty="0">
                <a:solidFill>
                  <a:prstClr val="black"/>
                </a:solidFill>
              </a:rPr>
              <a:t>Control</a:t>
            </a:r>
          </a:p>
        </p:txBody>
      </p:sp>
      <p:sp>
        <p:nvSpPr>
          <p:cNvPr id="9" name="Rectangle 8"/>
          <p:cNvSpPr/>
          <p:nvPr/>
        </p:nvSpPr>
        <p:spPr>
          <a:xfrm>
            <a:off x="152400" y="4989944"/>
            <a:ext cx="990600" cy="89255"/>
          </a:xfrm>
          <a:prstGeom prst="rect">
            <a:avLst/>
          </a:prstGeom>
          <a:solidFill>
            <a:srgbClr val="E4E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TextBox 18"/>
          <p:cNvSpPr txBox="1"/>
          <p:nvPr/>
        </p:nvSpPr>
        <p:spPr>
          <a:xfrm>
            <a:off x="-76200" y="6643300"/>
            <a:ext cx="1103187" cy="276999"/>
          </a:xfrm>
          <a:prstGeom prst="rect">
            <a:avLst/>
          </a:prstGeom>
          <a:noFill/>
        </p:spPr>
        <p:txBody>
          <a:bodyPr wrap="none" rtlCol="0">
            <a:spAutoFit/>
          </a:bodyPr>
          <a:lstStyle/>
          <a:p>
            <a:r>
              <a:rPr lang="en-US" sz="1200" dirty="0">
                <a:solidFill>
                  <a:prstClr val="black"/>
                </a:solidFill>
              </a:rPr>
              <a:t>Thomas, 2017 </a:t>
            </a:r>
          </a:p>
        </p:txBody>
      </p:sp>
      <p:sp>
        <p:nvSpPr>
          <p:cNvPr id="20" name="Rectangle 19"/>
          <p:cNvSpPr/>
          <p:nvPr/>
        </p:nvSpPr>
        <p:spPr>
          <a:xfrm flipH="1">
            <a:off x="4400755" y="958084"/>
            <a:ext cx="3790500" cy="1010332"/>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black"/>
                </a:solidFill>
              </a:rPr>
              <a:t>Operators</a:t>
            </a:r>
          </a:p>
        </p:txBody>
      </p:sp>
      <p:cxnSp>
        <p:nvCxnSpPr>
          <p:cNvPr id="25" name="Straight Arrow Connector 24"/>
          <p:cNvCxnSpPr>
            <a:cxnSpLocks/>
          </p:cNvCxnSpPr>
          <p:nvPr/>
        </p:nvCxnSpPr>
        <p:spPr>
          <a:xfrm>
            <a:off x="4882148" y="1977853"/>
            <a:ext cx="0" cy="461785"/>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6107398" y="1977854"/>
            <a:ext cx="0" cy="461784"/>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flipH="1">
            <a:off x="6804579" y="2449075"/>
            <a:ext cx="1418133" cy="3009087"/>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prstClr val="black"/>
                </a:solidFill>
              </a:rPr>
              <a:t>Other processes</a:t>
            </a:r>
          </a:p>
        </p:txBody>
      </p:sp>
      <p:cxnSp>
        <p:nvCxnSpPr>
          <p:cNvPr id="33" name="Straight Arrow Connector 32"/>
          <p:cNvCxnSpPr>
            <a:cxnSpLocks/>
          </p:cNvCxnSpPr>
          <p:nvPr/>
        </p:nvCxnSpPr>
        <p:spPr>
          <a:xfrm flipV="1">
            <a:off x="7756443" y="1968416"/>
            <a:ext cx="0" cy="461784"/>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cxnSpLocks/>
          </p:cNvCxnSpPr>
          <p:nvPr/>
        </p:nvCxnSpPr>
        <p:spPr>
          <a:xfrm>
            <a:off x="7359625" y="1968416"/>
            <a:ext cx="0" cy="461785"/>
          </a:xfrm>
          <a:prstGeom prst="straightConnector1">
            <a:avLst/>
          </a:prstGeom>
          <a:noFill/>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0940" y="1355128"/>
            <a:ext cx="3389430" cy="3661017"/>
          </a:xfrm>
          <a:prstGeom prst="rect">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endParaRPr>
          </a:p>
        </p:txBody>
      </p:sp>
      <p:cxnSp>
        <p:nvCxnSpPr>
          <p:cNvPr id="35" name="Straight Arrow Connector 34"/>
          <p:cNvCxnSpPr>
            <a:cxnSpLocks/>
          </p:cNvCxnSpPr>
          <p:nvPr/>
        </p:nvCxnSpPr>
        <p:spPr>
          <a:xfrm>
            <a:off x="6330624" y="719049"/>
            <a:ext cx="2545" cy="226199"/>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V="1">
            <a:off x="6105261" y="719049"/>
            <a:ext cx="2137" cy="22620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Freeform 14">
            <a:extLst>
              <a:ext uri="{FF2B5EF4-FFF2-40B4-BE49-F238E27FC236}">
                <a16:creationId xmlns:a16="http://schemas.microsoft.com/office/drawing/2014/main" id="{2BD4953A-38FE-431D-B48E-E6375434EF00}"/>
              </a:ext>
            </a:extLst>
          </p:cNvPr>
          <p:cNvSpPr/>
          <p:nvPr/>
        </p:nvSpPr>
        <p:spPr>
          <a:xfrm flipH="1">
            <a:off x="3533016" y="1351684"/>
            <a:ext cx="857396" cy="4123118"/>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50581 w 1648326"/>
              <a:gd name="connsiteY0" fmla="*/ 0 h 4320527"/>
              <a:gd name="connsiteX1" fmla="*/ 1647513 w 1648326"/>
              <a:gd name="connsiteY1" fmla="*/ 640450 h 4320527"/>
              <a:gd name="connsiteX2" fmla="*/ 1644339 w 1648326"/>
              <a:gd name="connsiteY2" fmla="*/ 4320527 h 4320527"/>
              <a:gd name="connsiteX3" fmla="*/ 0 w 1648326"/>
              <a:gd name="connsiteY3" fmla="*/ 3778500 h 4320527"/>
              <a:gd name="connsiteX0" fmla="*/ 0 w 1597745"/>
              <a:gd name="connsiteY0" fmla="*/ 0 h 4320527"/>
              <a:gd name="connsiteX1" fmla="*/ 1596932 w 1597745"/>
              <a:gd name="connsiteY1" fmla="*/ 640450 h 4320527"/>
              <a:gd name="connsiteX2" fmla="*/ 1593758 w 1597745"/>
              <a:gd name="connsiteY2" fmla="*/ 4320527 h 4320527"/>
              <a:gd name="connsiteX3" fmla="*/ 9978 w 1597745"/>
              <a:gd name="connsiteY3" fmla="*/ 3593772 h 4320527"/>
              <a:gd name="connsiteX0" fmla="*/ 0 w 1597745"/>
              <a:gd name="connsiteY0" fmla="*/ 0 h 4320527"/>
              <a:gd name="connsiteX1" fmla="*/ 1596932 w 1597745"/>
              <a:gd name="connsiteY1" fmla="*/ 640450 h 4320527"/>
              <a:gd name="connsiteX2" fmla="*/ 1593758 w 1597745"/>
              <a:gd name="connsiteY2" fmla="*/ 4320527 h 4320527"/>
              <a:gd name="connsiteX3" fmla="*/ 592281 w 1597745"/>
              <a:gd name="connsiteY3" fmla="*/ 3601588 h 4320527"/>
              <a:gd name="connsiteX0" fmla="*/ 0 w 1015442"/>
              <a:gd name="connsiteY0" fmla="*/ 1086750 h 3680077"/>
              <a:gd name="connsiteX1" fmla="*/ 1014629 w 1015442"/>
              <a:gd name="connsiteY1" fmla="*/ 0 h 3680077"/>
              <a:gd name="connsiteX2" fmla="*/ 1011455 w 1015442"/>
              <a:gd name="connsiteY2" fmla="*/ 3680077 h 3680077"/>
              <a:gd name="connsiteX3" fmla="*/ 9978 w 1015442"/>
              <a:gd name="connsiteY3" fmla="*/ 2961138 h 3680077"/>
              <a:gd name="connsiteX0" fmla="*/ 0 w 1011455"/>
              <a:gd name="connsiteY0" fmla="*/ 1094565 h 3687892"/>
              <a:gd name="connsiteX1" fmla="*/ 530153 w 1011455"/>
              <a:gd name="connsiteY1" fmla="*/ 0 h 3687892"/>
              <a:gd name="connsiteX2" fmla="*/ 1011455 w 1011455"/>
              <a:gd name="connsiteY2" fmla="*/ 3687892 h 3687892"/>
              <a:gd name="connsiteX3" fmla="*/ 9978 w 1011455"/>
              <a:gd name="connsiteY3" fmla="*/ 2968953 h 3687892"/>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 name="connsiteX0" fmla="*/ 0 w 530543"/>
              <a:gd name="connsiteY0" fmla="*/ 1094565 h 4123118"/>
              <a:gd name="connsiteX1" fmla="*/ 530153 w 530543"/>
              <a:gd name="connsiteY1" fmla="*/ 0 h 4123118"/>
              <a:gd name="connsiteX2" fmla="*/ 513004 w 530543"/>
              <a:gd name="connsiteY2" fmla="*/ 3680076 h 4123118"/>
              <a:gd name="connsiteX3" fmla="*/ 19485 w 530543"/>
              <a:gd name="connsiteY3" fmla="*/ 4122586 h 4123118"/>
              <a:gd name="connsiteX0" fmla="*/ 0 w 527374"/>
              <a:gd name="connsiteY0" fmla="*/ 3417779 h 4123118"/>
              <a:gd name="connsiteX1" fmla="*/ 526984 w 527374"/>
              <a:gd name="connsiteY1" fmla="*/ 0 h 4123118"/>
              <a:gd name="connsiteX2" fmla="*/ 509835 w 527374"/>
              <a:gd name="connsiteY2" fmla="*/ 3680076 h 4123118"/>
              <a:gd name="connsiteX3" fmla="*/ 16316 w 527374"/>
              <a:gd name="connsiteY3" fmla="*/ 4122586 h 4123118"/>
              <a:gd name="connsiteX0" fmla="*/ 5865 w 511058"/>
              <a:gd name="connsiteY0" fmla="*/ 3412463 h 4123118"/>
              <a:gd name="connsiteX1" fmla="*/ 510668 w 511058"/>
              <a:gd name="connsiteY1" fmla="*/ 0 h 4123118"/>
              <a:gd name="connsiteX2" fmla="*/ 493519 w 511058"/>
              <a:gd name="connsiteY2" fmla="*/ 3680076 h 4123118"/>
              <a:gd name="connsiteX3" fmla="*/ 0 w 511058"/>
              <a:gd name="connsiteY3" fmla="*/ 4122586 h 4123118"/>
            </a:gdLst>
            <a:ahLst/>
            <a:cxnLst>
              <a:cxn ang="0">
                <a:pos x="connsiteX0" y="connsiteY0"/>
              </a:cxn>
              <a:cxn ang="0">
                <a:pos x="connsiteX1" y="connsiteY1"/>
              </a:cxn>
              <a:cxn ang="0">
                <a:pos x="connsiteX2" y="connsiteY2"/>
              </a:cxn>
              <a:cxn ang="0">
                <a:pos x="connsiteX3" y="connsiteY3"/>
              </a:cxn>
            </a:cxnLst>
            <a:rect l="l" t="t" r="r" b="b"/>
            <a:pathLst>
              <a:path w="511058" h="4123118">
                <a:moveTo>
                  <a:pt x="5865" y="3412463"/>
                </a:moveTo>
                <a:cubicBezTo>
                  <a:pt x="28811" y="3434214"/>
                  <a:pt x="491762" y="6241"/>
                  <a:pt x="510668" y="0"/>
                </a:cubicBezTo>
                <a:cubicBezTo>
                  <a:pt x="514424" y="1032511"/>
                  <a:pt x="489763" y="2647565"/>
                  <a:pt x="493519" y="3680076"/>
                </a:cubicBezTo>
                <a:cubicBezTo>
                  <a:pt x="450736" y="3639704"/>
                  <a:pt x="61211" y="4141693"/>
                  <a:pt x="0" y="4122586"/>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0E709EE-1B80-49EA-8597-3D02F57BEF79}"/>
              </a:ext>
            </a:extLst>
          </p:cNvPr>
          <p:cNvSpPr/>
          <p:nvPr/>
        </p:nvSpPr>
        <p:spPr>
          <a:xfrm>
            <a:off x="4390412" y="4764877"/>
            <a:ext cx="2159324" cy="692838"/>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9" name="Rectangle 28">
            <a:extLst>
              <a:ext uri="{FF2B5EF4-FFF2-40B4-BE49-F238E27FC236}">
                <a16:creationId xmlns:a16="http://schemas.microsoft.com/office/drawing/2014/main" id="{8439E766-A44C-4205-BB63-21A57FF63EFE}"/>
              </a:ext>
            </a:extLst>
          </p:cNvPr>
          <p:cNvSpPr/>
          <p:nvPr/>
        </p:nvSpPr>
        <p:spPr>
          <a:xfrm>
            <a:off x="514112" y="5656290"/>
            <a:ext cx="3046283" cy="935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Component view</a:t>
            </a:r>
          </a:p>
        </p:txBody>
      </p:sp>
      <p:sp>
        <p:nvSpPr>
          <p:cNvPr id="38" name="Rectangle 37">
            <a:extLst>
              <a:ext uri="{FF2B5EF4-FFF2-40B4-BE49-F238E27FC236}">
                <a16:creationId xmlns:a16="http://schemas.microsoft.com/office/drawing/2014/main" id="{0CD60EC2-A3F5-4D11-B938-0DB934D0744E}"/>
              </a:ext>
            </a:extLst>
          </p:cNvPr>
          <p:cNvSpPr/>
          <p:nvPr/>
        </p:nvSpPr>
        <p:spPr>
          <a:xfrm>
            <a:off x="5010102" y="5656289"/>
            <a:ext cx="3046283" cy="935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Systems view (STPA)</a:t>
            </a:r>
          </a:p>
        </p:txBody>
      </p:sp>
      <p:sp>
        <p:nvSpPr>
          <p:cNvPr id="39" name="Circular Arrow 4">
            <a:extLst>
              <a:ext uri="{FF2B5EF4-FFF2-40B4-BE49-F238E27FC236}">
                <a16:creationId xmlns:a16="http://schemas.microsoft.com/office/drawing/2014/main" id="{81BC749D-AB2A-4B88-A275-C887A2A441D0}"/>
              </a:ext>
            </a:extLst>
          </p:cNvPr>
          <p:cNvSpPr/>
          <p:nvPr/>
        </p:nvSpPr>
        <p:spPr>
          <a:xfrm flipH="1">
            <a:off x="4212779" y="675464"/>
            <a:ext cx="2393392" cy="2840155"/>
          </a:xfrm>
          <a:prstGeom prst="circularArrow">
            <a:avLst>
              <a:gd name="adj1" fmla="val 18467"/>
              <a:gd name="adj2" fmla="val 1887683"/>
              <a:gd name="adj3" fmla="val 20330356"/>
              <a:gd name="adj4" fmla="val 4422810"/>
              <a:gd name="adj5" fmla="val 2153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Circular Arrow 4">
            <a:extLst>
              <a:ext uri="{FF2B5EF4-FFF2-40B4-BE49-F238E27FC236}">
                <a16:creationId xmlns:a16="http://schemas.microsoft.com/office/drawing/2014/main" id="{4FD55F9A-83AD-4AA6-A260-18E6E80F258B}"/>
              </a:ext>
            </a:extLst>
          </p:cNvPr>
          <p:cNvSpPr/>
          <p:nvPr/>
        </p:nvSpPr>
        <p:spPr>
          <a:xfrm flipH="1">
            <a:off x="4282170" y="3081587"/>
            <a:ext cx="2393392" cy="2840155"/>
          </a:xfrm>
          <a:prstGeom prst="circularArrow">
            <a:avLst>
              <a:gd name="adj1" fmla="val 18467"/>
              <a:gd name="adj2" fmla="val 1887683"/>
              <a:gd name="adj3" fmla="val 20330356"/>
              <a:gd name="adj4" fmla="val 4422810"/>
              <a:gd name="adj5" fmla="val 2153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Circular Arrow 4">
            <a:extLst>
              <a:ext uri="{FF2B5EF4-FFF2-40B4-BE49-F238E27FC236}">
                <a16:creationId xmlns:a16="http://schemas.microsoft.com/office/drawing/2014/main" id="{EEE3ECB8-FEEA-4B8C-AC9B-611AAAAD63BF}"/>
              </a:ext>
            </a:extLst>
          </p:cNvPr>
          <p:cNvSpPr/>
          <p:nvPr/>
        </p:nvSpPr>
        <p:spPr>
          <a:xfrm flipH="1">
            <a:off x="6220666" y="1137206"/>
            <a:ext cx="2393392" cy="2840155"/>
          </a:xfrm>
          <a:prstGeom prst="circularArrow">
            <a:avLst>
              <a:gd name="adj1" fmla="val 18467"/>
              <a:gd name="adj2" fmla="val 1887683"/>
              <a:gd name="adj3" fmla="val 20330356"/>
              <a:gd name="adj4" fmla="val 4422810"/>
              <a:gd name="adj5" fmla="val 2153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5" name="Straight Arrow Connector 44">
            <a:extLst>
              <a:ext uri="{FF2B5EF4-FFF2-40B4-BE49-F238E27FC236}">
                <a16:creationId xmlns:a16="http://schemas.microsoft.com/office/drawing/2014/main" id="{4CFEB874-A20D-4930-8299-32BA2BB45D61}"/>
              </a:ext>
            </a:extLst>
          </p:cNvPr>
          <p:cNvCxnSpPr>
            <a:cxnSpLocks/>
          </p:cNvCxnSpPr>
          <p:nvPr/>
        </p:nvCxnSpPr>
        <p:spPr>
          <a:xfrm>
            <a:off x="6330624" y="719049"/>
            <a:ext cx="2545" cy="226199"/>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EE581A2-E4AF-4F17-BCBA-CB7A22366E68}"/>
              </a:ext>
            </a:extLst>
          </p:cNvPr>
          <p:cNvCxnSpPr>
            <a:cxnSpLocks/>
          </p:cNvCxnSpPr>
          <p:nvPr/>
        </p:nvCxnSpPr>
        <p:spPr>
          <a:xfrm flipV="1">
            <a:off x="6105261" y="719049"/>
            <a:ext cx="2137" cy="22620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B05E908D-43B8-484D-B59D-9CBF17318139}"/>
              </a:ext>
            </a:extLst>
          </p:cNvPr>
          <p:cNvSpPr/>
          <p:nvPr/>
        </p:nvSpPr>
        <p:spPr>
          <a:xfrm>
            <a:off x="4400176" y="220621"/>
            <a:ext cx="3785409" cy="486230"/>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49" name="Circular Arrow 4">
            <a:extLst>
              <a:ext uri="{FF2B5EF4-FFF2-40B4-BE49-F238E27FC236}">
                <a16:creationId xmlns:a16="http://schemas.microsoft.com/office/drawing/2014/main" id="{0F98E9AA-A5EA-40B9-93EC-4043712A608F}"/>
              </a:ext>
            </a:extLst>
          </p:cNvPr>
          <p:cNvSpPr/>
          <p:nvPr/>
        </p:nvSpPr>
        <p:spPr>
          <a:xfrm flipH="1">
            <a:off x="5459697" y="-735117"/>
            <a:ext cx="2393392" cy="2840155"/>
          </a:xfrm>
          <a:prstGeom prst="circularArrow">
            <a:avLst>
              <a:gd name="adj1" fmla="val 18467"/>
              <a:gd name="adj2" fmla="val 1887683"/>
              <a:gd name="adj3" fmla="val 20330356"/>
              <a:gd name="adj4" fmla="val 4422810"/>
              <a:gd name="adj5" fmla="val 2153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itle 1">
            <a:extLst>
              <a:ext uri="{FF2B5EF4-FFF2-40B4-BE49-F238E27FC236}">
                <a16:creationId xmlns:a16="http://schemas.microsoft.com/office/drawing/2014/main" id="{1BEA8D01-7F84-4CFA-B934-291F20278019}"/>
              </a:ext>
            </a:extLst>
          </p:cNvPr>
          <p:cNvSpPr>
            <a:spLocks noGrp="1"/>
          </p:cNvSpPr>
          <p:nvPr>
            <p:ph type="title"/>
          </p:nvPr>
        </p:nvSpPr>
        <p:spPr>
          <a:xfrm>
            <a:off x="0" y="24944"/>
            <a:ext cx="3701208" cy="1143000"/>
          </a:xfrm>
        </p:spPr>
        <p:txBody>
          <a:bodyPr>
            <a:normAutofit/>
          </a:bodyPr>
          <a:lstStyle/>
          <a:p>
            <a:r>
              <a:rPr lang="en-US" dirty="0"/>
              <a:t>Enabling abstraction</a:t>
            </a:r>
          </a:p>
        </p:txBody>
      </p:sp>
    </p:spTree>
    <p:extLst>
      <p:ext uri="{BB962C8B-B14F-4D97-AF65-F5344CB8AC3E}">
        <p14:creationId xmlns:p14="http://schemas.microsoft.com/office/powerpoint/2010/main" val="91165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P spid="4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noChangeArrowheads="1"/>
          </p:cNvSpPr>
          <p:nvPr>
            <p:ph type="title" idx="4294967295"/>
          </p:nvPr>
        </p:nvSpPr>
        <p:spPr>
          <a:xfrm>
            <a:off x="228600" y="0"/>
            <a:ext cx="8229600" cy="685800"/>
          </a:xfrm>
        </p:spPr>
        <p:txBody>
          <a:bodyPr>
            <a:normAutofit fontScale="90000"/>
          </a:bodyPr>
          <a:lstStyle/>
          <a:p>
            <a:pPr eaLnBrk="1" hangingPunct="1"/>
            <a:r>
              <a:rPr lang="en-US" altLang="en-US"/>
              <a:t>Some Factors in Causal Scenarios</a:t>
            </a:r>
          </a:p>
        </p:txBody>
      </p:sp>
      <p:sp>
        <p:nvSpPr>
          <p:cNvPr id="44" name="Rectangle 43"/>
          <p:cNvSpPr/>
          <p:nvPr/>
        </p:nvSpPr>
        <p:spPr>
          <a:xfrm>
            <a:off x="2667000" y="1700213"/>
            <a:ext cx="31242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30000" noProof="0">
              <a:ln>
                <a:noFill/>
              </a:ln>
              <a:solidFill>
                <a:srgbClr val="FFFFFF"/>
              </a:solidFill>
              <a:effectLst/>
              <a:uLnTx/>
              <a:uFillTx/>
              <a:latin typeface="Calibri"/>
              <a:ea typeface="+mn-ea"/>
              <a:cs typeface="+mn-cs"/>
            </a:endParaRPr>
          </a:p>
        </p:txBody>
      </p:sp>
      <p:sp>
        <p:nvSpPr>
          <p:cNvPr id="98309" name="TextBox 44"/>
          <p:cNvSpPr txBox="1">
            <a:spLocks noChangeArrowheads="1"/>
          </p:cNvSpPr>
          <p:nvPr/>
        </p:nvSpPr>
        <p:spPr bwMode="auto">
          <a:xfrm>
            <a:off x="2667000" y="1776413"/>
            <a:ext cx="1676400" cy="117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Inadequate Decision Making (Flaws in creation, process changes, incorrect modification or </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adaptation)</a:t>
            </a:r>
          </a:p>
        </p:txBody>
      </p:sp>
      <p:sp>
        <p:nvSpPr>
          <p:cNvPr id="98310" name="TextBox 45"/>
          <p:cNvSpPr txBox="1">
            <a:spLocks noChangeArrowheads="1"/>
          </p:cNvSpPr>
          <p:nvPr/>
        </p:nvSpPr>
        <p:spPr bwMode="auto">
          <a:xfrm>
            <a:off x="2590800" y="1395413"/>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7" name="Rectangle 46"/>
          <p:cNvSpPr/>
          <p:nvPr/>
        </p:nvSpPr>
        <p:spPr>
          <a:xfrm>
            <a:off x="4419600" y="1776413"/>
            <a:ext cx="1219200" cy="109061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Process Model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(inconsistent, incomplete, or incorrect)</a:t>
            </a:r>
          </a:p>
        </p:txBody>
      </p:sp>
      <p:cxnSp>
        <p:nvCxnSpPr>
          <p:cNvPr id="48" name="Straight Arrow Connector 47"/>
          <p:cNvCxnSpPr/>
          <p:nvPr/>
        </p:nvCxnSpPr>
        <p:spPr>
          <a:xfrm rot="5400000">
            <a:off x="3810001" y="13938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3" name="TextBox 48"/>
          <p:cNvSpPr txBox="1">
            <a:spLocks noChangeArrowheads="1"/>
          </p:cNvSpPr>
          <p:nvPr/>
        </p:nvSpPr>
        <p:spPr bwMode="auto">
          <a:xfrm>
            <a:off x="4114800" y="1014413"/>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input or external information wrong or missing</a:t>
            </a:r>
          </a:p>
        </p:txBody>
      </p:sp>
      <p:cxnSp>
        <p:nvCxnSpPr>
          <p:cNvPr id="50" name="Straight Arrow Connector 49"/>
          <p:cNvCxnSpPr/>
          <p:nvPr/>
        </p:nvCxnSpPr>
        <p:spPr>
          <a:xfrm rot="10800000">
            <a:off x="2286000" y="2157413"/>
            <a:ext cx="3825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601787" y="2843213"/>
            <a:ext cx="1370013"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6" name="TextBox 51"/>
          <p:cNvSpPr txBox="1">
            <a:spLocks noChangeArrowheads="1"/>
          </p:cNvSpPr>
          <p:nvPr/>
        </p:nvSpPr>
        <p:spPr bwMode="auto">
          <a:xfrm>
            <a:off x="2362200" y="3224213"/>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Actuator</a:t>
            </a:r>
          </a:p>
        </p:txBody>
      </p:sp>
      <p:sp>
        <p:nvSpPr>
          <p:cNvPr id="53" name="Rectangle 52"/>
          <p:cNvSpPr/>
          <p:nvPr/>
        </p:nvSpPr>
        <p:spPr>
          <a:xfrm>
            <a:off x="1714500" y="3527425"/>
            <a:ext cx="1338263" cy="4333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 operation</a:t>
            </a:r>
          </a:p>
        </p:txBody>
      </p:sp>
      <p:sp>
        <p:nvSpPr>
          <p:cNvPr id="98318" name="TextBox 53"/>
          <p:cNvSpPr txBox="1">
            <a:spLocks noChangeArrowheads="1"/>
          </p:cNvSpPr>
          <p:nvPr/>
        </p:nvSpPr>
        <p:spPr bwMode="auto">
          <a:xfrm>
            <a:off x="990600" y="2233613"/>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Inappropriate, ineffective, or missing control action</a:t>
            </a:r>
          </a:p>
        </p:txBody>
      </p:sp>
      <p:cxnSp>
        <p:nvCxnSpPr>
          <p:cNvPr id="55" name="Straight Arrow Connector 54"/>
          <p:cNvCxnSpPr/>
          <p:nvPr/>
        </p:nvCxnSpPr>
        <p:spPr>
          <a:xfrm rot="5400000">
            <a:off x="5487988" y="2841625"/>
            <a:ext cx="1370012" cy="1588"/>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0" name="TextBox 55"/>
          <p:cNvSpPr txBox="1">
            <a:spLocks noChangeArrowheads="1"/>
          </p:cNvSpPr>
          <p:nvPr/>
        </p:nvSpPr>
        <p:spPr bwMode="auto">
          <a:xfrm>
            <a:off x="4967288" y="3227388"/>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Sensor</a:t>
            </a:r>
          </a:p>
        </p:txBody>
      </p:sp>
      <p:sp>
        <p:nvSpPr>
          <p:cNvPr id="57" name="Rectangle 56"/>
          <p:cNvSpPr/>
          <p:nvPr/>
        </p:nvSpPr>
        <p:spPr>
          <a:xfrm>
            <a:off x="5226050" y="3543300"/>
            <a:ext cx="12192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a:t>
            </a:r>
            <a:r>
              <a:rPr kumimoji="0" lang="en-US" sz="1800" b="1" i="0" u="none" strike="noStrike" kern="1200" cap="none" spc="0" normalizeH="0" baseline="30000" noProof="0" dirty="0">
                <a:ln>
                  <a:noFill/>
                </a:ln>
                <a:solidFill>
                  <a:prstClr val="black"/>
                </a:solidFill>
                <a:effectLst/>
                <a:uLnTx/>
                <a:uFillTx/>
                <a:latin typeface="Calibri"/>
                <a:ea typeface="+mn-ea"/>
                <a:cs typeface="+mn-cs"/>
              </a:rPr>
              <a:t> </a:t>
            </a:r>
            <a:r>
              <a:rPr kumimoji="0" lang="en-US" sz="1800" b="0" i="0" u="none" strike="noStrike" kern="1200" cap="none" spc="0" normalizeH="0" baseline="30000" noProof="0" dirty="0">
                <a:ln>
                  <a:noFill/>
                </a:ln>
                <a:solidFill>
                  <a:prstClr val="black"/>
                </a:solidFill>
                <a:effectLst/>
                <a:uLnTx/>
                <a:uFillTx/>
                <a:latin typeface="Calibri"/>
                <a:ea typeface="+mn-ea"/>
                <a:cs typeface="+mn-cs"/>
              </a:rPr>
              <a:t>operation</a:t>
            </a:r>
          </a:p>
        </p:txBody>
      </p:sp>
      <p:sp>
        <p:nvSpPr>
          <p:cNvPr id="98322" name="TextBox 57"/>
          <p:cNvSpPr txBox="1">
            <a:spLocks noChangeArrowheads="1"/>
          </p:cNvSpPr>
          <p:nvPr/>
        </p:nvSpPr>
        <p:spPr bwMode="auto">
          <a:xfrm>
            <a:off x="6172200" y="2117725"/>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Inadequate or missing feedback</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cxnSp>
        <p:nvCxnSpPr>
          <p:cNvPr id="59" name="Straight Arrow Connector 58"/>
          <p:cNvCxnSpPr/>
          <p:nvPr/>
        </p:nvCxnSpPr>
        <p:spPr>
          <a:xfrm rot="10800000">
            <a:off x="5791200" y="2157413"/>
            <a:ext cx="3810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5449094" y="4633119"/>
            <a:ext cx="144780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1603375" y="4633913"/>
            <a:ext cx="1370013"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3352800" y="5129213"/>
            <a:ext cx="18288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70000"/>
              </a:lnSpc>
              <a:spcBef>
                <a:spcPts val="60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Component failures/errors</a:t>
            </a:r>
          </a:p>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Unsafe states and </a:t>
            </a:r>
            <a:br>
              <a:rPr kumimoji="0" lang="en-US" sz="1800" b="0" i="0" u="none" strike="noStrike" kern="1200" cap="none" spc="0" normalizeH="0" baseline="30000" noProof="0" dirty="0">
                <a:ln>
                  <a:noFill/>
                </a:ln>
                <a:solidFill>
                  <a:prstClr val="black"/>
                </a:solidFill>
                <a:effectLst/>
                <a:uLnTx/>
                <a:uFillTx/>
                <a:latin typeface="Calibri"/>
                <a:ea typeface="+mn-ea"/>
                <a:cs typeface="+mn-cs"/>
              </a:rPr>
            </a:br>
            <a:r>
              <a:rPr kumimoji="0" lang="en-US" sz="1800" b="0" i="0" u="none" strike="noStrike" kern="1200" cap="none" spc="0" normalizeH="0" baseline="30000" noProof="0" dirty="0">
                <a:ln>
                  <a:noFill/>
                </a:ln>
                <a:solidFill>
                  <a:prstClr val="black"/>
                </a:solidFill>
                <a:effectLst/>
                <a:uLnTx/>
                <a:uFillTx/>
                <a:latin typeface="Calibri"/>
                <a:ea typeface="+mn-ea"/>
                <a:cs typeface="+mn-cs"/>
              </a:rPr>
              <a:t>non-failures</a:t>
            </a:r>
          </a:p>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Changes over time</a:t>
            </a:r>
          </a:p>
        </p:txBody>
      </p:sp>
      <p:cxnSp>
        <p:nvCxnSpPr>
          <p:cNvPr id="63" name="Straight Arrow Connector 62"/>
          <p:cNvCxnSpPr/>
          <p:nvPr/>
        </p:nvCxnSpPr>
        <p:spPr>
          <a:xfrm>
            <a:off x="2286000" y="5281613"/>
            <a:ext cx="10668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10800000">
            <a:off x="5181600" y="5357813"/>
            <a:ext cx="9921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9" name="TextBox 64"/>
          <p:cNvSpPr txBox="1">
            <a:spLocks noChangeArrowheads="1"/>
          </p:cNvSpPr>
          <p:nvPr/>
        </p:nvSpPr>
        <p:spPr bwMode="auto">
          <a:xfrm>
            <a:off x="3124200" y="4824413"/>
            <a:ext cx="228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Controlled Process</a:t>
            </a:r>
          </a:p>
        </p:txBody>
      </p:sp>
      <p:cxnSp>
        <p:nvCxnSpPr>
          <p:cNvPr id="66" name="Straight Arrow Connector 65"/>
          <p:cNvCxnSpPr/>
          <p:nvPr/>
        </p:nvCxnSpPr>
        <p:spPr>
          <a:xfrm rot="5400000" flipH="1" flipV="1">
            <a:off x="3962401" y="61944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1" name="TextBox 66"/>
          <p:cNvSpPr txBox="1">
            <a:spLocks noChangeArrowheads="1"/>
          </p:cNvSpPr>
          <p:nvPr/>
        </p:nvSpPr>
        <p:spPr bwMode="auto">
          <a:xfrm>
            <a:off x="4391025" y="5891213"/>
            <a:ext cx="1371600"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Unidentified or out-of-range disturbance</a:t>
            </a:r>
          </a:p>
        </p:txBody>
      </p:sp>
      <p:cxnSp>
        <p:nvCxnSpPr>
          <p:cNvPr id="68" name="Straight Arrow Connector 67"/>
          <p:cNvCxnSpPr/>
          <p:nvPr/>
        </p:nvCxnSpPr>
        <p:spPr>
          <a:xfrm>
            <a:off x="1255713" y="5613400"/>
            <a:ext cx="2097087"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762000" y="4973638"/>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34" name="TextBox 69"/>
          <p:cNvSpPr txBox="1">
            <a:spLocks noChangeArrowheads="1"/>
          </p:cNvSpPr>
          <p:nvPr/>
        </p:nvSpPr>
        <p:spPr bwMode="auto">
          <a:xfrm>
            <a:off x="606425" y="4692650"/>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cxnSp>
        <p:nvCxnSpPr>
          <p:cNvPr id="71" name="Straight Arrow Connector 70"/>
          <p:cNvCxnSpPr/>
          <p:nvPr/>
        </p:nvCxnSpPr>
        <p:spPr>
          <a:xfrm>
            <a:off x="1981200" y="5859463"/>
            <a:ext cx="13716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6" name="TextBox 71"/>
          <p:cNvSpPr txBox="1">
            <a:spLocks noChangeArrowheads="1"/>
          </p:cNvSpPr>
          <p:nvPr/>
        </p:nvSpPr>
        <p:spPr bwMode="auto">
          <a:xfrm>
            <a:off x="896938" y="5907088"/>
            <a:ext cx="25146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input missing or wrong</a:t>
            </a:r>
          </a:p>
        </p:txBody>
      </p:sp>
      <p:cxnSp>
        <p:nvCxnSpPr>
          <p:cNvPr id="73" name="Straight Arrow Connector 72"/>
          <p:cNvCxnSpPr/>
          <p:nvPr/>
        </p:nvCxnSpPr>
        <p:spPr>
          <a:xfrm>
            <a:off x="5181600" y="5662613"/>
            <a:ext cx="12954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8" name="TextBox 73"/>
          <p:cNvSpPr txBox="1">
            <a:spLocks noChangeArrowheads="1"/>
          </p:cNvSpPr>
          <p:nvPr/>
        </p:nvSpPr>
        <p:spPr bwMode="auto">
          <a:xfrm>
            <a:off x="5870575" y="5614988"/>
            <a:ext cx="13716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output contributes to system hazard</a:t>
            </a:r>
          </a:p>
        </p:txBody>
      </p:sp>
      <p:sp>
        <p:nvSpPr>
          <p:cNvPr id="98339" name="TextBox 74"/>
          <p:cNvSpPr txBox="1">
            <a:spLocks noChangeArrowheads="1"/>
          </p:cNvSpPr>
          <p:nvPr/>
        </p:nvSpPr>
        <p:spPr bwMode="auto">
          <a:xfrm>
            <a:off x="6172200" y="3986213"/>
            <a:ext cx="18288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Incorrect or no information provided</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Measurement inaccuracies</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sp>
        <p:nvSpPr>
          <p:cNvPr id="98340" name="TextBox 75"/>
          <p:cNvSpPr txBox="1">
            <a:spLocks noChangeArrowheads="1"/>
          </p:cNvSpPr>
          <p:nvPr/>
        </p:nvSpPr>
        <p:spPr bwMode="auto">
          <a:xfrm>
            <a:off x="1143000" y="406241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Delayed</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operation</a:t>
            </a:r>
          </a:p>
        </p:txBody>
      </p:sp>
      <p:sp>
        <p:nvSpPr>
          <p:cNvPr id="98341" name="TextBox 76"/>
          <p:cNvSpPr txBox="1">
            <a:spLocks noChangeArrowheads="1"/>
          </p:cNvSpPr>
          <p:nvPr/>
        </p:nvSpPr>
        <p:spPr bwMode="auto">
          <a:xfrm>
            <a:off x="793750" y="5378450"/>
            <a:ext cx="22256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Conflicting</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actions</a:t>
            </a:r>
          </a:p>
        </p:txBody>
      </p:sp>
      <p:cxnSp>
        <p:nvCxnSpPr>
          <p:cNvPr id="78" name="Straight Arrow Connector 77"/>
          <p:cNvCxnSpPr/>
          <p:nvPr/>
        </p:nvCxnSpPr>
        <p:spPr>
          <a:xfrm>
            <a:off x="1255713" y="5359400"/>
            <a:ext cx="0" cy="254000"/>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0800000">
            <a:off x="5791200" y="1889125"/>
            <a:ext cx="1524000" cy="1588"/>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8344" name="TextBox 79"/>
          <p:cNvSpPr txBox="1">
            <a:spLocks noChangeArrowheads="1"/>
          </p:cNvSpPr>
          <p:nvPr/>
        </p:nvSpPr>
        <p:spPr bwMode="auto">
          <a:xfrm>
            <a:off x="5859463" y="1390650"/>
            <a:ext cx="152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Missing or wrong communication with another controller</a:t>
            </a:r>
          </a:p>
        </p:txBody>
      </p:sp>
      <p:sp>
        <p:nvSpPr>
          <p:cNvPr id="81" name="Rectangle 80"/>
          <p:cNvSpPr/>
          <p:nvPr/>
        </p:nvSpPr>
        <p:spPr>
          <a:xfrm>
            <a:off x="7315200" y="1660525"/>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46" name="TextBox 81"/>
          <p:cNvSpPr txBox="1">
            <a:spLocks noChangeArrowheads="1"/>
          </p:cNvSpPr>
          <p:nvPr/>
        </p:nvSpPr>
        <p:spPr bwMode="auto">
          <a:xfrm>
            <a:off x="7086600" y="1355725"/>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cxnSp>
        <p:nvCxnSpPr>
          <p:cNvPr id="7" name="Straight Connector 6"/>
          <p:cNvCxnSpPr/>
          <p:nvPr/>
        </p:nvCxnSpPr>
        <p:spPr bwMode="auto">
          <a:xfrm>
            <a:off x="228600" y="628650"/>
            <a:ext cx="7772400" cy="1589"/>
          </a:xfrm>
          <a:prstGeom prst="line">
            <a:avLst/>
          </a:prstGeom>
          <a:solidFill>
            <a:schemeClr val="accent1"/>
          </a:solidFill>
          <a:ln w="38100" cap="flat" cmpd="sng" algn="ctr">
            <a:gradFill flip="none" rotWithShape="1">
              <a:gsLst>
                <a:gs pos="0">
                  <a:srgbClr val="0092D2"/>
                </a:gs>
                <a:gs pos="100000">
                  <a:prstClr val="white"/>
                </a:gs>
              </a:gsLst>
              <a:lin ang="0" scaled="1"/>
              <a:tileRect/>
            </a:gradFill>
            <a:prstDash val="solid"/>
            <a:round/>
            <a:headEnd type="none" w="med" len="med"/>
            <a:tailEnd type="none" w="med" len="med"/>
          </a:ln>
          <a:effectLst/>
        </p:spPr>
      </p:cxnSp>
      <p:sp>
        <p:nvSpPr>
          <p:cNvPr id="43" name="TextBox 42">
            <a:extLst>
              <a:ext uri="{FF2B5EF4-FFF2-40B4-BE49-F238E27FC236}">
                <a16:creationId xmlns:a16="http://schemas.microsoft.com/office/drawing/2014/main" id="{6F3BA4EA-5128-4773-B651-174E2CB88DCD}"/>
              </a:ext>
            </a:extLst>
          </p:cNvPr>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45" name="TextBox 44">
            <a:extLst>
              <a:ext uri="{FF2B5EF4-FFF2-40B4-BE49-F238E27FC236}">
                <a16:creationId xmlns:a16="http://schemas.microsoft.com/office/drawing/2014/main" id="{C89AFE74-6B41-4188-BE2A-5CC7592460B2}"/>
              </a:ext>
            </a:extLst>
          </p:cNvPr>
          <p:cNvSpPr txBox="1"/>
          <p:nvPr/>
        </p:nvSpPr>
        <p:spPr>
          <a:xfrm>
            <a:off x="6664501" y="6374910"/>
            <a:ext cx="2533297" cy="5078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Note: This is not intended to be complete, but it provides a starting point. You will need to tailor the specific factors relevant to your application.</a:t>
            </a:r>
          </a:p>
        </p:txBody>
      </p:sp>
    </p:spTree>
    <p:extLst>
      <p:ext uri="{BB962C8B-B14F-4D97-AF65-F5344CB8AC3E}">
        <p14:creationId xmlns:p14="http://schemas.microsoft.com/office/powerpoint/2010/main" val="534745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noChangeArrowheads="1"/>
          </p:cNvSpPr>
          <p:nvPr>
            <p:ph type="title" idx="4294967295"/>
          </p:nvPr>
        </p:nvSpPr>
        <p:spPr>
          <a:xfrm>
            <a:off x="0" y="0"/>
            <a:ext cx="8229600" cy="685800"/>
          </a:xfrm>
        </p:spPr>
        <p:txBody>
          <a:bodyPr>
            <a:normAutofit fontScale="90000"/>
          </a:bodyPr>
          <a:lstStyle/>
          <a:p>
            <a:pPr eaLnBrk="1" hangingPunct="1"/>
            <a:r>
              <a:rPr lang="en-US" altLang="en-US"/>
              <a:t>Some Factors in Causal Scenarios</a:t>
            </a:r>
          </a:p>
        </p:txBody>
      </p:sp>
      <p:sp>
        <p:nvSpPr>
          <p:cNvPr id="44" name="Rectangle 43"/>
          <p:cNvSpPr/>
          <p:nvPr/>
        </p:nvSpPr>
        <p:spPr>
          <a:xfrm>
            <a:off x="2667000" y="1700213"/>
            <a:ext cx="31242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30000" noProof="0">
              <a:ln>
                <a:noFill/>
              </a:ln>
              <a:solidFill>
                <a:srgbClr val="FFFFFF"/>
              </a:solidFill>
              <a:effectLst/>
              <a:uLnTx/>
              <a:uFillTx/>
              <a:latin typeface="Calibri"/>
              <a:ea typeface="+mn-ea"/>
              <a:cs typeface="+mn-cs"/>
            </a:endParaRPr>
          </a:p>
        </p:txBody>
      </p:sp>
      <p:sp>
        <p:nvSpPr>
          <p:cNvPr id="98309" name="TextBox 44"/>
          <p:cNvSpPr txBox="1">
            <a:spLocks noChangeArrowheads="1"/>
          </p:cNvSpPr>
          <p:nvPr/>
        </p:nvSpPr>
        <p:spPr bwMode="auto">
          <a:xfrm>
            <a:off x="2667000" y="1776413"/>
            <a:ext cx="1676400"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Inadequate Decision Making</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(Flaws in creation, process changes, incorrect modification or </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adaptation)</a:t>
            </a:r>
          </a:p>
        </p:txBody>
      </p:sp>
      <p:sp>
        <p:nvSpPr>
          <p:cNvPr id="98310" name="TextBox 45"/>
          <p:cNvSpPr txBox="1">
            <a:spLocks noChangeArrowheads="1"/>
          </p:cNvSpPr>
          <p:nvPr/>
        </p:nvSpPr>
        <p:spPr bwMode="auto">
          <a:xfrm>
            <a:off x="2590800" y="1395413"/>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7" name="Rectangle 46"/>
          <p:cNvSpPr/>
          <p:nvPr/>
        </p:nvSpPr>
        <p:spPr>
          <a:xfrm>
            <a:off x="4419600" y="1776413"/>
            <a:ext cx="1219200" cy="109061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Process Model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(inconsistent, incomplete, or incorrect)</a:t>
            </a:r>
          </a:p>
        </p:txBody>
      </p:sp>
      <p:cxnSp>
        <p:nvCxnSpPr>
          <p:cNvPr id="48" name="Straight Arrow Connector 47"/>
          <p:cNvCxnSpPr/>
          <p:nvPr/>
        </p:nvCxnSpPr>
        <p:spPr>
          <a:xfrm rot="5400000">
            <a:off x="3810001" y="13938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3" name="TextBox 48"/>
          <p:cNvSpPr txBox="1">
            <a:spLocks noChangeArrowheads="1"/>
          </p:cNvSpPr>
          <p:nvPr/>
        </p:nvSpPr>
        <p:spPr bwMode="auto">
          <a:xfrm>
            <a:off x="4114800" y="1014413"/>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input or external information wrong or missing</a:t>
            </a:r>
          </a:p>
        </p:txBody>
      </p:sp>
      <p:cxnSp>
        <p:nvCxnSpPr>
          <p:cNvPr id="50" name="Straight Arrow Connector 49"/>
          <p:cNvCxnSpPr/>
          <p:nvPr/>
        </p:nvCxnSpPr>
        <p:spPr>
          <a:xfrm rot="10800000">
            <a:off x="2286000" y="2157413"/>
            <a:ext cx="3825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601787" y="2843213"/>
            <a:ext cx="1370013"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6" name="TextBox 51"/>
          <p:cNvSpPr txBox="1">
            <a:spLocks noChangeArrowheads="1"/>
          </p:cNvSpPr>
          <p:nvPr/>
        </p:nvSpPr>
        <p:spPr bwMode="auto">
          <a:xfrm>
            <a:off x="2362200" y="3224213"/>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Actuator</a:t>
            </a:r>
          </a:p>
        </p:txBody>
      </p:sp>
      <p:sp>
        <p:nvSpPr>
          <p:cNvPr id="53" name="Rectangle 52"/>
          <p:cNvSpPr/>
          <p:nvPr/>
        </p:nvSpPr>
        <p:spPr>
          <a:xfrm>
            <a:off x="1714500" y="3527425"/>
            <a:ext cx="1338263" cy="4333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 operation</a:t>
            </a:r>
          </a:p>
        </p:txBody>
      </p:sp>
      <p:sp>
        <p:nvSpPr>
          <p:cNvPr id="98318" name="TextBox 53"/>
          <p:cNvSpPr txBox="1">
            <a:spLocks noChangeArrowheads="1"/>
          </p:cNvSpPr>
          <p:nvPr/>
        </p:nvSpPr>
        <p:spPr bwMode="auto">
          <a:xfrm>
            <a:off x="990600" y="2233613"/>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Inappropriate, ineffective, or missing control action</a:t>
            </a:r>
          </a:p>
        </p:txBody>
      </p:sp>
      <p:cxnSp>
        <p:nvCxnSpPr>
          <p:cNvPr id="55" name="Straight Arrow Connector 54"/>
          <p:cNvCxnSpPr/>
          <p:nvPr/>
        </p:nvCxnSpPr>
        <p:spPr>
          <a:xfrm rot="5400000">
            <a:off x="5487988" y="2841625"/>
            <a:ext cx="1370012" cy="1588"/>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0" name="TextBox 55"/>
          <p:cNvSpPr txBox="1">
            <a:spLocks noChangeArrowheads="1"/>
          </p:cNvSpPr>
          <p:nvPr/>
        </p:nvSpPr>
        <p:spPr bwMode="auto">
          <a:xfrm>
            <a:off x="4967288" y="3227388"/>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Sensor</a:t>
            </a:r>
          </a:p>
        </p:txBody>
      </p:sp>
      <p:sp>
        <p:nvSpPr>
          <p:cNvPr id="57" name="Rectangle 56"/>
          <p:cNvSpPr/>
          <p:nvPr/>
        </p:nvSpPr>
        <p:spPr>
          <a:xfrm>
            <a:off x="5226050" y="3543300"/>
            <a:ext cx="12192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a:t>
            </a:r>
            <a:r>
              <a:rPr kumimoji="0" lang="en-US" sz="1800" b="1" i="0" u="none" strike="noStrike" kern="1200" cap="none" spc="0" normalizeH="0" baseline="30000" noProof="0" dirty="0">
                <a:ln>
                  <a:noFill/>
                </a:ln>
                <a:solidFill>
                  <a:prstClr val="black"/>
                </a:solidFill>
                <a:effectLst/>
                <a:uLnTx/>
                <a:uFillTx/>
                <a:latin typeface="Calibri"/>
                <a:ea typeface="+mn-ea"/>
                <a:cs typeface="+mn-cs"/>
              </a:rPr>
              <a:t> </a:t>
            </a:r>
            <a:r>
              <a:rPr kumimoji="0" lang="en-US" sz="1800" b="0" i="0" u="none" strike="noStrike" kern="1200" cap="none" spc="0" normalizeH="0" baseline="30000" noProof="0" dirty="0">
                <a:ln>
                  <a:noFill/>
                </a:ln>
                <a:solidFill>
                  <a:prstClr val="black"/>
                </a:solidFill>
                <a:effectLst/>
                <a:uLnTx/>
                <a:uFillTx/>
                <a:latin typeface="Calibri"/>
                <a:ea typeface="+mn-ea"/>
                <a:cs typeface="+mn-cs"/>
              </a:rPr>
              <a:t>operation</a:t>
            </a:r>
          </a:p>
        </p:txBody>
      </p:sp>
      <p:sp>
        <p:nvSpPr>
          <p:cNvPr id="98322" name="TextBox 57"/>
          <p:cNvSpPr txBox="1">
            <a:spLocks noChangeArrowheads="1"/>
          </p:cNvSpPr>
          <p:nvPr/>
        </p:nvSpPr>
        <p:spPr bwMode="auto">
          <a:xfrm>
            <a:off x="6172200" y="2117725"/>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Inadequate or missing feedback</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cxnSp>
        <p:nvCxnSpPr>
          <p:cNvPr id="59" name="Straight Arrow Connector 58"/>
          <p:cNvCxnSpPr/>
          <p:nvPr/>
        </p:nvCxnSpPr>
        <p:spPr>
          <a:xfrm rot="10800000">
            <a:off x="5791200" y="2157413"/>
            <a:ext cx="3810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5449094" y="4633119"/>
            <a:ext cx="144780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1603375" y="4633913"/>
            <a:ext cx="1370013"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3352800" y="5129213"/>
            <a:ext cx="18288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70000"/>
              </a:lnSpc>
              <a:spcBef>
                <a:spcPts val="60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Component failures/errors</a:t>
            </a:r>
          </a:p>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Unsafe states and </a:t>
            </a:r>
            <a:br>
              <a:rPr kumimoji="0" lang="en-US" sz="1800" b="0" i="0" u="none" strike="noStrike" kern="1200" cap="none" spc="0" normalizeH="0" baseline="30000" noProof="0" dirty="0">
                <a:ln>
                  <a:noFill/>
                </a:ln>
                <a:solidFill>
                  <a:prstClr val="black"/>
                </a:solidFill>
                <a:effectLst/>
                <a:uLnTx/>
                <a:uFillTx/>
                <a:latin typeface="Calibri"/>
                <a:ea typeface="+mn-ea"/>
                <a:cs typeface="+mn-cs"/>
              </a:rPr>
            </a:br>
            <a:r>
              <a:rPr kumimoji="0" lang="en-US" sz="1800" b="0" i="0" u="none" strike="noStrike" kern="1200" cap="none" spc="0" normalizeH="0" baseline="30000" noProof="0" dirty="0">
                <a:ln>
                  <a:noFill/>
                </a:ln>
                <a:solidFill>
                  <a:prstClr val="black"/>
                </a:solidFill>
                <a:effectLst/>
                <a:uLnTx/>
                <a:uFillTx/>
                <a:latin typeface="Calibri"/>
                <a:ea typeface="+mn-ea"/>
                <a:cs typeface="+mn-cs"/>
              </a:rPr>
              <a:t>non-failures</a:t>
            </a:r>
          </a:p>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Changes over time</a:t>
            </a:r>
          </a:p>
        </p:txBody>
      </p:sp>
      <p:cxnSp>
        <p:nvCxnSpPr>
          <p:cNvPr id="63" name="Straight Arrow Connector 62"/>
          <p:cNvCxnSpPr/>
          <p:nvPr/>
        </p:nvCxnSpPr>
        <p:spPr>
          <a:xfrm>
            <a:off x="2286000" y="5281613"/>
            <a:ext cx="10668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10800000">
            <a:off x="5181600" y="5357813"/>
            <a:ext cx="9921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9" name="TextBox 64"/>
          <p:cNvSpPr txBox="1">
            <a:spLocks noChangeArrowheads="1"/>
          </p:cNvSpPr>
          <p:nvPr/>
        </p:nvSpPr>
        <p:spPr bwMode="auto">
          <a:xfrm>
            <a:off x="3124200" y="4824413"/>
            <a:ext cx="228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Controlled Process</a:t>
            </a:r>
          </a:p>
        </p:txBody>
      </p:sp>
      <p:cxnSp>
        <p:nvCxnSpPr>
          <p:cNvPr id="66" name="Straight Arrow Connector 65"/>
          <p:cNvCxnSpPr/>
          <p:nvPr/>
        </p:nvCxnSpPr>
        <p:spPr>
          <a:xfrm rot="5400000" flipH="1" flipV="1">
            <a:off x="3962401" y="61944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1" name="TextBox 66"/>
          <p:cNvSpPr txBox="1">
            <a:spLocks noChangeArrowheads="1"/>
          </p:cNvSpPr>
          <p:nvPr/>
        </p:nvSpPr>
        <p:spPr bwMode="auto">
          <a:xfrm>
            <a:off x="4391025" y="5891213"/>
            <a:ext cx="1371600"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Unidentified or out-of-range disturbance</a:t>
            </a:r>
          </a:p>
        </p:txBody>
      </p:sp>
      <p:cxnSp>
        <p:nvCxnSpPr>
          <p:cNvPr id="68" name="Straight Arrow Connector 67"/>
          <p:cNvCxnSpPr/>
          <p:nvPr/>
        </p:nvCxnSpPr>
        <p:spPr>
          <a:xfrm>
            <a:off x="1255713" y="5613400"/>
            <a:ext cx="2097087"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762000" y="4973638"/>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34" name="TextBox 69"/>
          <p:cNvSpPr txBox="1">
            <a:spLocks noChangeArrowheads="1"/>
          </p:cNvSpPr>
          <p:nvPr/>
        </p:nvSpPr>
        <p:spPr bwMode="auto">
          <a:xfrm>
            <a:off x="606425" y="4692650"/>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cxnSp>
        <p:nvCxnSpPr>
          <p:cNvPr id="71" name="Straight Arrow Connector 70"/>
          <p:cNvCxnSpPr/>
          <p:nvPr/>
        </p:nvCxnSpPr>
        <p:spPr>
          <a:xfrm>
            <a:off x="1981200" y="5859463"/>
            <a:ext cx="13716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6" name="TextBox 71"/>
          <p:cNvSpPr txBox="1">
            <a:spLocks noChangeArrowheads="1"/>
          </p:cNvSpPr>
          <p:nvPr/>
        </p:nvSpPr>
        <p:spPr bwMode="auto">
          <a:xfrm>
            <a:off x="896938" y="5907088"/>
            <a:ext cx="25146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input missing or wrong</a:t>
            </a:r>
          </a:p>
        </p:txBody>
      </p:sp>
      <p:cxnSp>
        <p:nvCxnSpPr>
          <p:cNvPr id="73" name="Straight Arrow Connector 72"/>
          <p:cNvCxnSpPr/>
          <p:nvPr/>
        </p:nvCxnSpPr>
        <p:spPr>
          <a:xfrm>
            <a:off x="5181600" y="5662613"/>
            <a:ext cx="12954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8" name="TextBox 73"/>
          <p:cNvSpPr txBox="1">
            <a:spLocks noChangeArrowheads="1"/>
          </p:cNvSpPr>
          <p:nvPr/>
        </p:nvSpPr>
        <p:spPr bwMode="auto">
          <a:xfrm>
            <a:off x="5870575" y="5614988"/>
            <a:ext cx="13716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output contributes to system hazard</a:t>
            </a:r>
          </a:p>
        </p:txBody>
      </p:sp>
      <p:sp>
        <p:nvSpPr>
          <p:cNvPr id="98339" name="TextBox 74"/>
          <p:cNvSpPr txBox="1">
            <a:spLocks noChangeArrowheads="1"/>
          </p:cNvSpPr>
          <p:nvPr/>
        </p:nvSpPr>
        <p:spPr bwMode="auto">
          <a:xfrm>
            <a:off x="6172200" y="3986213"/>
            <a:ext cx="18288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Incorrect or no information provided</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Measurement inaccuracies</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sp>
        <p:nvSpPr>
          <p:cNvPr id="98340" name="TextBox 75"/>
          <p:cNvSpPr txBox="1">
            <a:spLocks noChangeArrowheads="1"/>
          </p:cNvSpPr>
          <p:nvPr/>
        </p:nvSpPr>
        <p:spPr bwMode="auto">
          <a:xfrm>
            <a:off x="1143000" y="406241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Delayed</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operation</a:t>
            </a:r>
          </a:p>
        </p:txBody>
      </p:sp>
      <p:sp>
        <p:nvSpPr>
          <p:cNvPr id="98341" name="TextBox 76"/>
          <p:cNvSpPr txBox="1">
            <a:spLocks noChangeArrowheads="1"/>
          </p:cNvSpPr>
          <p:nvPr/>
        </p:nvSpPr>
        <p:spPr bwMode="auto">
          <a:xfrm>
            <a:off x="793750" y="5378450"/>
            <a:ext cx="22256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Conflicting</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actions</a:t>
            </a:r>
          </a:p>
        </p:txBody>
      </p:sp>
      <p:cxnSp>
        <p:nvCxnSpPr>
          <p:cNvPr id="78" name="Straight Arrow Connector 77"/>
          <p:cNvCxnSpPr/>
          <p:nvPr/>
        </p:nvCxnSpPr>
        <p:spPr>
          <a:xfrm>
            <a:off x="1255713" y="5359400"/>
            <a:ext cx="0" cy="254000"/>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0800000">
            <a:off x="5791200" y="1889125"/>
            <a:ext cx="1524000" cy="1588"/>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8344" name="TextBox 79"/>
          <p:cNvSpPr txBox="1">
            <a:spLocks noChangeArrowheads="1"/>
          </p:cNvSpPr>
          <p:nvPr/>
        </p:nvSpPr>
        <p:spPr bwMode="auto">
          <a:xfrm>
            <a:off x="5859463" y="1390650"/>
            <a:ext cx="152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Missing or wrong communication with another controller</a:t>
            </a:r>
          </a:p>
        </p:txBody>
      </p:sp>
      <p:sp>
        <p:nvSpPr>
          <p:cNvPr id="81" name="Rectangle 80"/>
          <p:cNvSpPr/>
          <p:nvPr/>
        </p:nvSpPr>
        <p:spPr>
          <a:xfrm>
            <a:off x="7315200" y="1660525"/>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46" name="TextBox 81"/>
          <p:cNvSpPr txBox="1">
            <a:spLocks noChangeArrowheads="1"/>
          </p:cNvSpPr>
          <p:nvPr/>
        </p:nvSpPr>
        <p:spPr bwMode="auto">
          <a:xfrm>
            <a:off x="7086600" y="1355725"/>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2" name="Rectangle: Rounded Corners 1">
            <a:extLst>
              <a:ext uri="{FF2B5EF4-FFF2-40B4-BE49-F238E27FC236}">
                <a16:creationId xmlns:a16="http://schemas.microsoft.com/office/drawing/2014/main" id="{8FD05FD1-4125-47C4-8F55-4BF2FE6640C4}"/>
              </a:ext>
            </a:extLst>
          </p:cNvPr>
          <p:cNvSpPr/>
          <p:nvPr/>
        </p:nvSpPr>
        <p:spPr>
          <a:xfrm>
            <a:off x="7075267" y="5060950"/>
            <a:ext cx="2051048" cy="12382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Potential targets for an adversary?</a:t>
            </a:r>
          </a:p>
        </p:txBody>
      </p:sp>
      <p:sp>
        <p:nvSpPr>
          <p:cNvPr id="43" name="TextBox 42">
            <a:extLst>
              <a:ext uri="{FF2B5EF4-FFF2-40B4-BE49-F238E27FC236}">
                <a16:creationId xmlns:a16="http://schemas.microsoft.com/office/drawing/2014/main" id="{15A214F3-E52F-4252-AC04-433DB1635AB5}"/>
              </a:ext>
            </a:extLst>
          </p:cNvPr>
          <p:cNvSpPr txBox="1"/>
          <p:nvPr/>
        </p:nvSpPr>
        <p:spPr>
          <a:xfrm>
            <a:off x="0" y="6538912"/>
            <a:ext cx="13378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45" name="TextBox 44">
            <a:extLst>
              <a:ext uri="{FF2B5EF4-FFF2-40B4-BE49-F238E27FC236}">
                <a16:creationId xmlns:a16="http://schemas.microsoft.com/office/drawing/2014/main" id="{2B27FFB1-C5B9-4409-8CA5-C794922493B9}"/>
              </a:ext>
            </a:extLst>
          </p:cNvPr>
          <p:cNvSpPr txBox="1"/>
          <p:nvPr/>
        </p:nvSpPr>
        <p:spPr>
          <a:xfrm>
            <a:off x="6664501" y="6374910"/>
            <a:ext cx="2533297" cy="5078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Note: This is not intended to be complete, but it provides a starting point. You will need to tailor the specific factors relevant to your application.</a:t>
            </a:r>
          </a:p>
        </p:txBody>
      </p:sp>
    </p:spTree>
    <p:extLst>
      <p:ext uri="{BB962C8B-B14F-4D97-AF65-F5344CB8AC3E}">
        <p14:creationId xmlns:p14="http://schemas.microsoft.com/office/powerpoint/2010/main" val="328060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6" name="Title 1"/>
          <p:cNvSpPr>
            <a:spLocks noGrp="1" noChangeArrowheads="1"/>
          </p:cNvSpPr>
          <p:nvPr>
            <p:ph type="title" idx="4294967295"/>
          </p:nvPr>
        </p:nvSpPr>
        <p:spPr>
          <a:xfrm>
            <a:off x="228600" y="0"/>
            <a:ext cx="8229600" cy="685800"/>
          </a:xfrm>
        </p:spPr>
        <p:txBody>
          <a:bodyPr>
            <a:normAutofit fontScale="90000"/>
          </a:bodyPr>
          <a:lstStyle/>
          <a:p>
            <a:pPr eaLnBrk="1" hangingPunct="1"/>
            <a:r>
              <a:rPr lang="en-US" altLang="en-US"/>
              <a:t>Some Factors in Causal Scenarios</a:t>
            </a:r>
          </a:p>
        </p:txBody>
      </p:sp>
      <p:sp>
        <p:nvSpPr>
          <p:cNvPr id="44" name="Rectangle 43"/>
          <p:cNvSpPr/>
          <p:nvPr/>
        </p:nvSpPr>
        <p:spPr>
          <a:xfrm>
            <a:off x="2667000" y="1700213"/>
            <a:ext cx="31242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30000" noProof="0">
              <a:ln>
                <a:noFill/>
              </a:ln>
              <a:solidFill>
                <a:srgbClr val="FFFFFF"/>
              </a:solidFill>
              <a:effectLst/>
              <a:uLnTx/>
              <a:uFillTx/>
              <a:latin typeface="Calibri"/>
              <a:ea typeface="+mn-ea"/>
              <a:cs typeface="+mn-cs"/>
            </a:endParaRPr>
          </a:p>
        </p:txBody>
      </p:sp>
      <p:sp>
        <p:nvSpPr>
          <p:cNvPr id="98309" name="TextBox 44"/>
          <p:cNvSpPr txBox="1">
            <a:spLocks noChangeArrowheads="1"/>
          </p:cNvSpPr>
          <p:nvPr/>
        </p:nvSpPr>
        <p:spPr bwMode="auto">
          <a:xfrm>
            <a:off x="2667000" y="1776413"/>
            <a:ext cx="1676400"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Inadequate Decision Making</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(Flaws in creation, process changes, incorrect modification or </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adaptation)</a:t>
            </a:r>
          </a:p>
        </p:txBody>
      </p:sp>
      <p:sp>
        <p:nvSpPr>
          <p:cNvPr id="98310" name="TextBox 45"/>
          <p:cNvSpPr txBox="1">
            <a:spLocks noChangeArrowheads="1"/>
          </p:cNvSpPr>
          <p:nvPr/>
        </p:nvSpPr>
        <p:spPr bwMode="auto">
          <a:xfrm>
            <a:off x="2590800" y="1395413"/>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7" name="Rectangle 46"/>
          <p:cNvSpPr/>
          <p:nvPr/>
        </p:nvSpPr>
        <p:spPr>
          <a:xfrm>
            <a:off x="4419600" y="1776413"/>
            <a:ext cx="1219200" cy="109061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Process Model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(inconsistent, incomplete, or incorrect)</a:t>
            </a:r>
          </a:p>
        </p:txBody>
      </p:sp>
      <p:cxnSp>
        <p:nvCxnSpPr>
          <p:cNvPr id="48" name="Straight Arrow Connector 47"/>
          <p:cNvCxnSpPr/>
          <p:nvPr/>
        </p:nvCxnSpPr>
        <p:spPr>
          <a:xfrm rot="5400000">
            <a:off x="3810001" y="13938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3" name="TextBox 48"/>
          <p:cNvSpPr txBox="1">
            <a:spLocks noChangeArrowheads="1"/>
          </p:cNvSpPr>
          <p:nvPr/>
        </p:nvSpPr>
        <p:spPr bwMode="auto">
          <a:xfrm>
            <a:off x="4114800" y="1014413"/>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input or external information wrong or missing</a:t>
            </a:r>
          </a:p>
        </p:txBody>
      </p:sp>
      <p:cxnSp>
        <p:nvCxnSpPr>
          <p:cNvPr id="50" name="Straight Arrow Connector 49"/>
          <p:cNvCxnSpPr/>
          <p:nvPr/>
        </p:nvCxnSpPr>
        <p:spPr>
          <a:xfrm rot="10800000">
            <a:off x="2286000" y="2157413"/>
            <a:ext cx="3825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601787" y="2843213"/>
            <a:ext cx="1370013"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6" name="TextBox 51"/>
          <p:cNvSpPr txBox="1">
            <a:spLocks noChangeArrowheads="1"/>
          </p:cNvSpPr>
          <p:nvPr/>
        </p:nvSpPr>
        <p:spPr bwMode="auto">
          <a:xfrm>
            <a:off x="2362200" y="3224213"/>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Actuator</a:t>
            </a:r>
          </a:p>
        </p:txBody>
      </p:sp>
      <p:sp>
        <p:nvSpPr>
          <p:cNvPr id="53" name="Rectangle 52"/>
          <p:cNvSpPr/>
          <p:nvPr/>
        </p:nvSpPr>
        <p:spPr>
          <a:xfrm>
            <a:off x="1714500" y="3527425"/>
            <a:ext cx="1338263" cy="4333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 operation</a:t>
            </a:r>
          </a:p>
        </p:txBody>
      </p:sp>
      <p:sp>
        <p:nvSpPr>
          <p:cNvPr id="98318" name="TextBox 53"/>
          <p:cNvSpPr txBox="1">
            <a:spLocks noChangeArrowheads="1"/>
          </p:cNvSpPr>
          <p:nvPr/>
        </p:nvSpPr>
        <p:spPr bwMode="auto">
          <a:xfrm>
            <a:off x="990600" y="2233613"/>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Inappropriate, ineffective, or missing control action</a:t>
            </a:r>
          </a:p>
        </p:txBody>
      </p:sp>
      <p:cxnSp>
        <p:nvCxnSpPr>
          <p:cNvPr id="55" name="Straight Arrow Connector 54"/>
          <p:cNvCxnSpPr/>
          <p:nvPr/>
        </p:nvCxnSpPr>
        <p:spPr>
          <a:xfrm rot="5400000">
            <a:off x="5487988" y="2841625"/>
            <a:ext cx="1370012" cy="1588"/>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0" name="TextBox 55"/>
          <p:cNvSpPr txBox="1">
            <a:spLocks noChangeArrowheads="1"/>
          </p:cNvSpPr>
          <p:nvPr/>
        </p:nvSpPr>
        <p:spPr bwMode="auto">
          <a:xfrm>
            <a:off x="4967288" y="3227388"/>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Sensor</a:t>
            </a:r>
          </a:p>
        </p:txBody>
      </p:sp>
      <p:sp>
        <p:nvSpPr>
          <p:cNvPr id="57" name="Rectangle 56"/>
          <p:cNvSpPr/>
          <p:nvPr/>
        </p:nvSpPr>
        <p:spPr>
          <a:xfrm>
            <a:off x="5226050" y="3543300"/>
            <a:ext cx="12192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a:t>
            </a:r>
            <a:r>
              <a:rPr kumimoji="0" lang="en-US" sz="1800" b="1" i="0" u="none" strike="noStrike" kern="1200" cap="none" spc="0" normalizeH="0" baseline="30000" noProof="0" dirty="0">
                <a:ln>
                  <a:noFill/>
                </a:ln>
                <a:solidFill>
                  <a:prstClr val="black"/>
                </a:solidFill>
                <a:effectLst/>
                <a:uLnTx/>
                <a:uFillTx/>
                <a:latin typeface="Calibri"/>
                <a:ea typeface="+mn-ea"/>
                <a:cs typeface="+mn-cs"/>
              </a:rPr>
              <a:t> </a:t>
            </a:r>
            <a:r>
              <a:rPr kumimoji="0" lang="en-US" sz="1800" b="0" i="0" u="none" strike="noStrike" kern="1200" cap="none" spc="0" normalizeH="0" baseline="30000" noProof="0" dirty="0">
                <a:ln>
                  <a:noFill/>
                </a:ln>
                <a:solidFill>
                  <a:prstClr val="black"/>
                </a:solidFill>
                <a:effectLst/>
                <a:uLnTx/>
                <a:uFillTx/>
                <a:latin typeface="Calibri"/>
                <a:ea typeface="+mn-ea"/>
                <a:cs typeface="+mn-cs"/>
              </a:rPr>
              <a:t>operation</a:t>
            </a:r>
          </a:p>
        </p:txBody>
      </p:sp>
      <p:sp>
        <p:nvSpPr>
          <p:cNvPr id="98322" name="TextBox 57"/>
          <p:cNvSpPr txBox="1">
            <a:spLocks noChangeArrowheads="1"/>
          </p:cNvSpPr>
          <p:nvPr/>
        </p:nvSpPr>
        <p:spPr bwMode="auto">
          <a:xfrm>
            <a:off x="6172200" y="2117725"/>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Inadequate or missing feedback</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cxnSp>
        <p:nvCxnSpPr>
          <p:cNvPr id="59" name="Straight Arrow Connector 58"/>
          <p:cNvCxnSpPr/>
          <p:nvPr/>
        </p:nvCxnSpPr>
        <p:spPr>
          <a:xfrm rot="10800000">
            <a:off x="5791200" y="2157413"/>
            <a:ext cx="3810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5449094" y="4633119"/>
            <a:ext cx="144780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1603375" y="4633913"/>
            <a:ext cx="1370013"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3352800" y="5129213"/>
            <a:ext cx="18288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Component failures/errors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Changes over time</a:t>
            </a:r>
          </a:p>
        </p:txBody>
      </p:sp>
      <p:cxnSp>
        <p:nvCxnSpPr>
          <p:cNvPr id="63" name="Straight Arrow Connector 62"/>
          <p:cNvCxnSpPr/>
          <p:nvPr/>
        </p:nvCxnSpPr>
        <p:spPr>
          <a:xfrm>
            <a:off x="2286000" y="5281613"/>
            <a:ext cx="10668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10800000">
            <a:off x="5181600" y="5357813"/>
            <a:ext cx="9921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9" name="TextBox 64"/>
          <p:cNvSpPr txBox="1">
            <a:spLocks noChangeArrowheads="1"/>
          </p:cNvSpPr>
          <p:nvPr/>
        </p:nvSpPr>
        <p:spPr bwMode="auto">
          <a:xfrm>
            <a:off x="3124200" y="4824413"/>
            <a:ext cx="228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Controlled Process</a:t>
            </a:r>
          </a:p>
        </p:txBody>
      </p:sp>
      <p:cxnSp>
        <p:nvCxnSpPr>
          <p:cNvPr id="66" name="Straight Arrow Connector 65"/>
          <p:cNvCxnSpPr/>
          <p:nvPr/>
        </p:nvCxnSpPr>
        <p:spPr>
          <a:xfrm rot="5400000" flipH="1" flipV="1">
            <a:off x="3962401" y="61944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1" name="TextBox 66"/>
          <p:cNvSpPr txBox="1">
            <a:spLocks noChangeArrowheads="1"/>
          </p:cNvSpPr>
          <p:nvPr/>
        </p:nvSpPr>
        <p:spPr bwMode="auto">
          <a:xfrm>
            <a:off x="4391025" y="5891213"/>
            <a:ext cx="1371600"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Unidentified or out-of-range disturbance</a:t>
            </a:r>
          </a:p>
        </p:txBody>
      </p:sp>
      <p:cxnSp>
        <p:nvCxnSpPr>
          <p:cNvPr id="68" name="Straight Arrow Connector 67"/>
          <p:cNvCxnSpPr/>
          <p:nvPr/>
        </p:nvCxnSpPr>
        <p:spPr>
          <a:xfrm>
            <a:off x="1255713" y="5613400"/>
            <a:ext cx="2097087"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762000" y="4973638"/>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34" name="TextBox 69"/>
          <p:cNvSpPr txBox="1">
            <a:spLocks noChangeArrowheads="1"/>
          </p:cNvSpPr>
          <p:nvPr/>
        </p:nvSpPr>
        <p:spPr bwMode="auto">
          <a:xfrm>
            <a:off x="606425" y="4692650"/>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cxnSp>
        <p:nvCxnSpPr>
          <p:cNvPr id="71" name="Straight Arrow Connector 70"/>
          <p:cNvCxnSpPr/>
          <p:nvPr/>
        </p:nvCxnSpPr>
        <p:spPr>
          <a:xfrm>
            <a:off x="1981200" y="5859463"/>
            <a:ext cx="13716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6" name="TextBox 71"/>
          <p:cNvSpPr txBox="1">
            <a:spLocks noChangeArrowheads="1"/>
          </p:cNvSpPr>
          <p:nvPr/>
        </p:nvSpPr>
        <p:spPr bwMode="auto">
          <a:xfrm>
            <a:off x="896938" y="5907088"/>
            <a:ext cx="25146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input missing or wrong</a:t>
            </a:r>
          </a:p>
        </p:txBody>
      </p:sp>
      <p:cxnSp>
        <p:nvCxnSpPr>
          <p:cNvPr id="73" name="Straight Arrow Connector 72"/>
          <p:cNvCxnSpPr/>
          <p:nvPr/>
        </p:nvCxnSpPr>
        <p:spPr>
          <a:xfrm>
            <a:off x="5181600" y="5662613"/>
            <a:ext cx="12954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8" name="TextBox 73"/>
          <p:cNvSpPr txBox="1">
            <a:spLocks noChangeArrowheads="1"/>
          </p:cNvSpPr>
          <p:nvPr/>
        </p:nvSpPr>
        <p:spPr bwMode="auto">
          <a:xfrm>
            <a:off x="5870575" y="5614988"/>
            <a:ext cx="13716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output contributes to system hazard</a:t>
            </a:r>
          </a:p>
        </p:txBody>
      </p:sp>
      <p:sp>
        <p:nvSpPr>
          <p:cNvPr id="98339" name="TextBox 74"/>
          <p:cNvSpPr txBox="1">
            <a:spLocks noChangeArrowheads="1"/>
          </p:cNvSpPr>
          <p:nvPr/>
        </p:nvSpPr>
        <p:spPr bwMode="auto">
          <a:xfrm>
            <a:off x="6172200" y="3986213"/>
            <a:ext cx="18288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Incorrect or no information provided</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Measurement inaccuracies</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sp>
        <p:nvSpPr>
          <p:cNvPr id="98340" name="TextBox 75"/>
          <p:cNvSpPr txBox="1">
            <a:spLocks noChangeArrowheads="1"/>
          </p:cNvSpPr>
          <p:nvPr/>
        </p:nvSpPr>
        <p:spPr bwMode="auto">
          <a:xfrm>
            <a:off x="1143000" y="406241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Delayed</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operation</a:t>
            </a:r>
          </a:p>
        </p:txBody>
      </p:sp>
      <p:sp>
        <p:nvSpPr>
          <p:cNvPr id="98341" name="TextBox 76"/>
          <p:cNvSpPr txBox="1">
            <a:spLocks noChangeArrowheads="1"/>
          </p:cNvSpPr>
          <p:nvPr/>
        </p:nvSpPr>
        <p:spPr bwMode="auto">
          <a:xfrm>
            <a:off x="793750" y="5378450"/>
            <a:ext cx="22256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Conflicting</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actions</a:t>
            </a:r>
          </a:p>
        </p:txBody>
      </p:sp>
      <p:cxnSp>
        <p:nvCxnSpPr>
          <p:cNvPr id="78" name="Straight Arrow Connector 77"/>
          <p:cNvCxnSpPr/>
          <p:nvPr/>
        </p:nvCxnSpPr>
        <p:spPr>
          <a:xfrm>
            <a:off x="1255713" y="5359400"/>
            <a:ext cx="0" cy="254000"/>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0800000">
            <a:off x="5791200" y="1889125"/>
            <a:ext cx="1524000" cy="1588"/>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8344" name="TextBox 79"/>
          <p:cNvSpPr txBox="1">
            <a:spLocks noChangeArrowheads="1"/>
          </p:cNvSpPr>
          <p:nvPr/>
        </p:nvSpPr>
        <p:spPr bwMode="auto">
          <a:xfrm>
            <a:off x="5859463" y="1390650"/>
            <a:ext cx="152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Missing or wrong communication with another controller</a:t>
            </a:r>
          </a:p>
        </p:txBody>
      </p:sp>
      <p:sp>
        <p:nvSpPr>
          <p:cNvPr id="81" name="Rectangle 80"/>
          <p:cNvSpPr/>
          <p:nvPr/>
        </p:nvSpPr>
        <p:spPr>
          <a:xfrm>
            <a:off x="7315200" y="1660525"/>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46" name="TextBox 81"/>
          <p:cNvSpPr txBox="1">
            <a:spLocks noChangeArrowheads="1"/>
          </p:cNvSpPr>
          <p:nvPr/>
        </p:nvSpPr>
        <p:spPr bwMode="auto">
          <a:xfrm>
            <a:off x="7086600" y="1355725"/>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cxnSp>
        <p:nvCxnSpPr>
          <p:cNvPr id="7" name="Straight Connector 6"/>
          <p:cNvCxnSpPr/>
          <p:nvPr/>
        </p:nvCxnSpPr>
        <p:spPr bwMode="auto">
          <a:xfrm>
            <a:off x="228600" y="628650"/>
            <a:ext cx="7772400" cy="1589"/>
          </a:xfrm>
          <a:prstGeom prst="line">
            <a:avLst/>
          </a:prstGeom>
          <a:solidFill>
            <a:schemeClr val="accent1"/>
          </a:solidFill>
          <a:ln w="38100" cap="flat" cmpd="sng" algn="ctr">
            <a:gradFill flip="none" rotWithShape="1">
              <a:gsLst>
                <a:gs pos="0">
                  <a:srgbClr val="0092D2"/>
                </a:gs>
                <a:gs pos="100000">
                  <a:prstClr val="white"/>
                </a:gs>
              </a:gsLst>
              <a:lin ang="0" scaled="1"/>
              <a:tileRect/>
            </a:gradFill>
            <a:prstDash val="solid"/>
            <a:round/>
            <a:headEnd type="none" w="med" len="med"/>
            <a:tailEnd type="none" w="med" len="med"/>
          </a:ln>
          <a:effectLst/>
        </p:spPr>
      </p:cxnSp>
      <p:sp>
        <p:nvSpPr>
          <p:cNvPr id="45" name="TextBox 44"/>
          <p:cNvSpPr txBox="1"/>
          <p:nvPr/>
        </p:nvSpPr>
        <p:spPr>
          <a:xfrm>
            <a:off x="0" y="6538912"/>
            <a:ext cx="147668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Tree>
    <p:extLst>
      <p:ext uri="{BB962C8B-B14F-4D97-AF65-F5344CB8AC3E}">
        <p14:creationId xmlns:p14="http://schemas.microsoft.com/office/powerpoint/2010/main" val="3118004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6" name="Title 1"/>
          <p:cNvSpPr>
            <a:spLocks noGrp="1" noChangeArrowheads="1"/>
          </p:cNvSpPr>
          <p:nvPr>
            <p:ph type="title" idx="4294967295"/>
          </p:nvPr>
        </p:nvSpPr>
        <p:spPr>
          <a:xfrm>
            <a:off x="0" y="0"/>
            <a:ext cx="8229600" cy="685800"/>
          </a:xfrm>
        </p:spPr>
        <p:txBody>
          <a:bodyPr>
            <a:normAutofit fontScale="90000"/>
          </a:bodyPr>
          <a:lstStyle/>
          <a:p>
            <a:pPr eaLnBrk="1" hangingPunct="1"/>
            <a:r>
              <a:rPr lang="en-US" altLang="en-US"/>
              <a:t>Some Factors in Causal Scenarios</a:t>
            </a:r>
          </a:p>
        </p:txBody>
      </p:sp>
      <p:sp>
        <p:nvSpPr>
          <p:cNvPr id="44" name="Rectangle 43"/>
          <p:cNvSpPr/>
          <p:nvPr/>
        </p:nvSpPr>
        <p:spPr>
          <a:xfrm>
            <a:off x="2667000" y="1700213"/>
            <a:ext cx="31242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30000" noProof="0">
              <a:ln>
                <a:noFill/>
              </a:ln>
              <a:solidFill>
                <a:srgbClr val="FFFFFF"/>
              </a:solidFill>
              <a:effectLst/>
              <a:uLnTx/>
              <a:uFillTx/>
              <a:latin typeface="Calibri"/>
              <a:ea typeface="+mn-ea"/>
              <a:cs typeface="+mn-cs"/>
            </a:endParaRPr>
          </a:p>
        </p:txBody>
      </p:sp>
      <p:sp>
        <p:nvSpPr>
          <p:cNvPr id="98309" name="TextBox 44"/>
          <p:cNvSpPr txBox="1">
            <a:spLocks noChangeArrowheads="1"/>
          </p:cNvSpPr>
          <p:nvPr/>
        </p:nvSpPr>
        <p:spPr bwMode="auto">
          <a:xfrm>
            <a:off x="2667000" y="1776413"/>
            <a:ext cx="1676400"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Inadequate Decision Making</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(Flaws in creation, process changes, incorrect modification or </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adaptation)</a:t>
            </a:r>
          </a:p>
        </p:txBody>
      </p:sp>
      <p:sp>
        <p:nvSpPr>
          <p:cNvPr id="98310" name="TextBox 45"/>
          <p:cNvSpPr txBox="1">
            <a:spLocks noChangeArrowheads="1"/>
          </p:cNvSpPr>
          <p:nvPr/>
        </p:nvSpPr>
        <p:spPr bwMode="auto">
          <a:xfrm>
            <a:off x="2590800" y="1395413"/>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7" name="Rectangle 46"/>
          <p:cNvSpPr/>
          <p:nvPr/>
        </p:nvSpPr>
        <p:spPr>
          <a:xfrm>
            <a:off x="4419600" y="1776413"/>
            <a:ext cx="1219200" cy="109061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Process Model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(inconsistent, incomplete, or incorrect)</a:t>
            </a:r>
          </a:p>
        </p:txBody>
      </p:sp>
      <p:cxnSp>
        <p:nvCxnSpPr>
          <p:cNvPr id="48" name="Straight Arrow Connector 47"/>
          <p:cNvCxnSpPr/>
          <p:nvPr/>
        </p:nvCxnSpPr>
        <p:spPr>
          <a:xfrm rot="5400000">
            <a:off x="3810001" y="13938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3" name="TextBox 48"/>
          <p:cNvSpPr txBox="1">
            <a:spLocks noChangeArrowheads="1"/>
          </p:cNvSpPr>
          <p:nvPr/>
        </p:nvSpPr>
        <p:spPr bwMode="auto">
          <a:xfrm>
            <a:off x="4114800" y="1014413"/>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input or external information wrong or missing</a:t>
            </a:r>
          </a:p>
        </p:txBody>
      </p:sp>
      <p:cxnSp>
        <p:nvCxnSpPr>
          <p:cNvPr id="50" name="Straight Arrow Connector 49"/>
          <p:cNvCxnSpPr/>
          <p:nvPr/>
        </p:nvCxnSpPr>
        <p:spPr>
          <a:xfrm rot="10800000">
            <a:off x="2286000" y="2157413"/>
            <a:ext cx="3825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601787" y="2843213"/>
            <a:ext cx="1370013"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6" name="TextBox 51"/>
          <p:cNvSpPr txBox="1">
            <a:spLocks noChangeArrowheads="1"/>
          </p:cNvSpPr>
          <p:nvPr/>
        </p:nvSpPr>
        <p:spPr bwMode="auto">
          <a:xfrm>
            <a:off x="2362200" y="3224213"/>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Actuator</a:t>
            </a:r>
          </a:p>
        </p:txBody>
      </p:sp>
      <p:sp>
        <p:nvSpPr>
          <p:cNvPr id="53" name="Rectangle 52"/>
          <p:cNvSpPr/>
          <p:nvPr/>
        </p:nvSpPr>
        <p:spPr>
          <a:xfrm>
            <a:off x="1714500" y="3527425"/>
            <a:ext cx="1338263" cy="4333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 operation</a:t>
            </a:r>
          </a:p>
        </p:txBody>
      </p:sp>
      <p:sp>
        <p:nvSpPr>
          <p:cNvPr id="98318" name="TextBox 53"/>
          <p:cNvSpPr txBox="1">
            <a:spLocks noChangeArrowheads="1"/>
          </p:cNvSpPr>
          <p:nvPr/>
        </p:nvSpPr>
        <p:spPr bwMode="auto">
          <a:xfrm>
            <a:off x="990600" y="2233613"/>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Inappropriate, ineffective, or missing control action</a:t>
            </a:r>
          </a:p>
        </p:txBody>
      </p:sp>
      <p:cxnSp>
        <p:nvCxnSpPr>
          <p:cNvPr id="55" name="Straight Arrow Connector 54"/>
          <p:cNvCxnSpPr/>
          <p:nvPr/>
        </p:nvCxnSpPr>
        <p:spPr>
          <a:xfrm rot="5400000">
            <a:off x="5487988" y="2841625"/>
            <a:ext cx="1370012" cy="1588"/>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0" name="TextBox 55"/>
          <p:cNvSpPr txBox="1">
            <a:spLocks noChangeArrowheads="1"/>
          </p:cNvSpPr>
          <p:nvPr/>
        </p:nvSpPr>
        <p:spPr bwMode="auto">
          <a:xfrm>
            <a:off x="4967288" y="3227388"/>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Sensor</a:t>
            </a:r>
          </a:p>
        </p:txBody>
      </p:sp>
      <p:sp>
        <p:nvSpPr>
          <p:cNvPr id="57" name="Rectangle 56"/>
          <p:cNvSpPr/>
          <p:nvPr/>
        </p:nvSpPr>
        <p:spPr>
          <a:xfrm>
            <a:off x="5226050" y="3543300"/>
            <a:ext cx="12192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a:t>
            </a:r>
            <a:r>
              <a:rPr kumimoji="0" lang="en-US" sz="1800" b="1" i="0" u="none" strike="noStrike" kern="1200" cap="none" spc="0" normalizeH="0" baseline="30000" noProof="0" dirty="0">
                <a:ln>
                  <a:noFill/>
                </a:ln>
                <a:solidFill>
                  <a:prstClr val="black"/>
                </a:solidFill>
                <a:effectLst/>
                <a:uLnTx/>
                <a:uFillTx/>
                <a:latin typeface="Calibri"/>
                <a:ea typeface="+mn-ea"/>
                <a:cs typeface="+mn-cs"/>
              </a:rPr>
              <a:t> </a:t>
            </a:r>
            <a:r>
              <a:rPr kumimoji="0" lang="en-US" sz="1800" b="0" i="0" u="none" strike="noStrike" kern="1200" cap="none" spc="0" normalizeH="0" baseline="30000" noProof="0" dirty="0">
                <a:ln>
                  <a:noFill/>
                </a:ln>
                <a:solidFill>
                  <a:prstClr val="black"/>
                </a:solidFill>
                <a:effectLst/>
                <a:uLnTx/>
                <a:uFillTx/>
                <a:latin typeface="Calibri"/>
                <a:ea typeface="+mn-ea"/>
                <a:cs typeface="+mn-cs"/>
              </a:rPr>
              <a:t>operation</a:t>
            </a:r>
          </a:p>
        </p:txBody>
      </p:sp>
      <p:sp>
        <p:nvSpPr>
          <p:cNvPr id="98322" name="TextBox 57"/>
          <p:cNvSpPr txBox="1">
            <a:spLocks noChangeArrowheads="1"/>
          </p:cNvSpPr>
          <p:nvPr/>
        </p:nvSpPr>
        <p:spPr bwMode="auto">
          <a:xfrm>
            <a:off x="6172200" y="2117725"/>
            <a:ext cx="1295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Inadequate or missing feedback</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cxnSp>
        <p:nvCxnSpPr>
          <p:cNvPr id="59" name="Straight Arrow Connector 58"/>
          <p:cNvCxnSpPr/>
          <p:nvPr/>
        </p:nvCxnSpPr>
        <p:spPr>
          <a:xfrm rot="10800000">
            <a:off x="5791200" y="2157413"/>
            <a:ext cx="3810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5449094" y="4633119"/>
            <a:ext cx="144780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1603375" y="4633913"/>
            <a:ext cx="1370013"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3352800" y="5129213"/>
            <a:ext cx="18288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Component failures/errors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Changes over time</a:t>
            </a:r>
          </a:p>
        </p:txBody>
      </p:sp>
      <p:cxnSp>
        <p:nvCxnSpPr>
          <p:cNvPr id="63" name="Straight Arrow Connector 62"/>
          <p:cNvCxnSpPr/>
          <p:nvPr/>
        </p:nvCxnSpPr>
        <p:spPr>
          <a:xfrm>
            <a:off x="2286000" y="5281613"/>
            <a:ext cx="10668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10800000">
            <a:off x="5181600" y="5357813"/>
            <a:ext cx="9921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9" name="TextBox 64"/>
          <p:cNvSpPr txBox="1">
            <a:spLocks noChangeArrowheads="1"/>
          </p:cNvSpPr>
          <p:nvPr/>
        </p:nvSpPr>
        <p:spPr bwMode="auto">
          <a:xfrm>
            <a:off x="3124200" y="4824413"/>
            <a:ext cx="228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Controlled Process</a:t>
            </a:r>
          </a:p>
        </p:txBody>
      </p:sp>
      <p:cxnSp>
        <p:nvCxnSpPr>
          <p:cNvPr id="66" name="Straight Arrow Connector 65"/>
          <p:cNvCxnSpPr/>
          <p:nvPr/>
        </p:nvCxnSpPr>
        <p:spPr>
          <a:xfrm rot="5400000" flipH="1" flipV="1">
            <a:off x="3962401" y="61944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1" name="TextBox 66"/>
          <p:cNvSpPr txBox="1">
            <a:spLocks noChangeArrowheads="1"/>
          </p:cNvSpPr>
          <p:nvPr/>
        </p:nvSpPr>
        <p:spPr bwMode="auto">
          <a:xfrm>
            <a:off x="4391025" y="5891213"/>
            <a:ext cx="1371600"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Unidentified or out-of-range disturbance</a:t>
            </a:r>
          </a:p>
        </p:txBody>
      </p:sp>
      <p:cxnSp>
        <p:nvCxnSpPr>
          <p:cNvPr id="68" name="Straight Arrow Connector 67"/>
          <p:cNvCxnSpPr/>
          <p:nvPr/>
        </p:nvCxnSpPr>
        <p:spPr>
          <a:xfrm>
            <a:off x="1255713" y="5613400"/>
            <a:ext cx="2097087"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762000" y="4973638"/>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34" name="TextBox 69"/>
          <p:cNvSpPr txBox="1">
            <a:spLocks noChangeArrowheads="1"/>
          </p:cNvSpPr>
          <p:nvPr/>
        </p:nvSpPr>
        <p:spPr bwMode="auto">
          <a:xfrm>
            <a:off x="606425" y="4692650"/>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cxnSp>
        <p:nvCxnSpPr>
          <p:cNvPr id="71" name="Straight Arrow Connector 70"/>
          <p:cNvCxnSpPr/>
          <p:nvPr/>
        </p:nvCxnSpPr>
        <p:spPr>
          <a:xfrm>
            <a:off x="1981200" y="5859463"/>
            <a:ext cx="13716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6" name="TextBox 71"/>
          <p:cNvSpPr txBox="1">
            <a:spLocks noChangeArrowheads="1"/>
          </p:cNvSpPr>
          <p:nvPr/>
        </p:nvSpPr>
        <p:spPr bwMode="auto">
          <a:xfrm>
            <a:off x="896938" y="5907088"/>
            <a:ext cx="25146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input missing or wrong</a:t>
            </a:r>
          </a:p>
        </p:txBody>
      </p:sp>
      <p:cxnSp>
        <p:nvCxnSpPr>
          <p:cNvPr id="73" name="Straight Arrow Connector 72"/>
          <p:cNvCxnSpPr/>
          <p:nvPr/>
        </p:nvCxnSpPr>
        <p:spPr>
          <a:xfrm>
            <a:off x="5181600" y="5662613"/>
            <a:ext cx="12954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8" name="TextBox 73"/>
          <p:cNvSpPr txBox="1">
            <a:spLocks noChangeArrowheads="1"/>
          </p:cNvSpPr>
          <p:nvPr/>
        </p:nvSpPr>
        <p:spPr bwMode="auto">
          <a:xfrm>
            <a:off x="5870575" y="5614988"/>
            <a:ext cx="13716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output contributes to system hazard</a:t>
            </a:r>
          </a:p>
        </p:txBody>
      </p:sp>
      <p:sp>
        <p:nvSpPr>
          <p:cNvPr id="98339" name="TextBox 74"/>
          <p:cNvSpPr txBox="1">
            <a:spLocks noChangeArrowheads="1"/>
          </p:cNvSpPr>
          <p:nvPr/>
        </p:nvSpPr>
        <p:spPr bwMode="auto">
          <a:xfrm>
            <a:off x="6172200" y="3986213"/>
            <a:ext cx="18288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Incorrect or no information provided</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Measurement inaccuracies</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sp>
        <p:nvSpPr>
          <p:cNvPr id="98340" name="TextBox 75"/>
          <p:cNvSpPr txBox="1">
            <a:spLocks noChangeArrowheads="1"/>
          </p:cNvSpPr>
          <p:nvPr/>
        </p:nvSpPr>
        <p:spPr bwMode="auto">
          <a:xfrm>
            <a:off x="1143000" y="4062413"/>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Delayed</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operation</a:t>
            </a:r>
          </a:p>
        </p:txBody>
      </p:sp>
      <p:sp>
        <p:nvSpPr>
          <p:cNvPr id="98341" name="TextBox 76"/>
          <p:cNvSpPr txBox="1">
            <a:spLocks noChangeArrowheads="1"/>
          </p:cNvSpPr>
          <p:nvPr/>
        </p:nvSpPr>
        <p:spPr bwMode="auto">
          <a:xfrm>
            <a:off x="793750" y="5378450"/>
            <a:ext cx="22256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Conflicting</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actions</a:t>
            </a:r>
          </a:p>
        </p:txBody>
      </p:sp>
      <p:cxnSp>
        <p:nvCxnSpPr>
          <p:cNvPr id="78" name="Straight Arrow Connector 77"/>
          <p:cNvCxnSpPr/>
          <p:nvPr/>
        </p:nvCxnSpPr>
        <p:spPr>
          <a:xfrm>
            <a:off x="1255713" y="5359400"/>
            <a:ext cx="0" cy="254000"/>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0800000">
            <a:off x="5791200" y="1889125"/>
            <a:ext cx="1524000" cy="1588"/>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8344" name="TextBox 79"/>
          <p:cNvSpPr txBox="1">
            <a:spLocks noChangeArrowheads="1"/>
          </p:cNvSpPr>
          <p:nvPr/>
        </p:nvSpPr>
        <p:spPr bwMode="auto">
          <a:xfrm>
            <a:off x="5859463" y="1390650"/>
            <a:ext cx="152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Missing or wrong communication with another controller</a:t>
            </a:r>
          </a:p>
        </p:txBody>
      </p:sp>
      <p:sp>
        <p:nvSpPr>
          <p:cNvPr id="81" name="Rectangle 80"/>
          <p:cNvSpPr/>
          <p:nvPr/>
        </p:nvSpPr>
        <p:spPr>
          <a:xfrm>
            <a:off x="7315200" y="1660525"/>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46" name="TextBox 81"/>
          <p:cNvSpPr txBox="1">
            <a:spLocks noChangeArrowheads="1"/>
          </p:cNvSpPr>
          <p:nvPr/>
        </p:nvSpPr>
        <p:spPr bwMode="auto">
          <a:xfrm>
            <a:off x="7086600" y="1355725"/>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5" name="TextBox 44"/>
          <p:cNvSpPr txBox="1"/>
          <p:nvPr/>
        </p:nvSpPr>
        <p:spPr>
          <a:xfrm>
            <a:off x="0" y="6538912"/>
            <a:ext cx="147668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Leveson</a:t>
            </a:r>
            <a:r>
              <a:rPr kumimoji="0" lang="en-US" sz="1400" b="0" i="0" u="none" strike="noStrike" kern="1200" cap="none" spc="0" normalizeH="0" baseline="0" noProof="0" dirty="0">
                <a:ln>
                  <a:noFill/>
                </a:ln>
                <a:solidFill>
                  <a:prstClr val="black"/>
                </a:solidFill>
                <a:effectLst/>
                <a:uLnTx/>
                <a:uFillTx/>
                <a:latin typeface="Calibri"/>
                <a:ea typeface="+mn-ea"/>
                <a:cs typeface="+mn-cs"/>
              </a:rPr>
              <a:t>, 2012)</a:t>
            </a:r>
          </a:p>
        </p:txBody>
      </p:sp>
      <p:sp>
        <p:nvSpPr>
          <p:cNvPr id="2" name="Rectangle: Rounded Corners 1">
            <a:extLst>
              <a:ext uri="{FF2B5EF4-FFF2-40B4-BE49-F238E27FC236}">
                <a16:creationId xmlns:a16="http://schemas.microsoft.com/office/drawing/2014/main" id="{8FD05FD1-4125-47C4-8F55-4BF2FE6640C4}"/>
              </a:ext>
            </a:extLst>
          </p:cNvPr>
          <p:cNvSpPr/>
          <p:nvPr/>
        </p:nvSpPr>
        <p:spPr>
          <a:xfrm>
            <a:off x="7070415" y="5304143"/>
            <a:ext cx="2051048" cy="12382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Potential targets for an adversary?</a:t>
            </a:r>
          </a:p>
        </p:txBody>
      </p:sp>
    </p:spTree>
    <p:extLst>
      <p:ext uri="{BB962C8B-B14F-4D97-AF65-F5344CB8AC3E}">
        <p14:creationId xmlns:p14="http://schemas.microsoft.com/office/powerpoint/2010/main" val="279077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noChangeArrowheads="1"/>
          </p:cNvSpPr>
          <p:nvPr>
            <p:ph type="title" idx="4294967295"/>
          </p:nvPr>
        </p:nvSpPr>
        <p:spPr>
          <a:xfrm>
            <a:off x="0" y="0"/>
            <a:ext cx="8229600" cy="685800"/>
          </a:xfrm>
        </p:spPr>
        <p:txBody>
          <a:bodyPr>
            <a:normAutofit fontScale="90000"/>
          </a:bodyPr>
          <a:lstStyle/>
          <a:p>
            <a:pPr eaLnBrk="1" hangingPunct="1"/>
            <a:r>
              <a:rPr lang="en-US" altLang="en-US"/>
              <a:t>Some Factors in Causal Scenarios</a:t>
            </a:r>
          </a:p>
        </p:txBody>
      </p:sp>
      <p:sp>
        <p:nvSpPr>
          <p:cNvPr id="44" name="Rectangle 43"/>
          <p:cNvSpPr/>
          <p:nvPr/>
        </p:nvSpPr>
        <p:spPr>
          <a:xfrm>
            <a:off x="2667000" y="1700213"/>
            <a:ext cx="31242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30000" noProof="0">
              <a:ln>
                <a:noFill/>
              </a:ln>
              <a:solidFill>
                <a:srgbClr val="FFFFFF"/>
              </a:solidFill>
              <a:effectLst/>
              <a:uLnTx/>
              <a:uFillTx/>
              <a:latin typeface="Calibri"/>
              <a:ea typeface="+mn-ea"/>
              <a:cs typeface="+mn-cs"/>
            </a:endParaRPr>
          </a:p>
        </p:txBody>
      </p:sp>
      <p:sp>
        <p:nvSpPr>
          <p:cNvPr id="98309" name="TextBox 44"/>
          <p:cNvSpPr txBox="1">
            <a:spLocks noChangeArrowheads="1"/>
          </p:cNvSpPr>
          <p:nvPr/>
        </p:nvSpPr>
        <p:spPr bwMode="auto">
          <a:xfrm>
            <a:off x="2667000" y="1776413"/>
            <a:ext cx="1676400" cy="123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Inadequate Decision Making</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1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(Flaws in creation, process changes, incorrect modification or </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adaptation)</a:t>
            </a:r>
          </a:p>
        </p:txBody>
      </p:sp>
      <p:sp>
        <p:nvSpPr>
          <p:cNvPr id="98310" name="TextBox 45"/>
          <p:cNvSpPr txBox="1">
            <a:spLocks noChangeArrowheads="1"/>
          </p:cNvSpPr>
          <p:nvPr/>
        </p:nvSpPr>
        <p:spPr bwMode="auto">
          <a:xfrm>
            <a:off x="2590800" y="1395413"/>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7" name="Rectangle 46"/>
          <p:cNvSpPr/>
          <p:nvPr/>
        </p:nvSpPr>
        <p:spPr>
          <a:xfrm>
            <a:off x="4419600" y="1776413"/>
            <a:ext cx="1219200" cy="109061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Process Model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(inconsistent, incomplete, or incorrect)</a:t>
            </a:r>
          </a:p>
        </p:txBody>
      </p:sp>
      <p:cxnSp>
        <p:nvCxnSpPr>
          <p:cNvPr id="48" name="Straight Arrow Connector 47"/>
          <p:cNvCxnSpPr/>
          <p:nvPr/>
        </p:nvCxnSpPr>
        <p:spPr>
          <a:xfrm rot="5400000">
            <a:off x="3810001" y="13938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3" name="TextBox 48"/>
          <p:cNvSpPr txBox="1">
            <a:spLocks noChangeArrowheads="1"/>
          </p:cNvSpPr>
          <p:nvPr/>
        </p:nvSpPr>
        <p:spPr bwMode="auto">
          <a:xfrm>
            <a:off x="4114800" y="1014413"/>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Control input or external information wrong or missing or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malformed</a:t>
            </a:r>
          </a:p>
        </p:txBody>
      </p:sp>
      <p:cxnSp>
        <p:nvCxnSpPr>
          <p:cNvPr id="50" name="Straight Arrow Connector 49"/>
          <p:cNvCxnSpPr/>
          <p:nvPr/>
        </p:nvCxnSpPr>
        <p:spPr>
          <a:xfrm rot="10800000">
            <a:off x="2286000" y="2157413"/>
            <a:ext cx="3825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5400000">
            <a:off x="1601787" y="2843213"/>
            <a:ext cx="1370013"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16" name="TextBox 51"/>
          <p:cNvSpPr txBox="1">
            <a:spLocks noChangeArrowheads="1"/>
          </p:cNvSpPr>
          <p:nvPr/>
        </p:nvSpPr>
        <p:spPr bwMode="auto">
          <a:xfrm>
            <a:off x="2362200" y="3224213"/>
            <a:ext cx="129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Actuator</a:t>
            </a:r>
          </a:p>
        </p:txBody>
      </p:sp>
      <p:sp>
        <p:nvSpPr>
          <p:cNvPr id="53" name="Rectangle 52"/>
          <p:cNvSpPr/>
          <p:nvPr/>
        </p:nvSpPr>
        <p:spPr>
          <a:xfrm>
            <a:off x="1714500" y="3527425"/>
            <a:ext cx="1338263" cy="4333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 operation</a:t>
            </a:r>
          </a:p>
        </p:txBody>
      </p:sp>
      <p:sp>
        <p:nvSpPr>
          <p:cNvPr id="98318" name="TextBox 53"/>
          <p:cNvSpPr txBox="1">
            <a:spLocks noChangeArrowheads="1"/>
          </p:cNvSpPr>
          <p:nvPr/>
        </p:nvSpPr>
        <p:spPr bwMode="auto">
          <a:xfrm>
            <a:off x="990600" y="2233613"/>
            <a:ext cx="1295400"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Inappropriate, ineffective,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malformed</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or missing control action</a:t>
            </a:r>
          </a:p>
        </p:txBody>
      </p:sp>
      <p:cxnSp>
        <p:nvCxnSpPr>
          <p:cNvPr id="55" name="Straight Arrow Connector 54"/>
          <p:cNvCxnSpPr/>
          <p:nvPr/>
        </p:nvCxnSpPr>
        <p:spPr>
          <a:xfrm rot="5400000">
            <a:off x="5487988" y="2841625"/>
            <a:ext cx="1370012" cy="1588"/>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0" name="TextBox 55"/>
          <p:cNvSpPr txBox="1">
            <a:spLocks noChangeArrowheads="1"/>
          </p:cNvSpPr>
          <p:nvPr/>
        </p:nvSpPr>
        <p:spPr bwMode="auto">
          <a:xfrm>
            <a:off x="4967288" y="3227388"/>
            <a:ext cx="990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Sensor</a:t>
            </a:r>
          </a:p>
        </p:txBody>
      </p:sp>
      <p:sp>
        <p:nvSpPr>
          <p:cNvPr id="57" name="Rectangle 56"/>
          <p:cNvSpPr/>
          <p:nvPr/>
        </p:nvSpPr>
        <p:spPr>
          <a:xfrm>
            <a:off x="5226050" y="3543300"/>
            <a:ext cx="12192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Inadequate</a:t>
            </a:r>
            <a:r>
              <a:rPr kumimoji="0" lang="en-US" sz="1800" b="1" i="0" u="none" strike="noStrike" kern="1200" cap="none" spc="0" normalizeH="0" baseline="30000" noProof="0" dirty="0">
                <a:ln>
                  <a:noFill/>
                </a:ln>
                <a:solidFill>
                  <a:prstClr val="black"/>
                </a:solidFill>
                <a:effectLst/>
                <a:uLnTx/>
                <a:uFillTx/>
                <a:latin typeface="Calibri"/>
                <a:ea typeface="+mn-ea"/>
                <a:cs typeface="+mn-cs"/>
              </a:rPr>
              <a:t> </a:t>
            </a:r>
            <a:r>
              <a:rPr kumimoji="0" lang="en-US" sz="1800" b="0" i="0" u="none" strike="noStrike" kern="1200" cap="none" spc="0" normalizeH="0" baseline="30000" noProof="0" dirty="0">
                <a:ln>
                  <a:noFill/>
                </a:ln>
                <a:solidFill>
                  <a:prstClr val="black"/>
                </a:solidFill>
                <a:effectLst/>
                <a:uLnTx/>
                <a:uFillTx/>
                <a:latin typeface="Calibri"/>
                <a:ea typeface="+mn-ea"/>
                <a:cs typeface="+mn-cs"/>
              </a:rPr>
              <a:t>operation</a:t>
            </a:r>
          </a:p>
        </p:txBody>
      </p:sp>
      <p:sp>
        <p:nvSpPr>
          <p:cNvPr id="98322" name="TextBox 57"/>
          <p:cNvSpPr txBox="1">
            <a:spLocks noChangeArrowheads="1"/>
          </p:cNvSpPr>
          <p:nvPr/>
        </p:nvSpPr>
        <p:spPr bwMode="auto">
          <a:xfrm>
            <a:off x="6172200" y="2117725"/>
            <a:ext cx="12954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Inadequate,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malformed</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or missing feedback</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cxnSp>
        <p:nvCxnSpPr>
          <p:cNvPr id="59" name="Straight Arrow Connector 58"/>
          <p:cNvCxnSpPr/>
          <p:nvPr/>
        </p:nvCxnSpPr>
        <p:spPr>
          <a:xfrm rot="10800000">
            <a:off x="5791200" y="2157413"/>
            <a:ext cx="3810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flipH="1" flipV="1">
            <a:off x="5449094" y="4633119"/>
            <a:ext cx="1447800"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rot="5400000">
            <a:off x="1603375" y="4633913"/>
            <a:ext cx="1370013"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3352800" y="5129213"/>
            <a:ext cx="18288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30000" noProof="0" dirty="0">
              <a:ln>
                <a:noFill/>
              </a:ln>
              <a:solidFill>
                <a:prstClr val="black"/>
              </a:solidFill>
              <a:effectLst/>
              <a:uLnTx/>
              <a:uFillTx/>
              <a:latin typeface="Calibri"/>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Component failures/errors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prstClr val="black"/>
                </a:solidFill>
                <a:effectLst/>
                <a:uLnTx/>
                <a:uFillTx/>
                <a:latin typeface="Calibri"/>
                <a:ea typeface="+mn-ea"/>
                <a:cs typeface="+mn-cs"/>
              </a:rPr>
              <a:t>Changes over time</a:t>
            </a:r>
          </a:p>
        </p:txBody>
      </p:sp>
      <p:cxnSp>
        <p:nvCxnSpPr>
          <p:cNvPr id="63" name="Straight Arrow Connector 62"/>
          <p:cNvCxnSpPr/>
          <p:nvPr/>
        </p:nvCxnSpPr>
        <p:spPr>
          <a:xfrm>
            <a:off x="2286000" y="5281613"/>
            <a:ext cx="10668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10800000">
            <a:off x="5181600" y="5357813"/>
            <a:ext cx="992188" cy="1587"/>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98329" name="TextBox 64"/>
          <p:cNvSpPr txBox="1">
            <a:spLocks noChangeArrowheads="1"/>
          </p:cNvSpPr>
          <p:nvPr/>
        </p:nvSpPr>
        <p:spPr bwMode="auto">
          <a:xfrm>
            <a:off x="3124200" y="4824413"/>
            <a:ext cx="2286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Controlled Process</a:t>
            </a:r>
          </a:p>
        </p:txBody>
      </p:sp>
      <p:cxnSp>
        <p:nvCxnSpPr>
          <p:cNvPr id="66" name="Straight Arrow Connector 65"/>
          <p:cNvCxnSpPr/>
          <p:nvPr/>
        </p:nvCxnSpPr>
        <p:spPr>
          <a:xfrm rot="5400000" flipH="1" flipV="1">
            <a:off x="3962401" y="6194425"/>
            <a:ext cx="609600" cy="31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1" name="TextBox 66"/>
          <p:cNvSpPr txBox="1">
            <a:spLocks noChangeArrowheads="1"/>
          </p:cNvSpPr>
          <p:nvPr/>
        </p:nvSpPr>
        <p:spPr bwMode="auto">
          <a:xfrm>
            <a:off x="4391025" y="5891213"/>
            <a:ext cx="1371600"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Unidentified or out-of-range disturbance</a:t>
            </a:r>
          </a:p>
        </p:txBody>
      </p:sp>
      <p:cxnSp>
        <p:nvCxnSpPr>
          <p:cNvPr id="68" name="Straight Arrow Connector 67"/>
          <p:cNvCxnSpPr/>
          <p:nvPr/>
        </p:nvCxnSpPr>
        <p:spPr>
          <a:xfrm>
            <a:off x="1255713" y="5613400"/>
            <a:ext cx="2097087" cy="15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762000" y="4973638"/>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34" name="TextBox 69"/>
          <p:cNvSpPr txBox="1">
            <a:spLocks noChangeArrowheads="1"/>
          </p:cNvSpPr>
          <p:nvPr/>
        </p:nvSpPr>
        <p:spPr bwMode="auto">
          <a:xfrm>
            <a:off x="420316" y="4529267"/>
            <a:ext cx="1295400" cy="543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(Malicious)</a:t>
            </a:r>
            <a:r>
              <a:rPr kumimoji="0" lang="en-US" altLang="en-US" sz="22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Controller</a:t>
            </a:r>
          </a:p>
        </p:txBody>
      </p:sp>
      <p:cxnSp>
        <p:nvCxnSpPr>
          <p:cNvPr id="71" name="Straight Arrow Connector 70"/>
          <p:cNvCxnSpPr/>
          <p:nvPr/>
        </p:nvCxnSpPr>
        <p:spPr>
          <a:xfrm>
            <a:off x="1981200" y="5859463"/>
            <a:ext cx="13716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6" name="TextBox 71"/>
          <p:cNvSpPr txBox="1">
            <a:spLocks noChangeArrowheads="1"/>
          </p:cNvSpPr>
          <p:nvPr/>
        </p:nvSpPr>
        <p:spPr bwMode="auto">
          <a:xfrm>
            <a:off x="896938" y="5907088"/>
            <a:ext cx="25146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input missing or wrong</a:t>
            </a:r>
          </a:p>
        </p:txBody>
      </p:sp>
      <p:cxnSp>
        <p:nvCxnSpPr>
          <p:cNvPr id="73" name="Straight Arrow Connector 72"/>
          <p:cNvCxnSpPr/>
          <p:nvPr/>
        </p:nvCxnSpPr>
        <p:spPr>
          <a:xfrm>
            <a:off x="5181600" y="5662613"/>
            <a:ext cx="1295400"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8338" name="TextBox 73"/>
          <p:cNvSpPr txBox="1">
            <a:spLocks noChangeArrowheads="1"/>
          </p:cNvSpPr>
          <p:nvPr/>
        </p:nvSpPr>
        <p:spPr bwMode="auto">
          <a:xfrm>
            <a:off x="5870575" y="5614988"/>
            <a:ext cx="13716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Process output contributes to system hazard</a:t>
            </a:r>
          </a:p>
        </p:txBody>
      </p:sp>
      <p:sp>
        <p:nvSpPr>
          <p:cNvPr id="98339" name="TextBox 74"/>
          <p:cNvSpPr txBox="1">
            <a:spLocks noChangeArrowheads="1"/>
          </p:cNvSpPr>
          <p:nvPr/>
        </p:nvSpPr>
        <p:spPr bwMode="auto">
          <a:xfrm>
            <a:off x="6172200" y="3986213"/>
            <a:ext cx="1828800" cy="120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Incorrect,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partial</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or no information provided</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Measurement inaccuracies</a:t>
            </a:r>
          </a:p>
          <a:p>
            <a:pPr marL="0" marR="0" lvl="0" indent="0" algn="l" defTabSz="914400" rtl="0" eaLnBrk="1" fontAlgn="base" latinLnBrk="0" hangingPunct="1">
              <a:lnSpc>
                <a:spcPct val="100000"/>
              </a:lnSpc>
              <a:spcBef>
                <a:spcPct val="0"/>
              </a:spcBef>
              <a:spcAft>
                <a:spcPct val="20000"/>
              </a:spcAft>
              <a:buClrTx/>
              <a:buSzTx/>
              <a:buFontTx/>
              <a:buNone/>
              <a:tabLst/>
              <a:defRPr/>
            </a:pPr>
            <a:endPar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Feedback delays</a:t>
            </a:r>
          </a:p>
        </p:txBody>
      </p:sp>
      <p:sp>
        <p:nvSpPr>
          <p:cNvPr id="98340" name="TextBox 75"/>
          <p:cNvSpPr txBox="1">
            <a:spLocks noChangeArrowheads="1"/>
          </p:cNvSpPr>
          <p:nvPr/>
        </p:nvSpPr>
        <p:spPr bwMode="auto">
          <a:xfrm>
            <a:off x="1143000" y="4062413"/>
            <a:ext cx="1143000" cy="72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Delayed,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partial</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or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malformed</a:t>
            </a:r>
            <a:r>
              <a:rPr kumimoji="0" lang="en-US" altLang="en-US"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operation</a:t>
            </a:r>
          </a:p>
        </p:txBody>
      </p:sp>
      <p:sp>
        <p:nvSpPr>
          <p:cNvPr id="98341" name="TextBox 76"/>
          <p:cNvSpPr txBox="1">
            <a:spLocks noChangeArrowheads="1"/>
          </p:cNvSpPr>
          <p:nvPr/>
        </p:nvSpPr>
        <p:spPr bwMode="auto">
          <a:xfrm>
            <a:off x="793750" y="5378450"/>
            <a:ext cx="22256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Conflicting</a:t>
            </a:r>
            <a:r>
              <a:rPr kumimoji="0" lang="en-US" altLang="en-US" sz="14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6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control actions</a:t>
            </a:r>
          </a:p>
        </p:txBody>
      </p:sp>
      <p:cxnSp>
        <p:nvCxnSpPr>
          <p:cNvPr id="78" name="Straight Arrow Connector 77"/>
          <p:cNvCxnSpPr/>
          <p:nvPr/>
        </p:nvCxnSpPr>
        <p:spPr>
          <a:xfrm>
            <a:off x="1255713" y="5359400"/>
            <a:ext cx="0" cy="254000"/>
          </a:xfrm>
          <a:prstGeom prst="straightConnector1">
            <a:avLst/>
          </a:prstGeom>
          <a:ln w="254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rot="10800000">
            <a:off x="5791200" y="1889125"/>
            <a:ext cx="1524000" cy="1588"/>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98344" name="TextBox 79"/>
          <p:cNvSpPr txBox="1">
            <a:spLocks noChangeArrowheads="1"/>
          </p:cNvSpPr>
          <p:nvPr/>
        </p:nvSpPr>
        <p:spPr bwMode="auto">
          <a:xfrm>
            <a:off x="5866605" y="1176669"/>
            <a:ext cx="1524000" cy="748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20000"/>
              </a:spcAft>
              <a:buClrTx/>
              <a:buSzTx/>
              <a:buFontTx/>
              <a:buNone/>
              <a:tabLst/>
              <a:defRPr/>
            </a:pP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Missing, wrong, or </a:t>
            </a:r>
            <a:r>
              <a:rPr kumimoji="0" lang="en-US" altLang="en-US" sz="16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unauthorized</a:t>
            </a:r>
            <a:r>
              <a:rPr kumimoji="0" lang="en-US" alt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communication with another controller</a:t>
            </a:r>
          </a:p>
        </p:txBody>
      </p:sp>
      <p:sp>
        <p:nvSpPr>
          <p:cNvPr id="81" name="Rectangle 80"/>
          <p:cNvSpPr/>
          <p:nvPr/>
        </p:nvSpPr>
        <p:spPr>
          <a:xfrm>
            <a:off x="7315200" y="1660525"/>
            <a:ext cx="7620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30000" noProof="0" dirty="0">
              <a:ln>
                <a:noFill/>
              </a:ln>
              <a:solidFill>
                <a:prstClr val="black"/>
              </a:solidFill>
              <a:effectLst/>
              <a:uLnTx/>
              <a:uFillTx/>
              <a:latin typeface="Calibri"/>
              <a:ea typeface="+mn-ea"/>
              <a:cs typeface="+mn-cs"/>
            </a:endParaRPr>
          </a:p>
        </p:txBody>
      </p:sp>
      <p:sp>
        <p:nvSpPr>
          <p:cNvPr id="98346" name="TextBox 81"/>
          <p:cNvSpPr txBox="1">
            <a:spLocks noChangeArrowheads="1"/>
          </p:cNvSpPr>
          <p:nvPr/>
        </p:nvSpPr>
        <p:spPr bwMode="auto">
          <a:xfrm>
            <a:off x="7086600" y="1180286"/>
            <a:ext cx="1219200" cy="543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ct val="20000"/>
              </a:spcBef>
              <a:spcAft>
                <a:spcPct val="20000"/>
              </a:spcAft>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spcAft>
                <a:spcPct val="10000"/>
              </a:spcAft>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spcAft>
                <a:spcPct val="20000"/>
              </a:spcAft>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altLang="en-US" sz="22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rPr>
              <a:t>(Malicious) </a:t>
            </a:r>
            <a:r>
              <a:rPr kumimoji="0" lang="en-US" altLang="en-US" sz="22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Controller</a:t>
            </a:r>
          </a:p>
        </p:txBody>
      </p:sp>
      <p:sp>
        <p:nvSpPr>
          <p:cNvPr id="45" name="TextBox 44"/>
          <p:cNvSpPr txBox="1"/>
          <p:nvPr/>
        </p:nvSpPr>
        <p:spPr>
          <a:xfrm>
            <a:off x="0" y="6538912"/>
            <a:ext cx="118955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(Young, 2014)</a:t>
            </a:r>
          </a:p>
        </p:txBody>
      </p:sp>
      <p:sp>
        <p:nvSpPr>
          <p:cNvPr id="2" name="Rectangle: Rounded Corners 1">
            <a:extLst>
              <a:ext uri="{FF2B5EF4-FFF2-40B4-BE49-F238E27FC236}">
                <a16:creationId xmlns:a16="http://schemas.microsoft.com/office/drawing/2014/main" id="{8FD05FD1-4125-47C4-8F55-4BF2FE6640C4}"/>
              </a:ext>
            </a:extLst>
          </p:cNvPr>
          <p:cNvSpPr/>
          <p:nvPr/>
        </p:nvSpPr>
        <p:spPr>
          <a:xfrm>
            <a:off x="7070415" y="5304143"/>
            <a:ext cx="2051048" cy="12382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Potential targets for an adversary!</a:t>
            </a:r>
          </a:p>
        </p:txBody>
      </p:sp>
    </p:spTree>
    <p:extLst>
      <p:ext uri="{BB962C8B-B14F-4D97-AF65-F5344CB8AC3E}">
        <p14:creationId xmlns:p14="http://schemas.microsoft.com/office/powerpoint/2010/main" val="148922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881"/>
            <a:ext cx="8229600" cy="1143000"/>
          </a:xfrm>
        </p:spPr>
        <p:txBody>
          <a:bodyPr>
            <a:normAutofit/>
          </a:bodyPr>
          <a:lstStyle/>
          <a:p>
            <a:r>
              <a:rPr lang="en-US" sz="3600" b="1" dirty="0">
                <a:latin typeface="Arial" panose="020B0604020202020204" pitchFamily="34" charset="0"/>
                <a:cs typeface="Arial" panose="020B0604020202020204" pitchFamily="34" charset="0"/>
              </a:rPr>
              <a:t>MPL: Why didn’t software testing uncover the problem?</a:t>
            </a:r>
          </a:p>
        </p:txBody>
      </p:sp>
      <p:sp>
        <p:nvSpPr>
          <p:cNvPr id="3" name="Content Placeholder 2"/>
          <p:cNvSpPr>
            <a:spLocks noGrp="1"/>
          </p:cNvSpPr>
          <p:nvPr>
            <p:ph idx="1"/>
          </p:nvPr>
        </p:nvSpPr>
        <p:spPr>
          <a:xfrm>
            <a:off x="284738" y="1633723"/>
            <a:ext cx="4724400" cy="2764333"/>
          </a:xfrm>
        </p:spPr>
        <p:txBody>
          <a:bodyPr>
            <a:normAutofit fontScale="85000" lnSpcReduction="20000"/>
          </a:bodyPr>
          <a:lstStyle/>
          <a:p>
            <a:pPr>
              <a:spcBef>
                <a:spcPts val="1200"/>
              </a:spcBef>
            </a:pPr>
            <a:r>
              <a:rPr lang="en-US" sz="3100" dirty="0">
                <a:latin typeface="Arial" panose="020B0604020202020204" pitchFamily="34" charset="0"/>
                <a:cs typeface="Arial" panose="020B0604020202020204" pitchFamily="34" charset="0"/>
              </a:rPr>
              <a:t>Software tests were based on software requirements</a:t>
            </a:r>
          </a:p>
          <a:p>
            <a:pPr>
              <a:spcBef>
                <a:spcPts val="1200"/>
              </a:spcBef>
            </a:pPr>
            <a:r>
              <a:rPr lang="en-US" sz="3000" dirty="0">
                <a:latin typeface="Arial" panose="020B0604020202020204" pitchFamily="34" charset="0"/>
                <a:cs typeface="Arial" panose="020B0604020202020204" pitchFamily="34" charset="0"/>
              </a:rPr>
              <a:t>Touchdown sensor tests were based on hardware requirements</a:t>
            </a:r>
          </a:p>
          <a:p>
            <a:pPr>
              <a:spcBef>
                <a:spcPts val="1200"/>
              </a:spcBef>
            </a:pPr>
            <a:r>
              <a:rPr lang="en-US" sz="2800" dirty="0">
                <a:latin typeface="Arial" panose="020B0604020202020204" pitchFamily="34" charset="0"/>
                <a:cs typeface="Arial" panose="020B0604020202020204" pitchFamily="34" charset="0"/>
              </a:rPr>
              <a:t>System-level tests in vacuum/thermal chamber did not uncover problem</a:t>
            </a:r>
          </a:p>
        </p:txBody>
      </p:sp>
      <p:sp>
        <p:nvSpPr>
          <p:cNvPr id="6" name="TextBox 5"/>
          <p:cNvSpPr txBox="1"/>
          <p:nvPr/>
        </p:nvSpPr>
        <p:spPr>
          <a:xfrm>
            <a:off x="6986614" y="6623533"/>
            <a:ext cx="2157386" cy="276999"/>
          </a:xfrm>
          <a:prstGeom prst="rect">
            <a:avLst/>
          </a:prstGeom>
          <a:noFill/>
        </p:spPr>
        <p:txBody>
          <a:bodyPr wrap="none" rtlCol="0">
            <a:spAutoFit/>
          </a:bodyPr>
          <a:lstStyle/>
          <a:p>
            <a:pPr algn="r"/>
            <a:r>
              <a:rPr lang="en-US" sz="1200" dirty="0">
                <a:solidFill>
                  <a:prstClr val="black"/>
                </a:solidFill>
              </a:rPr>
              <a:t>© Copyright John Thomas 2019</a:t>
            </a:r>
          </a:p>
        </p:txBody>
      </p:sp>
      <p:pic>
        <p:nvPicPr>
          <p:cNvPr id="8" name="Picture 2" descr="http://www.starfiretor.com/FEP/pix/MarsPolarLander_MarsLanding_ArtistConcept_JPL.gif"/>
          <p:cNvPicPr>
            <a:picLocks noChangeAspect="1" noChangeArrowheads="1"/>
          </p:cNvPicPr>
          <p:nvPr/>
        </p:nvPicPr>
        <p:blipFill rotWithShape="1">
          <a:blip r:embed="rId3">
            <a:extLst>
              <a:ext uri="{28A0092B-C50C-407E-A947-70E740481C1C}">
                <a14:useLocalDpi xmlns:a14="http://schemas.microsoft.com/office/drawing/2010/main" val="0"/>
              </a:ext>
            </a:extLst>
          </a:blip>
          <a:srcRect t="19100" b="31692"/>
          <a:stretch/>
        </p:blipFill>
        <p:spPr bwMode="auto">
          <a:xfrm>
            <a:off x="5512832" y="4357893"/>
            <a:ext cx="3484269" cy="22656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d366w3m5tf0813.cloudfront.net/wp-content/uploads/PolarLander_Crash_M.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1486" y="953745"/>
            <a:ext cx="2198499" cy="33062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92745" y="4398056"/>
            <a:ext cx="5173188" cy="21408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ts val="1200"/>
              </a:spcBef>
            </a:pPr>
            <a:r>
              <a:rPr lang="en-US" sz="2400" dirty="0"/>
              <a:t>Exhaustive testing isn’t possible on modern systems (e.g., 10</a:t>
            </a:r>
            <a:r>
              <a:rPr lang="en-US" sz="2400" baseline="30000" dirty="0"/>
              <a:t>40</a:t>
            </a:r>
            <a:r>
              <a:rPr lang="en-US" sz="2400" dirty="0"/>
              <a:t> states).</a:t>
            </a:r>
          </a:p>
          <a:p>
            <a:pPr algn="ctr">
              <a:lnSpc>
                <a:spcPct val="80000"/>
              </a:lnSpc>
              <a:spcBef>
                <a:spcPts val="1200"/>
              </a:spcBef>
            </a:pPr>
            <a:r>
              <a:rPr lang="en-US" sz="2400" dirty="0"/>
              <a:t>How do we choose what to test? Testing is usually based on the requirements.</a:t>
            </a:r>
          </a:p>
          <a:p>
            <a:pPr algn="ctr">
              <a:lnSpc>
                <a:spcPct val="80000"/>
              </a:lnSpc>
              <a:spcBef>
                <a:spcPts val="1200"/>
              </a:spcBef>
            </a:pPr>
            <a:r>
              <a:rPr lang="en-US" sz="2400" dirty="0"/>
              <a:t>If the requirements are missed, it’s easy to miss in testing.</a:t>
            </a:r>
          </a:p>
        </p:txBody>
      </p:sp>
      <p:sp>
        <p:nvSpPr>
          <p:cNvPr id="10" name="TextBox 9">
            <a:extLst>
              <a:ext uri="{FF2B5EF4-FFF2-40B4-BE49-F238E27FC236}">
                <a16:creationId xmlns:a16="http://schemas.microsoft.com/office/drawing/2014/main" id="{B6BC8287-4E02-43E8-A9A6-91ED4D4A3B62}"/>
              </a:ext>
            </a:extLst>
          </p:cNvPr>
          <p:cNvSpPr txBox="1"/>
          <p:nvPr/>
        </p:nvSpPr>
        <p:spPr>
          <a:xfrm>
            <a:off x="0" y="6635593"/>
            <a:ext cx="2775119" cy="276999"/>
          </a:xfrm>
          <a:prstGeom prst="rect">
            <a:avLst/>
          </a:prstGeom>
          <a:noFill/>
        </p:spPr>
        <p:txBody>
          <a:bodyPr wrap="none" rtlCol="0">
            <a:spAutoFit/>
          </a:bodyPr>
          <a:lstStyle/>
          <a:p>
            <a:r>
              <a:rPr lang="en-US" sz="1200" dirty="0">
                <a:solidFill>
                  <a:prstClr val="black"/>
                </a:solidFill>
              </a:rPr>
              <a:t>(John Thomas, 2019; jthomas4@mit.edu)</a:t>
            </a:r>
          </a:p>
        </p:txBody>
      </p:sp>
    </p:spTree>
    <p:extLst>
      <p:ext uri="{BB962C8B-B14F-4D97-AF65-F5344CB8AC3E}">
        <p14:creationId xmlns:p14="http://schemas.microsoft.com/office/powerpoint/2010/main" val="731558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85327" y="-64915"/>
            <a:ext cx="5173345" cy="1354217"/>
          </a:xfrm>
          <a:prstGeom prst="rect">
            <a:avLst/>
          </a:prstGeom>
        </p:spPr>
        <p:txBody>
          <a:bodyPr vert="horz" wrap="square" lIns="0" tIns="0" rIns="0" bIns="0" rtlCol="0">
            <a:spAutoFit/>
          </a:bodyPr>
          <a:lstStyle/>
          <a:p>
            <a:pPr marL="12700">
              <a:lnSpc>
                <a:spcPct val="100000"/>
              </a:lnSpc>
            </a:pPr>
            <a:r>
              <a:rPr sz="4400" b="0" dirty="0">
                <a:solidFill>
                  <a:srgbClr val="000000"/>
                </a:solidFill>
                <a:latin typeface="Calibri Light"/>
                <a:cs typeface="Calibri Light"/>
              </a:rPr>
              <a:t>Basic </a:t>
            </a:r>
            <a:r>
              <a:rPr sz="4400" b="0" spc="-20" dirty="0">
                <a:solidFill>
                  <a:srgbClr val="000000"/>
                </a:solidFill>
                <a:latin typeface="Calibri Light"/>
                <a:cs typeface="Calibri Light"/>
              </a:rPr>
              <a:t>Control</a:t>
            </a:r>
            <a:r>
              <a:rPr sz="4400" b="0" spc="-35" dirty="0">
                <a:solidFill>
                  <a:srgbClr val="000000"/>
                </a:solidFill>
                <a:latin typeface="Calibri Light"/>
                <a:cs typeface="Calibri Light"/>
              </a:rPr>
              <a:t> </a:t>
            </a:r>
            <a:r>
              <a:rPr sz="4400" b="0" spc="-10" dirty="0">
                <a:solidFill>
                  <a:srgbClr val="000000"/>
                </a:solidFill>
                <a:latin typeface="Calibri Light"/>
                <a:cs typeface="Calibri Light"/>
              </a:rPr>
              <a:t>Structure</a:t>
            </a:r>
            <a:r>
              <a:rPr lang="en-US" sz="4400" b="0" spc="-10" dirty="0">
                <a:solidFill>
                  <a:srgbClr val="000000"/>
                </a:solidFill>
                <a:latin typeface="Calibri Light"/>
                <a:cs typeface="Calibri Light"/>
              </a:rPr>
              <a:t> (Security Perspective)</a:t>
            </a:r>
            <a:endParaRPr sz="4400" dirty="0">
              <a:latin typeface="Calibri Light"/>
              <a:cs typeface="Calibri Light"/>
            </a:endParaRPr>
          </a:p>
        </p:txBody>
      </p:sp>
      <p:sp>
        <p:nvSpPr>
          <p:cNvPr id="3" name="object 3"/>
          <p:cNvSpPr/>
          <p:nvPr/>
        </p:nvSpPr>
        <p:spPr>
          <a:xfrm>
            <a:off x="5690615" y="1482852"/>
            <a:ext cx="3206750" cy="1750060"/>
          </a:xfrm>
          <a:custGeom>
            <a:avLst/>
            <a:gdLst/>
            <a:ahLst/>
            <a:cxnLst/>
            <a:rect l="l" t="t" r="r" b="b"/>
            <a:pathLst>
              <a:path w="3206750" h="1750060">
                <a:moveTo>
                  <a:pt x="0" y="0"/>
                </a:moveTo>
                <a:lnTo>
                  <a:pt x="3206495" y="0"/>
                </a:lnTo>
                <a:lnTo>
                  <a:pt x="3206495" y="1749552"/>
                </a:lnTo>
                <a:lnTo>
                  <a:pt x="0" y="1749552"/>
                </a:lnTo>
                <a:lnTo>
                  <a:pt x="0" y="0"/>
                </a:lnTo>
                <a:close/>
              </a:path>
            </a:pathLst>
          </a:custGeom>
          <a:solidFill>
            <a:srgbClr val="BDD7E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5690615" y="1482852"/>
            <a:ext cx="3206750" cy="1750060"/>
          </a:xfrm>
          <a:custGeom>
            <a:avLst/>
            <a:gdLst/>
            <a:ahLst/>
            <a:cxnLst/>
            <a:rect l="l" t="t" r="r" b="b"/>
            <a:pathLst>
              <a:path w="3206750" h="1750060">
                <a:moveTo>
                  <a:pt x="0" y="0"/>
                </a:moveTo>
                <a:lnTo>
                  <a:pt x="3206495" y="0"/>
                </a:lnTo>
                <a:lnTo>
                  <a:pt x="3206495" y="1749552"/>
                </a:lnTo>
                <a:lnTo>
                  <a:pt x="0" y="1749552"/>
                </a:lnTo>
                <a:lnTo>
                  <a:pt x="0" y="0"/>
                </a:lnTo>
                <a:close/>
              </a:path>
            </a:pathLst>
          </a:custGeom>
          <a:ln w="9144">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5686044" y="4302252"/>
            <a:ext cx="3211195" cy="1385570"/>
          </a:xfrm>
          <a:custGeom>
            <a:avLst/>
            <a:gdLst/>
            <a:ahLst/>
            <a:cxnLst/>
            <a:rect l="l" t="t" r="r" b="b"/>
            <a:pathLst>
              <a:path w="3211195" h="1385570">
                <a:moveTo>
                  <a:pt x="0" y="0"/>
                </a:moveTo>
                <a:lnTo>
                  <a:pt x="3211068" y="0"/>
                </a:lnTo>
                <a:lnTo>
                  <a:pt x="3211068" y="1385316"/>
                </a:lnTo>
                <a:lnTo>
                  <a:pt x="0" y="1385316"/>
                </a:lnTo>
                <a:lnTo>
                  <a:pt x="0" y="0"/>
                </a:lnTo>
                <a:close/>
              </a:path>
            </a:pathLst>
          </a:custGeom>
          <a:solidFill>
            <a:srgbClr val="BDD7E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5686044" y="4302252"/>
            <a:ext cx="3211195" cy="1385570"/>
          </a:xfrm>
          <a:custGeom>
            <a:avLst/>
            <a:gdLst/>
            <a:ahLst/>
            <a:cxnLst/>
            <a:rect l="l" t="t" r="r" b="b"/>
            <a:pathLst>
              <a:path w="3211195" h="1385570">
                <a:moveTo>
                  <a:pt x="0" y="0"/>
                </a:moveTo>
                <a:lnTo>
                  <a:pt x="3211068" y="0"/>
                </a:lnTo>
                <a:lnTo>
                  <a:pt x="3211068" y="1385316"/>
                </a:lnTo>
                <a:lnTo>
                  <a:pt x="0" y="1385316"/>
                </a:lnTo>
                <a:lnTo>
                  <a:pt x="0" y="0"/>
                </a:lnTo>
                <a:close/>
              </a:path>
            </a:pathLst>
          </a:custGeom>
          <a:ln w="9144">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txBox="1"/>
          <p:nvPr/>
        </p:nvSpPr>
        <p:spPr>
          <a:xfrm>
            <a:off x="7317988" y="2013020"/>
            <a:ext cx="1531665" cy="807913"/>
          </a:xfrm>
          <a:prstGeom prst="rect">
            <a:avLst/>
          </a:prstGeom>
          <a:solidFill>
            <a:srgbClr val="C5E0B4"/>
          </a:solidFill>
          <a:ln w="9144">
            <a:solidFill>
              <a:srgbClr val="000000"/>
            </a:solidFill>
          </a:ln>
        </p:spPr>
        <p:txBody>
          <a:bodyPr vert="horz" wrap="square" lIns="0" tIns="33020" rIns="0" bIns="0" rtlCol="0" anchor="ctr">
            <a:noAutofit/>
          </a:bodyPr>
          <a:lstStyle/>
          <a:p>
            <a:pPr marL="184150" marR="180340" lvl="0" indent="0" algn="ctr" defTabSz="914400" rtl="0" eaLnBrk="1" fontAlgn="auto" latinLnBrk="0" hangingPunct="1">
              <a:lnSpc>
                <a:spcPct val="100000"/>
              </a:lnSpc>
              <a:spcBef>
                <a:spcPts val="260"/>
              </a:spcBef>
              <a:spcAft>
                <a:spcPts val="0"/>
              </a:spcAft>
              <a:buClrTx/>
              <a:buSzTx/>
              <a:buFontTx/>
              <a:buNone/>
              <a:tabLst/>
              <a:defRPr/>
            </a:pPr>
            <a:r>
              <a:rPr kumimoji="0" lang="en-US" sz="2000" b="0" i="0" u="none" strike="noStrike" kern="1200" cap="none" spc="-5" normalizeH="0" baseline="0" noProof="0" dirty="0">
                <a:ln>
                  <a:noFill/>
                </a:ln>
                <a:solidFill>
                  <a:prstClr val="black"/>
                </a:solidFill>
                <a:effectLst/>
                <a:uLnTx/>
                <a:uFillTx/>
                <a:latin typeface="Arial"/>
                <a:ea typeface="+mn-ea"/>
                <a:cs typeface="Arial"/>
              </a:rPr>
              <a:t>Reference Monitor</a:t>
            </a:r>
            <a:endParaRPr kumimoji="0" sz="2000" b="0" i="0" u="none" strike="noStrike" kern="1200" cap="none" spc="0" normalizeH="0" baseline="0" noProof="0" dirty="0">
              <a:ln>
                <a:noFill/>
              </a:ln>
              <a:solidFill>
                <a:prstClr val="black"/>
              </a:solidFill>
              <a:effectLst/>
              <a:uLnTx/>
              <a:uFillTx/>
              <a:latin typeface="Arial"/>
              <a:ea typeface="+mn-ea"/>
              <a:cs typeface="Arial"/>
            </a:endParaRPr>
          </a:p>
        </p:txBody>
      </p:sp>
      <p:sp>
        <p:nvSpPr>
          <p:cNvPr id="9" name="object 9"/>
          <p:cNvSpPr txBox="1"/>
          <p:nvPr/>
        </p:nvSpPr>
        <p:spPr>
          <a:xfrm>
            <a:off x="7905696" y="3655128"/>
            <a:ext cx="1145540" cy="320675"/>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2000" b="0" i="0" u="none" strike="noStrike" kern="1200" cap="none" spc="-5" normalizeH="0" baseline="0" noProof="0" dirty="0">
                <a:ln>
                  <a:noFill/>
                </a:ln>
                <a:solidFill>
                  <a:prstClr val="black"/>
                </a:solidFill>
                <a:effectLst/>
                <a:uLnTx/>
                <a:uFillTx/>
                <a:latin typeface="Arial"/>
                <a:ea typeface="+mn-ea"/>
                <a:cs typeface="Arial"/>
              </a:rPr>
              <a:t>F</a:t>
            </a:r>
            <a:r>
              <a:rPr kumimoji="0" sz="2000" b="0" i="0" u="none" strike="noStrike" kern="1200" cap="none" spc="0" normalizeH="0" baseline="0" noProof="0" dirty="0">
                <a:ln>
                  <a:noFill/>
                </a:ln>
                <a:solidFill>
                  <a:prstClr val="black"/>
                </a:solidFill>
                <a:effectLst/>
                <a:uLnTx/>
                <a:uFillTx/>
                <a:latin typeface="Arial"/>
                <a:ea typeface="+mn-ea"/>
                <a:cs typeface="Arial"/>
              </a:rPr>
              <a:t>eedba</a:t>
            </a:r>
            <a:r>
              <a:rPr kumimoji="0" sz="2000" b="0" i="0" u="none" strike="noStrike" kern="1200" cap="none" spc="5" normalizeH="0" baseline="0" noProof="0" dirty="0">
                <a:ln>
                  <a:noFill/>
                </a:ln>
                <a:solidFill>
                  <a:prstClr val="black"/>
                </a:solidFill>
                <a:effectLst/>
                <a:uLnTx/>
                <a:uFillTx/>
                <a:latin typeface="Arial"/>
                <a:ea typeface="+mn-ea"/>
                <a:cs typeface="Arial"/>
              </a:rPr>
              <a:t>c</a:t>
            </a:r>
            <a:r>
              <a:rPr kumimoji="0" sz="2000" b="0" i="0" u="none" strike="noStrike" kern="1200" cap="none" spc="0" normalizeH="0" baseline="0" noProof="0" dirty="0">
                <a:ln>
                  <a:noFill/>
                </a:ln>
                <a:solidFill>
                  <a:prstClr val="black"/>
                </a:solidFill>
                <a:effectLst/>
                <a:uLnTx/>
                <a:uFillTx/>
                <a:latin typeface="Arial"/>
                <a:ea typeface="+mn-ea"/>
                <a:cs typeface="Arial"/>
              </a:rPr>
              <a:t>k</a:t>
            </a:r>
            <a:endParaRPr kumimoji="0" sz="2000" b="0" i="0" u="none" strike="noStrike" kern="1200" cap="none" spc="0" normalizeH="0" baseline="0" noProof="0">
              <a:ln>
                <a:noFill/>
              </a:ln>
              <a:solidFill>
                <a:prstClr val="black"/>
              </a:solidFill>
              <a:effectLst/>
              <a:uLnTx/>
              <a:uFillTx/>
              <a:latin typeface="Arial"/>
              <a:ea typeface="+mn-ea"/>
              <a:cs typeface="Arial"/>
            </a:endParaRPr>
          </a:p>
        </p:txBody>
      </p:sp>
      <p:sp>
        <p:nvSpPr>
          <p:cNvPr id="10" name="object 10"/>
          <p:cNvSpPr/>
          <p:nvPr/>
        </p:nvSpPr>
        <p:spPr>
          <a:xfrm>
            <a:off x="6847203" y="3236214"/>
            <a:ext cx="0" cy="825500"/>
          </a:xfrm>
          <a:custGeom>
            <a:avLst/>
            <a:gdLst/>
            <a:ahLst/>
            <a:cxnLst/>
            <a:rect l="l" t="t" r="r" b="b"/>
            <a:pathLst>
              <a:path h="825500">
                <a:moveTo>
                  <a:pt x="0" y="0"/>
                </a:moveTo>
                <a:lnTo>
                  <a:pt x="0" y="825246"/>
                </a:lnTo>
              </a:path>
            </a:pathLst>
          </a:custGeom>
          <a:ln w="50292">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11"/>
          <p:cNvSpPr/>
          <p:nvPr/>
        </p:nvSpPr>
        <p:spPr>
          <a:xfrm>
            <a:off x="6721485" y="4036307"/>
            <a:ext cx="251460" cy="252095"/>
          </a:xfrm>
          <a:custGeom>
            <a:avLst/>
            <a:gdLst/>
            <a:ahLst/>
            <a:cxnLst/>
            <a:rect l="l" t="t" r="r" b="b"/>
            <a:pathLst>
              <a:path w="251459" h="252095">
                <a:moveTo>
                  <a:pt x="0" y="0"/>
                </a:moveTo>
                <a:lnTo>
                  <a:pt x="125717" y="251472"/>
                </a:lnTo>
                <a:lnTo>
                  <a:pt x="251459" y="12"/>
                </a:lnTo>
                <a:lnTo>
                  <a:pt x="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p:nvPr/>
        </p:nvSpPr>
        <p:spPr>
          <a:xfrm>
            <a:off x="7828026" y="3462528"/>
            <a:ext cx="0" cy="825500"/>
          </a:xfrm>
          <a:custGeom>
            <a:avLst/>
            <a:gdLst/>
            <a:ahLst/>
            <a:cxnLst/>
            <a:rect l="l" t="t" r="r" b="b"/>
            <a:pathLst>
              <a:path h="825500">
                <a:moveTo>
                  <a:pt x="0" y="825246"/>
                </a:moveTo>
                <a:lnTo>
                  <a:pt x="0" y="0"/>
                </a:lnTo>
              </a:path>
            </a:pathLst>
          </a:custGeom>
          <a:ln w="50292">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bject 13"/>
          <p:cNvSpPr/>
          <p:nvPr/>
        </p:nvSpPr>
        <p:spPr>
          <a:xfrm>
            <a:off x="7702308" y="3236207"/>
            <a:ext cx="251460" cy="251460"/>
          </a:xfrm>
          <a:custGeom>
            <a:avLst/>
            <a:gdLst/>
            <a:ahLst/>
            <a:cxnLst/>
            <a:rect l="l" t="t" r="r" b="b"/>
            <a:pathLst>
              <a:path w="251459" h="251460">
                <a:moveTo>
                  <a:pt x="125717" y="0"/>
                </a:moveTo>
                <a:lnTo>
                  <a:pt x="0" y="251472"/>
                </a:lnTo>
                <a:lnTo>
                  <a:pt x="251459" y="251460"/>
                </a:lnTo>
                <a:lnTo>
                  <a:pt x="125717"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bject 14"/>
          <p:cNvSpPr txBox="1"/>
          <p:nvPr/>
        </p:nvSpPr>
        <p:spPr>
          <a:xfrm>
            <a:off x="6537695" y="1539148"/>
            <a:ext cx="1359535" cy="351790"/>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5" normalizeH="0" baseline="0" noProof="0" dirty="0">
                <a:ln>
                  <a:noFill/>
                </a:ln>
                <a:solidFill>
                  <a:prstClr val="black"/>
                </a:solidFill>
                <a:effectLst/>
                <a:uLnTx/>
                <a:uFillTx/>
                <a:latin typeface="Arial"/>
                <a:ea typeface="+mn-ea"/>
                <a:cs typeface="Arial"/>
              </a:rPr>
              <a:t>Controller</a:t>
            </a:r>
            <a:endParaRPr kumimoji="0" sz="2200" b="0" i="0" u="none" strike="noStrike" kern="1200" cap="none" spc="0" normalizeH="0" baseline="0" noProof="0">
              <a:ln>
                <a:noFill/>
              </a:ln>
              <a:solidFill>
                <a:prstClr val="black"/>
              </a:solidFill>
              <a:effectLst/>
              <a:uLnTx/>
              <a:uFillTx/>
              <a:latin typeface="Arial"/>
              <a:ea typeface="+mn-ea"/>
              <a:cs typeface="Arial"/>
            </a:endParaRPr>
          </a:p>
        </p:txBody>
      </p:sp>
      <p:sp>
        <p:nvSpPr>
          <p:cNvPr id="15" name="object 15"/>
          <p:cNvSpPr txBox="1"/>
          <p:nvPr/>
        </p:nvSpPr>
        <p:spPr>
          <a:xfrm>
            <a:off x="5774148" y="2013021"/>
            <a:ext cx="1428586" cy="807913"/>
          </a:xfrm>
          <a:prstGeom prst="rect">
            <a:avLst/>
          </a:prstGeom>
          <a:solidFill>
            <a:srgbClr val="C5E0B4"/>
          </a:solidFill>
          <a:ln w="9143">
            <a:solidFill>
              <a:srgbClr val="000000"/>
            </a:solidFill>
          </a:ln>
        </p:spPr>
        <p:txBody>
          <a:bodyPr vert="horz" wrap="square" lIns="0" tIns="0" rIns="0" bIns="0" rtlCol="0" anchor="ctr">
            <a:noAutofit/>
          </a:bodyPr>
          <a:lstStyle/>
          <a:p>
            <a:pPr marL="112713" marR="102870" lvl="0" algn="ctr" defTabSz="914400" rtl="0" eaLnBrk="1" fontAlgn="auto" latinLnBrk="0" hangingPunct="1">
              <a:lnSpc>
                <a:spcPct val="100000"/>
              </a:lnSpc>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a:ea typeface="+mn-ea"/>
                <a:cs typeface="Arial"/>
              </a:rPr>
              <a:t>Security</a:t>
            </a:r>
            <a:r>
              <a:rPr lang="en-US" sz="2000" dirty="0">
                <a:solidFill>
                  <a:prstClr val="black"/>
                </a:solidFill>
                <a:latin typeface="Arial"/>
                <a:cs typeface="Arial"/>
              </a:rPr>
              <a:t> </a:t>
            </a:r>
            <a:r>
              <a:rPr kumimoji="0" lang="en-US" sz="2000" b="0" i="0" u="none" strike="noStrike" kern="1200" cap="none" spc="-5" normalizeH="0" baseline="0" noProof="0" dirty="0">
                <a:ln>
                  <a:noFill/>
                </a:ln>
                <a:solidFill>
                  <a:prstClr val="black"/>
                </a:solidFill>
                <a:effectLst/>
                <a:uLnTx/>
                <a:uFillTx/>
                <a:latin typeface="Arial"/>
                <a:ea typeface="+mn-ea"/>
                <a:cs typeface="Arial"/>
              </a:rPr>
              <a:t>Policy</a:t>
            </a:r>
            <a:endParaRPr kumimoji="0" sz="2000" b="0" i="0" u="none" strike="noStrike" kern="1200" cap="none" spc="0" normalizeH="0" baseline="0" noProof="0" dirty="0">
              <a:ln>
                <a:noFill/>
              </a:ln>
              <a:solidFill>
                <a:prstClr val="black"/>
              </a:solidFill>
              <a:effectLst/>
              <a:uLnTx/>
              <a:uFillTx/>
              <a:latin typeface="Arial"/>
              <a:ea typeface="+mn-ea"/>
              <a:cs typeface="Arial"/>
            </a:endParaRPr>
          </a:p>
        </p:txBody>
      </p:sp>
      <p:sp>
        <p:nvSpPr>
          <p:cNvPr id="16" name="object 16"/>
          <p:cNvSpPr/>
          <p:nvPr/>
        </p:nvSpPr>
        <p:spPr>
          <a:xfrm>
            <a:off x="25908" y="1219212"/>
            <a:ext cx="862571" cy="4835638"/>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bject 17"/>
          <p:cNvSpPr/>
          <p:nvPr/>
        </p:nvSpPr>
        <p:spPr>
          <a:xfrm>
            <a:off x="646264" y="2738627"/>
            <a:ext cx="280327" cy="1607819"/>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object 18"/>
          <p:cNvSpPr/>
          <p:nvPr/>
        </p:nvSpPr>
        <p:spPr>
          <a:xfrm>
            <a:off x="94488" y="2738627"/>
            <a:ext cx="173532" cy="1607819"/>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object 19"/>
          <p:cNvSpPr/>
          <p:nvPr/>
        </p:nvSpPr>
        <p:spPr>
          <a:xfrm>
            <a:off x="79247" y="1246632"/>
            <a:ext cx="755904" cy="473963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bject 20"/>
          <p:cNvSpPr/>
          <p:nvPr/>
        </p:nvSpPr>
        <p:spPr>
          <a:xfrm>
            <a:off x="79247" y="1246635"/>
            <a:ext cx="756285" cy="4739640"/>
          </a:xfrm>
          <a:custGeom>
            <a:avLst/>
            <a:gdLst/>
            <a:ahLst/>
            <a:cxnLst/>
            <a:rect l="l" t="t" r="r" b="b"/>
            <a:pathLst>
              <a:path w="756285" h="4739640">
                <a:moveTo>
                  <a:pt x="755904" y="4361688"/>
                </a:moveTo>
                <a:lnTo>
                  <a:pt x="566928" y="4361688"/>
                </a:lnTo>
                <a:lnTo>
                  <a:pt x="566928" y="0"/>
                </a:lnTo>
                <a:lnTo>
                  <a:pt x="188976" y="0"/>
                </a:lnTo>
                <a:lnTo>
                  <a:pt x="188976" y="4361688"/>
                </a:lnTo>
                <a:lnTo>
                  <a:pt x="0" y="4361688"/>
                </a:lnTo>
                <a:lnTo>
                  <a:pt x="377952" y="4739640"/>
                </a:lnTo>
                <a:lnTo>
                  <a:pt x="755904" y="4361688"/>
                </a:lnTo>
                <a:close/>
              </a:path>
            </a:pathLst>
          </a:custGeom>
          <a:ln w="9144">
            <a:solidFill>
              <a:srgbClr val="7D60A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object 21"/>
          <p:cNvSpPr txBox="1"/>
          <p:nvPr/>
        </p:nvSpPr>
        <p:spPr>
          <a:xfrm>
            <a:off x="297053" y="2961717"/>
            <a:ext cx="381000" cy="1121410"/>
          </a:xfrm>
          <a:prstGeom prst="rect">
            <a:avLst/>
          </a:prstGeom>
        </p:spPr>
        <p:txBody>
          <a:bodyPr vert="vert270" wrap="square" lIns="0" tIns="0" rIns="0" bIns="0" rtlCol="0">
            <a:spAutoFit/>
          </a:bodyPr>
          <a:lstStyle/>
          <a:p>
            <a:pPr marL="12700" marR="0" lvl="0" indent="0" algn="l" defTabSz="914400" rtl="0" eaLnBrk="1" fontAlgn="auto" latinLnBrk="0" hangingPunct="1">
              <a:lnSpc>
                <a:spcPts val="2755"/>
              </a:lnSpc>
              <a:spcBef>
                <a:spcPts val="0"/>
              </a:spcBef>
              <a:spcAft>
                <a:spcPts val="0"/>
              </a:spcAft>
              <a:buClrTx/>
              <a:buSzTx/>
              <a:buFontTx/>
              <a:buNone/>
              <a:tabLst/>
              <a:defRPr/>
            </a:pPr>
            <a:r>
              <a:rPr kumimoji="0" sz="2800" b="1" i="0" u="none" strike="noStrike" kern="1200" cap="none" spc="-5" normalizeH="0" baseline="0" noProof="0" dirty="0">
                <a:ln>
                  <a:noFill/>
                </a:ln>
                <a:solidFill>
                  <a:prstClr val="black"/>
                </a:solidFill>
                <a:effectLst/>
                <a:uLnTx/>
                <a:uFillTx/>
                <a:latin typeface="Calibri"/>
                <a:ea typeface="+mn-ea"/>
                <a:cs typeface="Calibri"/>
              </a:rPr>
              <a:t>Con</a:t>
            </a:r>
            <a:r>
              <a:rPr kumimoji="0" sz="2800" b="1" i="0" u="none" strike="noStrike" kern="1200" cap="none" spc="0" normalizeH="0" baseline="0" noProof="0" dirty="0">
                <a:ln>
                  <a:noFill/>
                </a:ln>
                <a:solidFill>
                  <a:prstClr val="black"/>
                </a:solidFill>
                <a:effectLst/>
                <a:uLnTx/>
                <a:uFillTx/>
                <a:latin typeface="Calibri"/>
                <a:ea typeface="+mn-ea"/>
                <a:cs typeface="Calibri"/>
              </a:rPr>
              <a:t>tr</a:t>
            </a:r>
            <a:r>
              <a:rPr kumimoji="0" sz="2800" b="1" i="0" u="none" strike="noStrike" kern="1200" cap="none" spc="-5" normalizeH="0" baseline="0" noProof="0" dirty="0">
                <a:ln>
                  <a:noFill/>
                </a:ln>
                <a:solidFill>
                  <a:prstClr val="black"/>
                </a:solidFill>
                <a:effectLst/>
                <a:uLnTx/>
                <a:uFillTx/>
                <a:latin typeface="Calibri"/>
                <a:ea typeface="+mn-ea"/>
                <a:cs typeface="Calibri"/>
              </a:rPr>
              <a:t>o</a:t>
            </a:r>
            <a:r>
              <a:rPr kumimoji="0" sz="2800" b="1" i="0" u="none" strike="noStrike" kern="1200" cap="none" spc="0" normalizeH="0" baseline="0" noProof="0" dirty="0">
                <a:ln>
                  <a:noFill/>
                </a:ln>
                <a:solidFill>
                  <a:prstClr val="black"/>
                </a:solidFill>
                <a:effectLst/>
                <a:uLnTx/>
                <a:uFillTx/>
                <a:latin typeface="Calibri"/>
                <a:ea typeface="+mn-ea"/>
                <a:cs typeface="Calibri"/>
              </a:rPr>
              <a:t>l</a:t>
            </a:r>
            <a:endParaRPr kumimoji="0" sz="2800" b="0" i="0" u="none" strike="noStrike" kern="1200" cap="none" spc="0" normalizeH="0" baseline="0" noProof="0">
              <a:ln>
                <a:noFill/>
              </a:ln>
              <a:solidFill>
                <a:prstClr val="black"/>
              </a:solidFill>
              <a:effectLst/>
              <a:uLnTx/>
              <a:uFillTx/>
              <a:latin typeface="Calibri"/>
              <a:ea typeface="+mn-ea"/>
              <a:cs typeface="Calibri"/>
            </a:endParaRPr>
          </a:p>
        </p:txBody>
      </p:sp>
      <p:sp>
        <p:nvSpPr>
          <p:cNvPr id="22" name="object 22"/>
          <p:cNvSpPr/>
          <p:nvPr/>
        </p:nvSpPr>
        <p:spPr>
          <a:xfrm>
            <a:off x="979169" y="5124450"/>
            <a:ext cx="2147570" cy="693420"/>
          </a:xfrm>
          <a:custGeom>
            <a:avLst/>
            <a:gdLst/>
            <a:ahLst/>
            <a:cxnLst/>
            <a:rect l="l" t="t" r="r" b="b"/>
            <a:pathLst>
              <a:path w="2147570" h="693420">
                <a:moveTo>
                  <a:pt x="2147316" y="0"/>
                </a:moveTo>
                <a:lnTo>
                  <a:pt x="0" y="0"/>
                </a:lnTo>
                <a:lnTo>
                  <a:pt x="0" y="693419"/>
                </a:lnTo>
                <a:lnTo>
                  <a:pt x="2147316" y="693419"/>
                </a:lnTo>
                <a:lnTo>
                  <a:pt x="2147316" y="0"/>
                </a:lnTo>
                <a:close/>
              </a:path>
            </a:pathLst>
          </a:custGeom>
          <a:ln w="25908">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object 23"/>
          <p:cNvSpPr/>
          <p:nvPr/>
        </p:nvSpPr>
        <p:spPr>
          <a:xfrm>
            <a:off x="1448561" y="4662678"/>
            <a:ext cx="0" cy="367030"/>
          </a:xfrm>
          <a:custGeom>
            <a:avLst/>
            <a:gdLst/>
            <a:ahLst/>
            <a:cxnLst/>
            <a:rect l="l" t="t" r="r" b="b"/>
            <a:pathLst>
              <a:path h="367029">
                <a:moveTo>
                  <a:pt x="0" y="0"/>
                </a:moveTo>
                <a:lnTo>
                  <a:pt x="0" y="366534"/>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object 24"/>
          <p:cNvSpPr/>
          <p:nvPr/>
        </p:nvSpPr>
        <p:spPr>
          <a:xfrm>
            <a:off x="1391418" y="5010165"/>
            <a:ext cx="114300" cy="114300"/>
          </a:xfrm>
          <a:custGeom>
            <a:avLst/>
            <a:gdLst/>
            <a:ahLst/>
            <a:cxnLst/>
            <a:rect l="l" t="t" r="r" b="b"/>
            <a:pathLst>
              <a:path w="114300" h="114300">
                <a:moveTo>
                  <a:pt x="114300" y="0"/>
                </a:moveTo>
                <a:lnTo>
                  <a:pt x="0" y="0"/>
                </a:lnTo>
                <a:lnTo>
                  <a:pt x="57150" y="114299"/>
                </a:lnTo>
                <a:lnTo>
                  <a:pt x="11430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object 25"/>
          <p:cNvSpPr/>
          <p:nvPr/>
        </p:nvSpPr>
        <p:spPr>
          <a:xfrm>
            <a:off x="979169" y="2807970"/>
            <a:ext cx="2147570" cy="1854835"/>
          </a:xfrm>
          <a:custGeom>
            <a:avLst/>
            <a:gdLst/>
            <a:ahLst/>
            <a:cxnLst/>
            <a:rect l="l" t="t" r="r" b="b"/>
            <a:pathLst>
              <a:path w="2147570" h="1854835">
                <a:moveTo>
                  <a:pt x="2147316" y="0"/>
                </a:moveTo>
                <a:lnTo>
                  <a:pt x="0" y="0"/>
                </a:lnTo>
                <a:lnTo>
                  <a:pt x="0" y="1854708"/>
                </a:lnTo>
                <a:lnTo>
                  <a:pt x="2147316" y="1854708"/>
                </a:lnTo>
                <a:lnTo>
                  <a:pt x="2147316" y="0"/>
                </a:lnTo>
                <a:close/>
              </a:path>
            </a:pathLst>
          </a:custGeom>
          <a:ln w="32003">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bject 26"/>
          <p:cNvSpPr txBox="1"/>
          <p:nvPr/>
        </p:nvSpPr>
        <p:spPr>
          <a:xfrm>
            <a:off x="1324983" y="3349497"/>
            <a:ext cx="1816036" cy="738664"/>
          </a:xfrm>
          <a:prstGeom prst="rect">
            <a:avLst/>
          </a:prstGeom>
        </p:spPr>
        <p:txBody>
          <a:bodyPr vert="horz" wrap="square" lIns="0" tIns="0" rIns="0" bIns="0" rtlCol="0">
            <a:spAutoFit/>
          </a:bodyPr>
          <a:lstStyle/>
          <a:p>
            <a:pPr marL="30480" marR="5080" lvl="0" indent="-18415"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 normalizeH="0" baseline="0" noProof="0" dirty="0">
                <a:ln>
                  <a:noFill/>
                </a:ln>
                <a:solidFill>
                  <a:prstClr val="black"/>
                </a:solidFill>
                <a:effectLst/>
                <a:uLnTx/>
                <a:uFillTx/>
                <a:latin typeface="Calibri"/>
                <a:ea typeface="+mn-ea"/>
                <a:cs typeface="Calibri"/>
              </a:rPr>
              <a:t>Security Architecture</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27" name="object 27"/>
          <p:cNvSpPr/>
          <p:nvPr/>
        </p:nvSpPr>
        <p:spPr>
          <a:xfrm>
            <a:off x="2673857" y="4757926"/>
            <a:ext cx="0" cy="367030"/>
          </a:xfrm>
          <a:custGeom>
            <a:avLst/>
            <a:gdLst/>
            <a:ahLst/>
            <a:cxnLst/>
            <a:rect l="l" t="t" r="r" b="b"/>
            <a:pathLst>
              <a:path h="367029">
                <a:moveTo>
                  <a:pt x="0" y="366534"/>
                </a:moveTo>
                <a:lnTo>
                  <a:pt x="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object 28"/>
          <p:cNvSpPr/>
          <p:nvPr/>
        </p:nvSpPr>
        <p:spPr>
          <a:xfrm>
            <a:off x="2616714" y="4662675"/>
            <a:ext cx="114300" cy="114300"/>
          </a:xfrm>
          <a:custGeom>
            <a:avLst/>
            <a:gdLst/>
            <a:ahLst/>
            <a:cxnLst/>
            <a:rect l="l" t="t" r="r" b="b"/>
            <a:pathLst>
              <a:path w="114300" h="114300">
                <a:moveTo>
                  <a:pt x="57150" y="0"/>
                </a:moveTo>
                <a:lnTo>
                  <a:pt x="0" y="114299"/>
                </a:lnTo>
                <a:lnTo>
                  <a:pt x="114300" y="114299"/>
                </a:lnTo>
                <a:lnTo>
                  <a:pt x="5715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object 29"/>
          <p:cNvSpPr/>
          <p:nvPr/>
        </p:nvSpPr>
        <p:spPr>
          <a:xfrm>
            <a:off x="771144" y="2682239"/>
            <a:ext cx="2467610" cy="3377565"/>
          </a:xfrm>
          <a:custGeom>
            <a:avLst/>
            <a:gdLst/>
            <a:ahLst/>
            <a:cxnLst/>
            <a:rect l="l" t="t" r="r" b="b"/>
            <a:pathLst>
              <a:path w="2467610" h="3377565">
                <a:moveTo>
                  <a:pt x="0" y="0"/>
                </a:moveTo>
                <a:lnTo>
                  <a:pt x="2467356" y="0"/>
                </a:lnTo>
                <a:lnTo>
                  <a:pt x="2467356" y="3377184"/>
                </a:lnTo>
                <a:lnTo>
                  <a:pt x="0" y="3377184"/>
                </a:lnTo>
                <a:lnTo>
                  <a:pt x="0" y="0"/>
                </a:lnTo>
                <a:close/>
              </a:path>
            </a:pathLst>
          </a:custGeom>
          <a:ln w="57912">
            <a:solidFill>
              <a:srgbClr val="FF505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bject 30"/>
          <p:cNvSpPr/>
          <p:nvPr/>
        </p:nvSpPr>
        <p:spPr>
          <a:xfrm>
            <a:off x="980694" y="1317497"/>
            <a:ext cx="3790315" cy="1010919"/>
          </a:xfrm>
          <a:custGeom>
            <a:avLst/>
            <a:gdLst/>
            <a:ahLst/>
            <a:cxnLst/>
            <a:rect l="l" t="t" r="r" b="b"/>
            <a:pathLst>
              <a:path w="3790315" h="1010919">
                <a:moveTo>
                  <a:pt x="3790188" y="0"/>
                </a:moveTo>
                <a:lnTo>
                  <a:pt x="0" y="0"/>
                </a:lnTo>
                <a:lnTo>
                  <a:pt x="0" y="1010412"/>
                </a:lnTo>
                <a:lnTo>
                  <a:pt x="3790188" y="1010412"/>
                </a:lnTo>
                <a:lnTo>
                  <a:pt x="3790188" y="0"/>
                </a:lnTo>
                <a:close/>
              </a:path>
            </a:pathLst>
          </a:custGeom>
          <a:ln w="25908">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bject 31"/>
          <p:cNvSpPr txBox="1"/>
          <p:nvPr/>
        </p:nvSpPr>
        <p:spPr>
          <a:xfrm>
            <a:off x="2229032" y="1619321"/>
            <a:ext cx="1291590" cy="393700"/>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20" normalizeH="0" baseline="0" noProof="0" dirty="0">
                <a:ln>
                  <a:noFill/>
                </a:ln>
                <a:solidFill>
                  <a:prstClr val="black"/>
                </a:solidFill>
                <a:effectLst/>
                <a:uLnTx/>
                <a:uFillTx/>
                <a:latin typeface="Calibri"/>
                <a:ea typeface="+mn-ea"/>
                <a:cs typeface="Calibri"/>
              </a:rPr>
              <a:t>Operators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32" name="object 32"/>
          <p:cNvSpPr/>
          <p:nvPr/>
        </p:nvSpPr>
        <p:spPr>
          <a:xfrm>
            <a:off x="1462277" y="2337054"/>
            <a:ext cx="0" cy="367030"/>
          </a:xfrm>
          <a:custGeom>
            <a:avLst/>
            <a:gdLst/>
            <a:ahLst/>
            <a:cxnLst/>
            <a:rect l="l" t="t" r="r" b="b"/>
            <a:pathLst>
              <a:path h="367030">
                <a:moveTo>
                  <a:pt x="0" y="0"/>
                </a:moveTo>
                <a:lnTo>
                  <a:pt x="0" y="366534"/>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object 33"/>
          <p:cNvSpPr/>
          <p:nvPr/>
        </p:nvSpPr>
        <p:spPr>
          <a:xfrm>
            <a:off x="1405134" y="2684541"/>
            <a:ext cx="114300" cy="114300"/>
          </a:xfrm>
          <a:custGeom>
            <a:avLst/>
            <a:gdLst/>
            <a:ahLst/>
            <a:cxnLst/>
            <a:rect l="l" t="t" r="r" b="b"/>
            <a:pathLst>
              <a:path w="114300" h="114300">
                <a:moveTo>
                  <a:pt x="114300" y="0"/>
                </a:moveTo>
                <a:lnTo>
                  <a:pt x="0" y="0"/>
                </a:lnTo>
                <a:lnTo>
                  <a:pt x="57150" y="114300"/>
                </a:lnTo>
                <a:lnTo>
                  <a:pt x="11430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bject 34"/>
          <p:cNvSpPr/>
          <p:nvPr/>
        </p:nvSpPr>
        <p:spPr>
          <a:xfrm>
            <a:off x="2687573" y="2432304"/>
            <a:ext cx="0" cy="367030"/>
          </a:xfrm>
          <a:custGeom>
            <a:avLst/>
            <a:gdLst/>
            <a:ahLst/>
            <a:cxnLst/>
            <a:rect l="l" t="t" r="r" b="b"/>
            <a:pathLst>
              <a:path h="367030">
                <a:moveTo>
                  <a:pt x="0" y="366534"/>
                </a:moveTo>
                <a:lnTo>
                  <a:pt x="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object 35"/>
          <p:cNvSpPr/>
          <p:nvPr/>
        </p:nvSpPr>
        <p:spPr>
          <a:xfrm>
            <a:off x="2630430" y="2337051"/>
            <a:ext cx="114300" cy="114300"/>
          </a:xfrm>
          <a:custGeom>
            <a:avLst/>
            <a:gdLst/>
            <a:ahLst/>
            <a:cxnLst/>
            <a:rect l="l" t="t" r="r" b="b"/>
            <a:pathLst>
              <a:path w="114300" h="114300">
                <a:moveTo>
                  <a:pt x="57150" y="0"/>
                </a:moveTo>
                <a:lnTo>
                  <a:pt x="0" y="114300"/>
                </a:lnTo>
                <a:lnTo>
                  <a:pt x="114300" y="114300"/>
                </a:lnTo>
                <a:lnTo>
                  <a:pt x="5715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bject 36"/>
          <p:cNvSpPr/>
          <p:nvPr/>
        </p:nvSpPr>
        <p:spPr>
          <a:xfrm>
            <a:off x="3384041" y="2807970"/>
            <a:ext cx="1419225" cy="3009900"/>
          </a:xfrm>
          <a:custGeom>
            <a:avLst/>
            <a:gdLst/>
            <a:ahLst/>
            <a:cxnLst/>
            <a:rect l="l" t="t" r="r" b="b"/>
            <a:pathLst>
              <a:path w="1419225" h="3009900">
                <a:moveTo>
                  <a:pt x="1418843" y="0"/>
                </a:moveTo>
                <a:lnTo>
                  <a:pt x="0" y="0"/>
                </a:lnTo>
                <a:lnTo>
                  <a:pt x="0" y="3009900"/>
                </a:lnTo>
                <a:lnTo>
                  <a:pt x="1418843" y="3009900"/>
                </a:lnTo>
                <a:lnTo>
                  <a:pt x="1418843" y="0"/>
                </a:lnTo>
                <a:close/>
              </a:path>
            </a:pathLst>
          </a:custGeom>
          <a:ln w="32004">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object 37"/>
          <p:cNvSpPr txBox="1"/>
          <p:nvPr/>
        </p:nvSpPr>
        <p:spPr>
          <a:xfrm>
            <a:off x="3462103" y="3926809"/>
            <a:ext cx="1260475" cy="759460"/>
          </a:xfrm>
          <a:prstGeom prst="rect">
            <a:avLst/>
          </a:prstGeom>
        </p:spPr>
        <p:txBody>
          <a:bodyPr vert="horz" wrap="square" lIns="0" tIns="0" rIns="0" bIns="0" rtlCol="0">
            <a:spAutoFit/>
          </a:bodyPr>
          <a:lstStyle/>
          <a:p>
            <a:pPr marL="12700" marR="5080" lvl="0" indent="248285"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5" normalizeH="0" baseline="0" noProof="0" dirty="0">
                <a:ln>
                  <a:noFill/>
                </a:ln>
                <a:solidFill>
                  <a:prstClr val="black"/>
                </a:solidFill>
                <a:effectLst/>
                <a:uLnTx/>
                <a:uFillTx/>
                <a:latin typeface="Calibri"/>
                <a:ea typeface="+mn-ea"/>
                <a:cs typeface="Calibri"/>
              </a:rPr>
              <a:t>Other  p</a:t>
            </a:r>
            <a:r>
              <a:rPr kumimoji="0" sz="2400" b="1" i="0" u="none" strike="noStrike" kern="1200" cap="none" spc="-30" normalizeH="0" baseline="0" noProof="0" dirty="0">
                <a:ln>
                  <a:noFill/>
                </a:ln>
                <a:solidFill>
                  <a:prstClr val="black"/>
                </a:solidFill>
                <a:effectLst/>
                <a:uLnTx/>
                <a:uFillTx/>
                <a:latin typeface="Calibri"/>
                <a:ea typeface="+mn-ea"/>
                <a:cs typeface="Calibri"/>
              </a:rPr>
              <a:t>r</a:t>
            </a:r>
            <a:r>
              <a:rPr kumimoji="0" sz="2400" b="1" i="0" u="none" strike="noStrike" kern="1200" cap="none" spc="5" normalizeH="0" baseline="0" noProof="0" dirty="0">
                <a:ln>
                  <a:noFill/>
                </a:ln>
                <a:solidFill>
                  <a:prstClr val="black"/>
                </a:solidFill>
                <a:effectLst/>
                <a:uLnTx/>
                <a:uFillTx/>
                <a:latin typeface="Calibri"/>
                <a:ea typeface="+mn-ea"/>
                <a:cs typeface="Calibri"/>
              </a:rPr>
              <a:t>oce</a:t>
            </a:r>
            <a:r>
              <a:rPr kumimoji="0" sz="2400" b="1" i="0" u="none" strike="noStrike" kern="1200" cap="none" spc="-5" normalizeH="0" baseline="0" noProof="0" dirty="0">
                <a:ln>
                  <a:noFill/>
                </a:ln>
                <a:solidFill>
                  <a:prstClr val="black"/>
                </a:solidFill>
                <a:effectLst/>
                <a:uLnTx/>
                <a:uFillTx/>
                <a:latin typeface="Calibri"/>
                <a:ea typeface="+mn-ea"/>
                <a:cs typeface="Calibri"/>
              </a:rPr>
              <a:t>s</a:t>
            </a:r>
            <a:r>
              <a:rPr kumimoji="0" sz="2400" b="1" i="0" u="none" strike="noStrike" kern="1200" cap="none" spc="0" normalizeH="0" baseline="0" noProof="0" dirty="0">
                <a:ln>
                  <a:noFill/>
                </a:ln>
                <a:solidFill>
                  <a:prstClr val="black"/>
                </a:solidFill>
                <a:effectLst/>
                <a:uLnTx/>
                <a:uFillTx/>
                <a:latin typeface="Calibri"/>
                <a:ea typeface="+mn-ea"/>
                <a:cs typeface="Calibri"/>
              </a:rPr>
              <a:t>ses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38" name="object 38"/>
          <p:cNvSpPr/>
          <p:nvPr/>
        </p:nvSpPr>
        <p:spPr>
          <a:xfrm>
            <a:off x="4336541" y="2423158"/>
            <a:ext cx="0" cy="367030"/>
          </a:xfrm>
          <a:custGeom>
            <a:avLst/>
            <a:gdLst/>
            <a:ahLst/>
            <a:cxnLst/>
            <a:rect l="l" t="t" r="r" b="b"/>
            <a:pathLst>
              <a:path h="367030">
                <a:moveTo>
                  <a:pt x="0" y="366534"/>
                </a:moveTo>
                <a:lnTo>
                  <a:pt x="0" y="0"/>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object 39"/>
          <p:cNvSpPr/>
          <p:nvPr/>
        </p:nvSpPr>
        <p:spPr>
          <a:xfrm>
            <a:off x="4279398" y="2327907"/>
            <a:ext cx="114300" cy="114300"/>
          </a:xfrm>
          <a:custGeom>
            <a:avLst/>
            <a:gdLst/>
            <a:ahLst/>
            <a:cxnLst/>
            <a:rect l="l" t="t" r="r" b="b"/>
            <a:pathLst>
              <a:path w="114300" h="114300">
                <a:moveTo>
                  <a:pt x="57150" y="0"/>
                </a:moveTo>
                <a:lnTo>
                  <a:pt x="0" y="114300"/>
                </a:lnTo>
                <a:lnTo>
                  <a:pt x="114300" y="114300"/>
                </a:lnTo>
                <a:lnTo>
                  <a:pt x="5715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object 40"/>
          <p:cNvSpPr/>
          <p:nvPr/>
        </p:nvSpPr>
        <p:spPr>
          <a:xfrm>
            <a:off x="3938778" y="2327910"/>
            <a:ext cx="0" cy="367030"/>
          </a:xfrm>
          <a:custGeom>
            <a:avLst/>
            <a:gdLst/>
            <a:ahLst/>
            <a:cxnLst/>
            <a:rect l="l" t="t" r="r" b="b"/>
            <a:pathLst>
              <a:path h="367030">
                <a:moveTo>
                  <a:pt x="0" y="0"/>
                </a:moveTo>
                <a:lnTo>
                  <a:pt x="0" y="366534"/>
                </a:lnTo>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object 41"/>
          <p:cNvSpPr/>
          <p:nvPr/>
        </p:nvSpPr>
        <p:spPr>
          <a:xfrm>
            <a:off x="3881634" y="2675397"/>
            <a:ext cx="114300" cy="114300"/>
          </a:xfrm>
          <a:custGeom>
            <a:avLst/>
            <a:gdLst/>
            <a:ahLst/>
            <a:cxnLst/>
            <a:rect l="l" t="t" r="r" b="b"/>
            <a:pathLst>
              <a:path w="114300" h="114300">
                <a:moveTo>
                  <a:pt x="114300" y="0"/>
                </a:moveTo>
                <a:lnTo>
                  <a:pt x="0" y="0"/>
                </a:lnTo>
                <a:lnTo>
                  <a:pt x="57150" y="114300"/>
                </a:lnTo>
                <a:lnTo>
                  <a:pt x="114300" y="0"/>
                </a:lnTo>
                <a:close/>
              </a:path>
            </a:pathLst>
          </a:custGeom>
          <a:solidFill>
            <a:srgbClr val="00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bject 42"/>
          <p:cNvSpPr/>
          <p:nvPr/>
        </p:nvSpPr>
        <p:spPr>
          <a:xfrm>
            <a:off x="2909316" y="1077467"/>
            <a:ext cx="1905" cy="163195"/>
          </a:xfrm>
          <a:custGeom>
            <a:avLst/>
            <a:gdLst/>
            <a:ahLst/>
            <a:cxnLst/>
            <a:rect l="l" t="t" r="r" b="b"/>
            <a:pathLst>
              <a:path w="1905" h="163194">
                <a:moveTo>
                  <a:pt x="0" y="0"/>
                </a:moveTo>
                <a:lnTo>
                  <a:pt x="1828" y="162699"/>
                </a:lnTo>
              </a:path>
            </a:pathLst>
          </a:custGeom>
          <a:ln w="12700">
            <a:solidFill>
              <a:srgbClr val="A7A8A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object 43"/>
          <p:cNvSpPr/>
          <p:nvPr/>
        </p:nvSpPr>
        <p:spPr>
          <a:xfrm>
            <a:off x="2872905" y="1227044"/>
            <a:ext cx="76200" cy="76835"/>
          </a:xfrm>
          <a:custGeom>
            <a:avLst/>
            <a:gdLst/>
            <a:ahLst/>
            <a:cxnLst/>
            <a:rect l="l" t="t" r="r" b="b"/>
            <a:pathLst>
              <a:path w="76200" h="76834">
                <a:moveTo>
                  <a:pt x="76200" y="0"/>
                </a:moveTo>
                <a:lnTo>
                  <a:pt x="0" y="850"/>
                </a:lnTo>
                <a:lnTo>
                  <a:pt x="38950" y="76619"/>
                </a:lnTo>
                <a:lnTo>
                  <a:pt x="76200" y="0"/>
                </a:lnTo>
                <a:close/>
              </a:path>
            </a:pathLst>
          </a:custGeom>
          <a:solidFill>
            <a:srgbClr val="A7A8A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object 44"/>
          <p:cNvSpPr/>
          <p:nvPr/>
        </p:nvSpPr>
        <p:spPr>
          <a:xfrm>
            <a:off x="2683764" y="1140967"/>
            <a:ext cx="1905" cy="163195"/>
          </a:xfrm>
          <a:custGeom>
            <a:avLst/>
            <a:gdLst/>
            <a:ahLst/>
            <a:cxnLst/>
            <a:rect l="l" t="t" r="r" b="b"/>
            <a:pathLst>
              <a:path w="1905" h="163194">
                <a:moveTo>
                  <a:pt x="0" y="162699"/>
                </a:moveTo>
                <a:lnTo>
                  <a:pt x="1536" y="0"/>
                </a:lnTo>
              </a:path>
            </a:pathLst>
          </a:custGeom>
          <a:ln w="12699">
            <a:solidFill>
              <a:srgbClr val="A7A8A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object 45"/>
          <p:cNvSpPr/>
          <p:nvPr/>
        </p:nvSpPr>
        <p:spPr>
          <a:xfrm>
            <a:off x="2647082" y="1077466"/>
            <a:ext cx="76200" cy="76835"/>
          </a:xfrm>
          <a:custGeom>
            <a:avLst/>
            <a:gdLst/>
            <a:ahLst/>
            <a:cxnLst/>
            <a:rect l="l" t="t" r="r" b="b"/>
            <a:pathLst>
              <a:path w="76200" h="76834">
                <a:moveTo>
                  <a:pt x="38823" y="0"/>
                </a:moveTo>
                <a:lnTo>
                  <a:pt x="0" y="75844"/>
                </a:lnTo>
                <a:lnTo>
                  <a:pt x="76200" y="76555"/>
                </a:lnTo>
                <a:lnTo>
                  <a:pt x="38823" y="0"/>
                </a:lnTo>
                <a:close/>
              </a:path>
            </a:pathLst>
          </a:custGeom>
          <a:solidFill>
            <a:srgbClr val="A7A8A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object 46"/>
          <p:cNvSpPr/>
          <p:nvPr/>
        </p:nvSpPr>
        <p:spPr>
          <a:xfrm>
            <a:off x="3218688" y="1472184"/>
            <a:ext cx="2382011" cy="4578095"/>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object 47"/>
          <p:cNvSpPr txBox="1"/>
          <p:nvPr/>
        </p:nvSpPr>
        <p:spPr>
          <a:xfrm>
            <a:off x="5994426" y="4855186"/>
            <a:ext cx="2590165" cy="320601"/>
          </a:xfrm>
          <a:prstGeom prst="rect">
            <a:avLst/>
          </a:prstGeom>
        </p:spPr>
        <p:txBody>
          <a:bodyPr vert="horz" wrap="square" lIns="0" tIns="0" rIns="0" bIns="0" rtlCol="0">
            <a:spAutoFit/>
          </a:bodyPr>
          <a:lstStyle/>
          <a:p>
            <a:pPr marL="12700" marR="0" lvl="0" indent="0" algn="l" defTabSz="914400" rtl="0" eaLnBrk="1" fontAlgn="auto" latinLnBrk="0" hangingPunct="1">
              <a:lnSpc>
                <a:spcPts val="2530"/>
              </a:lnSpc>
              <a:spcBef>
                <a:spcPts val="0"/>
              </a:spcBef>
              <a:spcAft>
                <a:spcPts val="0"/>
              </a:spcAft>
              <a:buClrTx/>
              <a:buSzTx/>
              <a:buFontTx/>
              <a:buNone/>
              <a:tabLst/>
              <a:defRPr/>
            </a:pPr>
            <a:r>
              <a:rPr kumimoji="0" lang="en-US" sz="2200" b="1" i="0" u="none" strike="noStrike" kern="1200" cap="none" spc="-5" normalizeH="0" baseline="0" noProof="0" dirty="0">
                <a:ln>
                  <a:noFill/>
                </a:ln>
                <a:solidFill>
                  <a:prstClr val="black"/>
                </a:solidFill>
                <a:effectLst/>
                <a:uLnTx/>
                <a:uFillTx/>
                <a:latin typeface="Arial"/>
                <a:ea typeface="+mn-ea"/>
                <a:cs typeface="Arial"/>
              </a:rPr>
              <a:t>Protecte</a:t>
            </a:r>
            <a:r>
              <a:rPr kumimoji="0" sz="2200" b="1" i="0" u="none" strike="noStrike" kern="1200" cap="none" spc="-5" normalizeH="0" baseline="0" noProof="0" dirty="0">
                <a:ln>
                  <a:noFill/>
                </a:ln>
                <a:solidFill>
                  <a:prstClr val="black"/>
                </a:solidFill>
                <a:effectLst/>
                <a:uLnTx/>
                <a:uFillTx/>
                <a:latin typeface="Arial"/>
                <a:ea typeface="+mn-ea"/>
                <a:cs typeface="Arial"/>
              </a:rPr>
              <a:t>d</a:t>
            </a:r>
            <a:r>
              <a:rPr kumimoji="0" sz="2200" b="1" i="0" u="none" strike="noStrike" kern="1200" cap="none" spc="-40" normalizeH="0" baseline="0" noProof="0" dirty="0">
                <a:ln>
                  <a:noFill/>
                </a:ln>
                <a:solidFill>
                  <a:prstClr val="black"/>
                </a:solidFill>
                <a:effectLst/>
                <a:uLnTx/>
                <a:uFillTx/>
                <a:latin typeface="Arial"/>
                <a:ea typeface="+mn-ea"/>
                <a:cs typeface="Arial"/>
              </a:rPr>
              <a:t> </a:t>
            </a:r>
            <a:r>
              <a:rPr kumimoji="0" sz="2200" b="1" i="0" u="none" strike="noStrike" kern="1200" cap="none" spc="-5" normalizeH="0" baseline="0" noProof="0" dirty="0">
                <a:ln>
                  <a:noFill/>
                </a:ln>
                <a:solidFill>
                  <a:prstClr val="black"/>
                </a:solidFill>
                <a:effectLst/>
                <a:uLnTx/>
                <a:uFillTx/>
                <a:latin typeface="Arial"/>
                <a:ea typeface="+mn-ea"/>
                <a:cs typeface="Arial"/>
              </a:rPr>
              <a:t>Process</a:t>
            </a:r>
            <a:endParaRPr kumimoji="0"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48" name="object 48"/>
          <p:cNvSpPr txBox="1"/>
          <p:nvPr/>
        </p:nvSpPr>
        <p:spPr>
          <a:xfrm>
            <a:off x="1422516" y="5148433"/>
            <a:ext cx="1260475" cy="695960"/>
          </a:xfrm>
          <a:prstGeom prst="rect">
            <a:avLst/>
          </a:prstGeom>
        </p:spPr>
        <p:txBody>
          <a:bodyPr vert="horz" wrap="square" lIns="0" tIns="0" rIns="0" bIns="0" rtlCol="0">
            <a:spAutoFit/>
          </a:bodyPr>
          <a:lstStyle/>
          <a:p>
            <a:pPr marL="0" marR="0" lvl="0" indent="0" algn="ctr" defTabSz="914400" rtl="0" eaLnBrk="1" fontAlgn="auto" latinLnBrk="0" hangingPunct="1">
              <a:lnSpc>
                <a:spcPts val="2380"/>
              </a:lnSpc>
              <a:spcBef>
                <a:spcPts val="0"/>
              </a:spcBef>
              <a:spcAft>
                <a:spcPts val="0"/>
              </a:spcAft>
              <a:buClrTx/>
              <a:buSzTx/>
              <a:buFontTx/>
              <a:buNone/>
              <a:tabLst/>
              <a:defRPr/>
            </a:pPr>
            <a:r>
              <a:rPr kumimoji="0" sz="2400" b="1" i="0" u="none" strike="noStrike" kern="1200" cap="none" spc="-15" normalizeH="0" baseline="0" noProof="0" dirty="0">
                <a:ln>
                  <a:noFill/>
                </a:ln>
                <a:solidFill>
                  <a:prstClr val="black"/>
                </a:solidFill>
                <a:effectLst/>
                <a:uLnTx/>
                <a:uFillTx/>
                <a:latin typeface="Calibri"/>
                <a:ea typeface="+mn-ea"/>
                <a:cs typeface="Calibri"/>
              </a:rPr>
              <a:t>Physical</a:t>
            </a:r>
            <a:endParaRPr kumimoji="0" sz="2400" b="0" i="0" u="none" strike="noStrike" kern="1200" cap="none" spc="0" normalizeH="0" baseline="0" noProof="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5" normalizeH="0" baseline="0" noProof="0" dirty="0">
                <a:ln>
                  <a:noFill/>
                </a:ln>
                <a:solidFill>
                  <a:prstClr val="black"/>
                </a:solidFill>
                <a:effectLst/>
                <a:uLnTx/>
                <a:uFillTx/>
                <a:latin typeface="Calibri"/>
                <a:ea typeface="+mn-ea"/>
                <a:cs typeface="Calibri"/>
              </a:rPr>
              <a:t>p</a:t>
            </a:r>
            <a:r>
              <a:rPr kumimoji="0" sz="2400" b="1" i="0" u="none" strike="noStrike" kern="1200" cap="none" spc="-30" normalizeH="0" baseline="0" noProof="0" dirty="0">
                <a:ln>
                  <a:noFill/>
                </a:ln>
                <a:solidFill>
                  <a:prstClr val="black"/>
                </a:solidFill>
                <a:effectLst/>
                <a:uLnTx/>
                <a:uFillTx/>
                <a:latin typeface="Calibri"/>
                <a:ea typeface="+mn-ea"/>
                <a:cs typeface="Calibri"/>
              </a:rPr>
              <a:t>r</a:t>
            </a:r>
            <a:r>
              <a:rPr kumimoji="0" sz="2400" b="1" i="0" u="none" strike="noStrike" kern="1200" cap="none" spc="5" normalizeH="0" baseline="0" noProof="0" dirty="0">
                <a:ln>
                  <a:noFill/>
                </a:ln>
                <a:solidFill>
                  <a:prstClr val="black"/>
                </a:solidFill>
                <a:effectLst/>
                <a:uLnTx/>
                <a:uFillTx/>
                <a:latin typeface="Calibri"/>
                <a:ea typeface="+mn-ea"/>
                <a:cs typeface="Calibri"/>
              </a:rPr>
              <a:t>oce</a:t>
            </a:r>
            <a:r>
              <a:rPr kumimoji="0" sz="2400" b="1" i="0" u="none" strike="noStrike" kern="1200" cap="none" spc="-5" normalizeH="0" baseline="0" noProof="0" dirty="0">
                <a:ln>
                  <a:noFill/>
                </a:ln>
                <a:solidFill>
                  <a:prstClr val="black"/>
                </a:solidFill>
                <a:effectLst/>
                <a:uLnTx/>
                <a:uFillTx/>
                <a:latin typeface="Calibri"/>
                <a:ea typeface="+mn-ea"/>
                <a:cs typeface="Calibri"/>
              </a:rPr>
              <a:t>s</a:t>
            </a:r>
            <a:r>
              <a:rPr kumimoji="0" sz="2400" b="1" i="0" u="none" strike="noStrike" kern="1200" cap="none" spc="0" normalizeH="0" baseline="0" noProof="0" dirty="0">
                <a:ln>
                  <a:noFill/>
                </a:ln>
                <a:solidFill>
                  <a:prstClr val="black"/>
                </a:solidFill>
                <a:effectLst/>
                <a:uLnTx/>
                <a:uFillTx/>
                <a:latin typeface="Calibri"/>
                <a:ea typeface="+mn-ea"/>
                <a:cs typeface="Calibri"/>
              </a:rPr>
              <a:t>ses</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9" name="Rectangle 48">
            <a:extLst>
              <a:ext uri="{FF2B5EF4-FFF2-40B4-BE49-F238E27FC236}">
                <a16:creationId xmlns:a16="http://schemas.microsoft.com/office/drawing/2014/main" id="{3D83A350-321F-4BE8-9B6E-E0F745203EA8}"/>
              </a:ext>
            </a:extLst>
          </p:cNvPr>
          <p:cNvSpPr/>
          <p:nvPr/>
        </p:nvSpPr>
        <p:spPr>
          <a:xfrm>
            <a:off x="4450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object 8"/>
          <p:cNvSpPr txBox="1"/>
          <p:nvPr/>
        </p:nvSpPr>
        <p:spPr>
          <a:xfrm>
            <a:off x="5265619" y="3408054"/>
            <a:ext cx="1527796" cy="615553"/>
          </a:xfrm>
          <a:prstGeom prst="rect">
            <a:avLst/>
          </a:prstGeom>
        </p:spPr>
        <p:txBody>
          <a:bodyPr vert="horz" wrap="square" lIns="0" tIns="0" rIns="0" bIns="0" rtlCol="0">
            <a:spAutoFit/>
          </a:bodyPr>
          <a:lstStyle/>
          <a:p>
            <a:pPr marL="12700" marR="508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5" normalizeH="0" baseline="0" noProof="0" dirty="0">
                <a:ln>
                  <a:noFill/>
                </a:ln>
                <a:solidFill>
                  <a:prstClr val="black"/>
                </a:solidFill>
                <a:effectLst/>
                <a:uLnTx/>
                <a:uFillTx/>
                <a:latin typeface="Arial"/>
                <a:ea typeface="+mn-ea"/>
                <a:cs typeface="Arial"/>
              </a:rPr>
              <a:t>Enforcement</a:t>
            </a:r>
            <a:r>
              <a:rPr kumimoji="0" sz="2000" b="0" i="0" u="none" strike="noStrike" kern="1200" cap="none" spc="0" normalizeH="0" baseline="0" noProof="0" dirty="0">
                <a:ln>
                  <a:noFill/>
                </a:ln>
                <a:solidFill>
                  <a:prstClr val="black"/>
                </a:solidFill>
                <a:effectLst/>
                <a:uLnTx/>
                <a:uFillTx/>
                <a:latin typeface="Arial"/>
                <a:ea typeface="+mn-ea"/>
                <a:cs typeface="Arial"/>
              </a:rPr>
              <a:t>  </a:t>
            </a:r>
            <a:r>
              <a:rPr kumimoji="0" sz="2000" b="0" i="0" u="none" strike="noStrike" kern="1200" cap="none" spc="-5" normalizeH="0" baseline="0" noProof="0" dirty="0">
                <a:ln>
                  <a:noFill/>
                </a:ln>
                <a:solidFill>
                  <a:prstClr val="black"/>
                </a:solidFill>
                <a:effectLst/>
                <a:uLnTx/>
                <a:uFillTx/>
                <a:latin typeface="Arial"/>
                <a:ea typeface="+mn-ea"/>
                <a:cs typeface="Arial"/>
              </a:rPr>
              <a:t>A</a:t>
            </a:r>
            <a:r>
              <a:rPr kumimoji="0" sz="2000" b="0" i="0" u="none" strike="noStrike" kern="1200" cap="none" spc="5" normalizeH="0" baseline="0" noProof="0" dirty="0">
                <a:ln>
                  <a:noFill/>
                </a:ln>
                <a:solidFill>
                  <a:prstClr val="black"/>
                </a:solidFill>
                <a:effectLst/>
                <a:uLnTx/>
                <a:uFillTx/>
                <a:latin typeface="Arial"/>
                <a:ea typeface="+mn-ea"/>
                <a:cs typeface="Arial"/>
              </a:rPr>
              <a:t>c</a:t>
            </a:r>
            <a:r>
              <a:rPr kumimoji="0" sz="2000" b="0" i="0" u="none" strike="noStrike" kern="1200" cap="none" spc="-10" normalizeH="0" baseline="0" noProof="0" dirty="0">
                <a:ln>
                  <a:noFill/>
                </a:ln>
                <a:solidFill>
                  <a:prstClr val="black"/>
                </a:solidFill>
                <a:effectLst/>
                <a:uLnTx/>
                <a:uFillTx/>
                <a:latin typeface="Arial"/>
                <a:ea typeface="+mn-ea"/>
                <a:cs typeface="Arial"/>
              </a:rPr>
              <a:t>t</a:t>
            </a:r>
            <a:r>
              <a:rPr kumimoji="0" sz="2000" b="0" i="0" u="none" strike="noStrike" kern="1200" cap="none" spc="-5" normalizeH="0" baseline="0" noProof="0" dirty="0">
                <a:ln>
                  <a:noFill/>
                </a:ln>
                <a:solidFill>
                  <a:prstClr val="black"/>
                </a:solidFill>
                <a:effectLst/>
                <a:uLnTx/>
                <a:uFillTx/>
                <a:latin typeface="Arial"/>
                <a:ea typeface="+mn-ea"/>
                <a:cs typeface="Arial"/>
              </a:rPr>
              <a:t>i</a:t>
            </a:r>
            <a:r>
              <a:rPr kumimoji="0" sz="2000" b="0" i="0" u="none" strike="noStrike" kern="1200" cap="none" spc="0" normalizeH="0" baseline="0" noProof="0" dirty="0">
                <a:ln>
                  <a:noFill/>
                </a:ln>
                <a:solidFill>
                  <a:prstClr val="black"/>
                </a:solidFill>
                <a:effectLst/>
                <a:uLnTx/>
                <a:uFillTx/>
                <a:latin typeface="Arial"/>
                <a:ea typeface="+mn-ea"/>
                <a:cs typeface="Arial"/>
              </a:rPr>
              <a:t>ons</a:t>
            </a:r>
          </a:p>
        </p:txBody>
      </p:sp>
    </p:spTree>
    <p:extLst>
      <p:ext uri="{BB962C8B-B14F-4D97-AF65-F5344CB8AC3E}">
        <p14:creationId xmlns:p14="http://schemas.microsoft.com/office/powerpoint/2010/main" val="1718015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p:cNvSpPr/>
          <p:nvPr/>
        </p:nvSpPr>
        <p:spPr>
          <a:xfrm>
            <a:off x="2803897" y="4258119"/>
            <a:ext cx="3244493" cy="607828"/>
          </a:xfrm>
          <a:prstGeom prst="roundRect">
            <a:avLst/>
          </a:prstGeom>
          <a:solidFill>
            <a:schemeClr val="accent4">
              <a:lumMod val="60000"/>
              <a:lumOff val="4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ounded Rectangle 22"/>
          <p:cNvSpPr/>
          <p:nvPr/>
        </p:nvSpPr>
        <p:spPr>
          <a:xfrm>
            <a:off x="2803895" y="3593877"/>
            <a:ext cx="3244495" cy="607829"/>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p:cNvSpPr>
            <a:spLocks noGrp="1"/>
          </p:cNvSpPr>
          <p:nvPr>
            <p:ph idx="1"/>
          </p:nvPr>
        </p:nvSpPr>
        <p:spPr>
          <a:xfrm>
            <a:off x="2803896" y="1846789"/>
            <a:ext cx="3396916" cy="3589854"/>
          </a:xfrm>
        </p:spPr>
        <p:txBody>
          <a:bodyPr>
            <a:normAutofit/>
          </a:bodyPr>
          <a:lstStyle/>
          <a:p>
            <a:r>
              <a:rPr lang="en-US" dirty="0">
                <a:solidFill>
                  <a:srgbClr val="C00000"/>
                </a:solidFill>
              </a:rPr>
              <a:t>Problem framing</a:t>
            </a:r>
          </a:p>
          <a:p>
            <a:r>
              <a:rPr lang="en-US" dirty="0"/>
              <a:t>Identify accidents and hazards</a:t>
            </a:r>
          </a:p>
          <a:p>
            <a:r>
              <a:rPr lang="en-US" dirty="0"/>
              <a:t>Draw the functional control structure</a:t>
            </a:r>
          </a:p>
          <a:p>
            <a:r>
              <a:rPr lang="en-US" dirty="0"/>
              <a:t> Identify unsafe/</a:t>
            </a:r>
            <a:r>
              <a:rPr lang="en-US" dirty="0">
                <a:solidFill>
                  <a:srgbClr val="C00000"/>
                </a:solidFill>
              </a:rPr>
              <a:t>unsecure</a:t>
            </a:r>
            <a:r>
              <a:rPr lang="en-US" dirty="0"/>
              <a:t> control actions</a:t>
            </a:r>
          </a:p>
          <a:p>
            <a:r>
              <a:rPr lang="en-US" dirty="0"/>
              <a:t>Identify </a:t>
            </a:r>
            <a:r>
              <a:rPr lang="en-US" dirty="0">
                <a:solidFill>
                  <a:srgbClr val="FF0000"/>
                </a:solidFill>
              </a:rPr>
              <a:t>security-related</a:t>
            </a:r>
            <a:r>
              <a:rPr lang="en-US" dirty="0"/>
              <a:t> </a:t>
            </a:r>
            <a:r>
              <a:rPr lang="en-US" dirty="0">
                <a:solidFill>
                  <a:srgbClr val="FF0000"/>
                </a:solidFill>
              </a:rPr>
              <a:t>causal scenarios</a:t>
            </a:r>
          </a:p>
          <a:p>
            <a:r>
              <a:rPr lang="en-US" dirty="0">
                <a:solidFill>
                  <a:srgbClr val="FF0000"/>
                </a:solidFill>
              </a:rPr>
              <a:t>Wargame</a:t>
            </a:r>
          </a:p>
        </p:txBody>
      </p:sp>
      <p:sp>
        <p:nvSpPr>
          <p:cNvPr id="28" name="Rectangle 27"/>
          <p:cNvSpPr/>
          <p:nvPr/>
        </p:nvSpPr>
        <p:spPr>
          <a:xfrm>
            <a:off x="797011" y="1963186"/>
            <a:ext cx="1510613" cy="1704440"/>
          </a:xfrm>
          <a:prstGeom prst="rect">
            <a:avLst/>
          </a:prstGeom>
          <a:solidFill>
            <a:srgbClr val="FF7E7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alibri" panose="020F0502020204030204"/>
                <a:ea typeface="+mn-ea"/>
                <a:cs typeface="+mn-cs"/>
              </a:rPr>
              <a:t>STPA-Sec</a:t>
            </a:r>
          </a:p>
        </p:txBody>
      </p:sp>
      <p:sp>
        <p:nvSpPr>
          <p:cNvPr id="26" name="Oval 25"/>
          <p:cNvSpPr/>
          <p:nvPr/>
        </p:nvSpPr>
        <p:spPr>
          <a:xfrm>
            <a:off x="6273277" y="2326432"/>
            <a:ext cx="2445797" cy="2690377"/>
          </a:xfrm>
          <a:prstGeom prst="ellipse">
            <a:avLst/>
          </a:prstGeom>
          <a:solidFill>
            <a:schemeClr val="accent4">
              <a:lumMod val="60000"/>
              <a:lumOff val="4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Oval 24"/>
          <p:cNvSpPr/>
          <p:nvPr/>
        </p:nvSpPr>
        <p:spPr>
          <a:xfrm>
            <a:off x="6215071" y="3148235"/>
            <a:ext cx="942961" cy="77930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p:cNvSpPr>
            <a:spLocks noGrp="1"/>
          </p:cNvSpPr>
          <p:nvPr>
            <p:ph type="title"/>
          </p:nvPr>
        </p:nvSpPr>
        <p:spPr>
          <a:xfrm>
            <a:off x="457200" y="274638"/>
            <a:ext cx="8386524" cy="1143000"/>
          </a:xfrm>
        </p:spPr>
        <p:txBody>
          <a:bodyPr>
            <a:normAutofit/>
          </a:bodyPr>
          <a:lstStyle/>
          <a:p>
            <a:r>
              <a:rPr lang="en-US" dirty="0"/>
              <a:t>System Security with System-Theoretic Process Analysis for Security (STPA-Sec)</a:t>
            </a:r>
          </a:p>
        </p:txBody>
      </p:sp>
      <p:sp>
        <p:nvSpPr>
          <p:cNvPr id="9" name="Rectangle 8"/>
          <p:cNvSpPr/>
          <p:nvPr/>
        </p:nvSpPr>
        <p:spPr>
          <a:xfrm>
            <a:off x="6477000" y="3960377"/>
            <a:ext cx="2038350" cy="633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Controlled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process</a:t>
            </a:r>
          </a:p>
        </p:txBody>
      </p:sp>
      <p:sp>
        <p:nvSpPr>
          <p:cNvPr id="10" name="Rectangle 9"/>
          <p:cNvSpPr/>
          <p:nvPr/>
        </p:nvSpPr>
        <p:spPr>
          <a:xfrm>
            <a:off x="6477000" y="2645569"/>
            <a:ext cx="2038350" cy="476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mn-cs"/>
              </a:rPr>
              <a:t>Controller</a:t>
            </a:r>
          </a:p>
        </p:txBody>
      </p:sp>
      <p:cxnSp>
        <p:nvCxnSpPr>
          <p:cNvPr id="12" name="Straight Arrow Connector 11"/>
          <p:cNvCxnSpPr/>
          <p:nvPr/>
        </p:nvCxnSpPr>
        <p:spPr>
          <a:xfrm>
            <a:off x="6991350" y="3121819"/>
            <a:ext cx="0" cy="838558"/>
          </a:xfrm>
          <a:prstGeom prst="straightConnector1">
            <a:avLst/>
          </a:prstGeom>
          <a:ln w="444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981950" y="3121819"/>
            <a:ext cx="0" cy="838558"/>
          </a:xfrm>
          <a:prstGeom prst="straightConnector1">
            <a:avLst/>
          </a:prstGeom>
          <a:ln w="444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81950" y="3394621"/>
            <a:ext cx="861774"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Feedback</a:t>
            </a:r>
          </a:p>
        </p:txBody>
      </p:sp>
      <p:sp>
        <p:nvSpPr>
          <p:cNvPr id="16" name="TextBox 15"/>
          <p:cNvSpPr txBox="1"/>
          <p:nvPr/>
        </p:nvSpPr>
        <p:spPr>
          <a:xfrm>
            <a:off x="6258625" y="3290748"/>
            <a:ext cx="718466" cy="5078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Control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Actions</a:t>
            </a:r>
          </a:p>
        </p:txBody>
      </p:sp>
      <p:grpSp>
        <p:nvGrpSpPr>
          <p:cNvPr id="19" name="Group 18"/>
          <p:cNvGrpSpPr/>
          <p:nvPr/>
        </p:nvGrpSpPr>
        <p:grpSpPr>
          <a:xfrm>
            <a:off x="6991350" y="4602291"/>
            <a:ext cx="990600" cy="430313"/>
            <a:chOff x="9474200" y="2613025"/>
            <a:chExt cx="1320800" cy="1118077"/>
          </a:xfrm>
        </p:grpSpPr>
        <p:cxnSp>
          <p:nvCxnSpPr>
            <p:cNvPr id="17" name="Straight Arrow Connector 16"/>
            <p:cNvCxnSpPr/>
            <p:nvPr/>
          </p:nvCxnSpPr>
          <p:spPr>
            <a:xfrm>
              <a:off x="9474200" y="2613025"/>
              <a:ext cx="0" cy="1118077"/>
            </a:xfrm>
            <a:prstGeom prst="straightConnector1">
              <a:avLst/>
            </a:prstGeom>
            <a:ln w="44450">
              <a:solidFill>
                <a:schemeClr val="accent3"/>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795000" y="2613025"/>
              <a:ext cx="0" cy="1118077"/>
            </a:xfrm>
            <a:prstGeom prst="straightConnector1">
              <a:avLst/>
            </a:prstGeom>
            <a:ln w="44450">
              <a:solidFill>
                <a:schemeClr val="accent3"/>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6991350" y="2201991"/>
            <a:ext cx="990600" cy="430313"/>
            <a:chOff x="9474200" y="2613025"/>
            <a:chExt cx="1320800" cy="1118077"/>
          </a:xfrm>
        </p:grpSpPr>
        <p:cxnSp>
          <p:nvCxnSpPr>
            <p:cNvPr id="21" name="Straight Arrow Connector 20"/>
            <p:cNvCxnSpPr/>
            <p:nvPr/>
          </p:nvCxnSpPr>
          <p:spPr>
            <a:xfrm>
              <a:off x="9474200" y="2613025"/>
              <a:ext cx="0" cy="1118077"/>
            </a:xfrm>
            <a:prstGeom prst="straightConnector1">
              <a:avLst/>
            </a:prstGeom>
            <a:ln w="44450">
              <a:solidFill>
                <a:schemeClr val="accent3"/>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0795000" y="2613025"/>
              <a:ext cx="0" cy="1118077"/>
            </a:xfrm>
            <a:prstGeom prst="straightConnector1">
              <a:avLst/>
            </a:prstGeom>
            <a:ln w="44450">
              <a:solidFill>
                <a:schemeClr val="accent3"/>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27" name="Rectangle 26"/>
          <p:cNvSpPr/>
          <p:nvPr/>
        </p:nvSpPr>
        <p:spPr>
          <a:xfrm>
            <a:off x="628650" y="3671620"/>
            <a:ext cx="1924050" cy="1345189"/>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white"/>
                </a:solidFill>
                <a:effectLst/>
                <a:uLnTx/>
                <a:uFillTx/>
                <a:latin typeface="Calibri" panose="020F0502020204030204"/>
                <a:ea typeface="+mn-ea"/>
                <a:cs typeface="+mn-cs"/>
              </a:rPr>
              <a:t>STAMP Model</a:t>
            </a:r>
          </a:p>
        </p:txBody>
      </p:sp>
      <p:sp>
        <p:nvSpPr>
          <p:cNvPr id="29" name="Rectangle 28"/>
          <p:cNvSpPr/>
          <p:nvPr/>
        </p:nvSpPr>
        <p:spPr>
          <a:xfrm>
            <a:off x="797011" y="2444726"/>
            <a:ext cx="1510613" cy="1222899"/>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white"/>
                </a:solidFill>
                <a:effectLst/>
                <a:uLnTx/>
                <a:uFillTx/>
                <a:latin typeface="Calibri" panose="020F0502020204030204"/>
                <a:ea typeface="+mn-ea"/>
                <a:cs typeface="+mn-cs"/>
              </a:rPr>
              <a:t>STPA Hazard Analysis</a:t>
            </a:r>
          </a:p>
        </p:txBody>
      </p:sp>
      <p:sp>
        <p:nvSpPr>
          <p:cNvPr id="30" name="Slide Number Placeholder 2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4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4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extBox 1"/>
          <p:cNvSpPr txBox="1"/>
          <p:nvPr/>
        </p:nvSpPr>
        <p:spPr>
          <a:xfrm>
            <a:off x="249717" y="6347022"/>
            <a:ext cx="28246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Security Extension to STPA</a:t>
            </a:r>
          </a:p>
        </p:txBody>
      </p:sp>
    </p:spTree>
    <p:extLst>
      <p:ext uri="{BB962C8B-B14F-4D97-AF65-F5344CB8AC3E}">
        <p14:creationId xmlns:p14="http://schemas.microsoft.com/office/powerpoint/2010/main" val="7786283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52124" y="234121"/>
            <a:ext cx="8841047" cy="850900"/>
          </a:xfrm>
        </p:spPr>
        <p:txBody>
          <a:bodyPr>
            <a:noAutofit/>
          </a:bodyPr>
          <a:lstStyle/>
          <a:p>
            <a:r>
              <a:rPr lang="en-US" sz="3200" dirty="0"/>
              <a:t>Model-Based Systems Engineering (MBSE) is the Foundation for Current Early System Development</a:t>
            </a:r>
          </a:p>
        </p:txBody>
      </p:sp>
      <p:sp>
        <p:nvSpPr>
          <p:cNvPr id="4" name="TextBox 3"/>
          <p:cNvSpPr txBox="1"/>
          <p:nvPr/>
        </p:nvSpPr>
        <p:spPr>
          <a:xfrm>
            <a:off x="152124" y="2283111"/>
            <a:ext cx="1105176"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Mission Design (MDR/SRR)</a:t>
            </a:r>
          </a:p>
        </p:txBody>
      </p:sp>
      <p:sp>
        <p:nvSpPr>
          <p:cNvPr id="9" name="TextBox 8"/>
          <p:cNvSpPr txBox="1"/>
          <p:nvPr/>
        </p:nvSpPr>
        <p:spPr>
          <a:xfrm>
            <a:off x="328336" y="3119543"/>
            <a:ext cx="752752"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Concept Design (SDR)</a:t>
            </a:r>
          </a:p>
        </p:txBody>
      </p:sp>
      <p:sp>
        <p:nvSpPr>
          <p:cNvPr id="10" name="TextBox 9"/>
          <p:cNvSpPr txBox="1"/>
          <p:nvPr/>
        </p:nvSpPr>
        <p:spPr>
          <a:xfrm>
            <a:off x="216993" y="4252391"/>
            <a:ext cx="970397"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Preliminary Design (PDR)</a:t>
            </a:r>
          </a:p>
        </p:txBody>
      </p:sp>
      <p:sp>
        <p:nvSpPr>
          <p:cNvPr id="11" name="TextBox 10"/>
          <p:cNvSpPr txBox="1"/>
          <p:nvPr/>
        </p:nvSpPr>
        <p:spPr>
          <a:xfrm>
            <a:off x="361523" y="5347880"/>
            <a:ext cx="686378"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Critical Design (CDR)</a:t>
            </a:r>
          </a:p>
        </p:txBody>
      </p:sp>
      <p:sp>
        <p:nvSpPr>
          <p:cNvPr id="2" name="Down Arrow 1"/>
          <p:cNvSpPr/>
          <p:nvPr/>
        </p:nvSpPr>
        <p:spPr bwMode="auto">
          <a:xfrm>
            <a:off x="1076047" y="2051326"/>
            <a:ext cx="447814" cy="4067175"/>
          </a:xfrm>
          <a:prstGeom prst="downArrow">
            <a:avLst/>
          </a:prstGeom>
          <a:solidFill>
            <a:schemeClr val="bg2"/>
          </a:solidFill>
          <a:ln w="12700" cap="flat" cmpd="sng" algn="ctr">
            <a:noFill/>
            <a:prstDash val="solid"/>
            <a:round/>
            <a:headEnd type="none" w="sm" len="sm"/>
            <a:tailEnd type="none" w="sm" len="sm"/>
          </a:ln>
          <a:effectLst/>
        </p:spPr>
        <p:txBody>
          <a:bodyPr vert="vert"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Breakdown the design</a:t>
            </a:r>
          </a:p>
        </p:txBody>
      </p:sp>
      <p:sp>
        <p:nvSpPr>
          <p:cNvPr id="3" name="Rounded Rectangle 2"/>
          <p:cNvSpPr/>
          <p:nvPr/>
        </p:nvSpPr>
        <p:spPr bwMode="auto">
          <a:xfrm>
            <a:off x="1472454" y="1876423"/>
            <a:ext cx="3143554" cy="4533901"/>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1" name="Rounded Rectangle 20"/>
          <p:cNvSpPr/>
          <p:nvPr/>
        </p:nvSpPr>
        <p:spPr bwMode="auto">
          <a:xfrm>
            <a:off x="1579708" y="3252867"/>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7" name="Rounded Rectangle 36"/>
          <p:cNvSpPr/>
          <p:nvPr/>
        </p:nvSpPr>
        <p:spPr bwMode="auto">
          <a:xfrm>
            <a:off x="1579708" y="4385715"/>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8" name="Rounded Rectangle 37"/>
          <p:cNvSpPr/>
          <p:nvPr/>
        </p:nvSpPr>
        <p:spPr bwMode="auto">
          <a:xfrm>
            <a:off x="1579708" y="5481204"/>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46" name="Rounded Rectangle 45"/>
          <p:cNvSpPr/>
          <p:nvPr/>
        </p:nvSpPr>
        <p:spPr bwMode="auto">
          <a:xfrm>
            <a:off x="2205589" y="1876424"/>
            <a:ext cx="3472705" cy="1138895"/>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5" name="Rounded Rectangle 4"/>
          <p:cNvSpPr/>
          <p:nvPr/>
        </p:nvSpPr>
        <p:spPr bwMode="auto">
          <a:xfrm>
            <a:off x="1808925" y="2014685"/>
            <a:ext cx="1776413" cy="498751"/>
          </a:xfrm>
          <a:prstGeom prst="round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Model Based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Systems Engineering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Approach</a:t>
            </a:r>
          </a:p>
        </p:txBody>
      </p:sp>
      <p:grpSp>
        <p:nvGrpSpPr>
          <p:cNvPr id="59" name="Group 58"/>
          <p:cNvGrpSpPr/>
          <p:nvPr/>
        </p:nvGrpSpPr>
        <p:grpSpPr>
          <a:xfrm>
            <a:off x="2271572" y="2964848"/>
            <a:ext cx="1803856" cy="909554"/>
            <a:chOff x="5688124" y="1486737"/>
            <a:chExt cx="1803856" cy="909554"/>
          </a:xfrm>
        </p:grpSpPr>
        <p:sp>
          <p:nvSpPr>
            <p:cNvPr id="60" name="Rounded Rectangle 5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1" name="Rectangle 6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2" name="Curved Right Arrow 6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3" name="Picture 6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4" name="Group 63"/>
          <p:cNvGrpSpPr/>
          <p:nvPr/>
        </p:nvGrpSpPr>
        <p:grpSpPr>
          <a:xfrm>
            <a:off x="2271572" y="5193185"/>
            <a:ext cx="1803856" cy="909554"/>
            <a:chOff x="5688124" y="1486737"/>
            <a:chExt cx="1803856" cy="909554"/>
          </a:xfrm>
        </p:grpSpPr>
        <p:sp>
          <p:nvSpPr>
            <p:cNvPr id="65" name="Rounded Rectangle 64"/>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6" name="Rectangle 65"/>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7" name="Curved Right Arrow 66"/>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8" name="Picture 67"/>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9" name="Group 68"/>
          <p:cNvGrpSpPr/>
          <p:nvPr/>
        </p:nvGrpSpPr>
        <p:grpSpPr>
          <a:xfrm>
            <a:off x="2271572" y="4097696"/>
            <a:ext cx="1803856" cy="909554"/>
            <a:chOff x="5688124" y="1486737"/>
            <a:chExt cx="1803856" cy="909554"/>
          </a:xfrm>
        </p:grpSpPr>
        <p:sp>
          <p:nvSpPr>
            <p:cNvPr id="70" name="Rounded Rectangle 6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71" name="Rectangle 7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72" name="Curved Right Arrow 7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73" name="Picture 7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4" name="Group 14343"/>
          <p:cNvGrpSpPr/>
          <p:nvPr/>
        </p:nvGrpSpPr>
        <p:grpSpPr>
          <a:xfrm>
            <a:off x="4426694" y="1964461"/>
            <a:ext cx="1192530" cy="930516"/>
            <a:chOff x="5931545" y="1482208"/>
            <a:chExt cx="1192530" cy="930516"/>
          </a:xfrm>
        </p:grpSpPr>
        <p:sp>
          <p:nvSpPr>
            <p:cNvPr id="75" name="Rounded Rectangle 74"/>
            <p:cNvSpPr/>
            <p:nvPr/>
          </p:nvSpPr>
          <p:spPr bwMode="auto">
            <a:xfrm>
              <a:off x="5931545" y="1633151"/>
              <a:ext cx="1192530" cy="77957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76" name="Rectangle 75"/>
            <p:cNvSpPr/>
            <p:nvPr/>
          </p:nvSpPr>
          <p:spPr bwMode="auto">
            <a:xfrm>
              <a:off x="6043940" y="1482208"/>
              <a:ext cx="975360" cy="301889"/>
            </a:xfrm>
            <a:prstGeom prst="rect">
              <a:avLst/>
            </a:prstGeom>
            <a:solidFill>
              <a:srgbClr val="CC33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System Req. Model</a:t>
              </a:r>
            </a:p>
          </p:txBody>
        </p:sp>
        <p:pic>
          <p:nvPicPr>
            <p:cNvPr id="78" name="Picture 77"/>
            <p:cNvPicPr>
              <a:picLocks noChangeAspect="1"/>
            </p:cNvPicPr>
            <p:nvPr/>
          </p:nvPicPr>
          <p:blipFill>
            <a:blip r:embed="rId4"/>
            <a:stretch>
              <a:fillRect/>
            </a:stretch>
          </p:blipFill>
          <p:spPr>
            <a:xfrm>
              <a:off x="6083399" y="1781480"/>
              <a:ext cx="846847" cy="553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38" name="Right Arrow 137"/>
          <p:cNvSpPr/>
          <p:nvPr/>
        </p:nvSpPr>
        <p:spPr bwMode="auto">
          <a:xfrm rot="16200000" flipH="1">
            <a:off x="3243301" y="3918500"/>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9" name="Right Arrow 138"/>
          <p:cNvSpPr/>
          <p:nvPr/>
        </p:nvSpPr>
        <p:spPr bwMode="auto">
          <a:xfrm rot="16200000" flipH="1">
            <a:off x="3243301" y="5013990"/>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1" name="Right Arrow 140"/>
          <p:cNvSpPr/>
          <p:nvPr/>
        </p:nvSpPr>
        <p:spPr bwMode="auto">
          <a:xfrm rot="19261292" flipH="1">
            <a:off x="3985791" y="2954543"/>
            <a:ext cx="596566"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 name="TextBox 5"/>
          <p:cNvSpPr txBox="1"/>
          <p:nvPr/>
        </p:nvSpPr>
        <p:spPr>
          <a:xfrm>
            <a:off x="51966" y="6649304"/>
            <a:ext cx="777995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Ref: Adapted From Thomas: “A Process for STPA: STAMP Accident Model of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Hitomi</a:t>
            </a:r>
            <a:r>
              <a:rPr kumimoji="0" lang="en-US" sz="1200" b="0" i="0" u="none" strike="noStrike" kern="1200" cap="none" spc="0" normalizeH="0" baseline="0" noProof="0" dirty="0">
                <a:ln>
                  <a:noFill/>
                </a:ln>
                <a:solidFill>
                  <a:prstClr val="black"/>
                </a:solidFill>
                <a:effectLst/>
                <a:uLnTx/>
                <a:uFillTx/>
                <a:latin typeface="Calibri"/>
                <a:ea typeface="+mn-ea"/>
                <a:cs typeface="+mn-cs"/>
              </a:rPr>
              <a:t> and Expansion to Future Safety Culture”</a:t>
            </a:r>
          </a:p>
        </p:txBody>
      </p:sp>
    </p:spTree>
    <p:extLst>
      <p:ext uri="{BB962C8B-B14F-4D97-AF65-F5344CB8AC3E}">
        <p14:creationId xmlns:p14="http://schemas.microsoft.com/office/powerpoint/2010/main" val="1415345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61523" y="234121"/>
            <a:ext cx="8597919" cy="850900"/>
          </a:xfrm>
        </p:spPr>
        <p:txBody>
          <a:bodyPr>
            <a:normAutofit fontScale="90000"/>
          </a:bodyPr>
          <a:lstStyle/>
          <a:p>
            <a:pPr algn="r"/>
            <a:r>
              <a:rPr lang="en-US" dirty="0"/>
              <a:t>STPA-Sec Adds Security and Mission Emphasis to Complement Existing MBSE</a:t>
            </a:r>
          </a:p>
        </p:txBody>
      </p:sp>
      <p:sp>
        <p:nvSpPr>
          <p:cNvPr id="4" name="TextBox 3"/>
          <p:cNvSpPr txBox="1"/>
          <p:nvPr/>
        </p:nvSpPr>
        <p:spPr>
          <a:xfrm>
            <a:off x="152124" y="2119217"/>
            <a:ext cx="1105176"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Mission Design (MDR/SRR)</a:t>
            </a:r>
          </a:p>
        </p:txBody>
      </p:sp>
      <p:sp>
        <p:nvSpPr>
          <p:cNvPr id="9" name="TextBox 8"/>
          <p:cNvSpPr txBox="1"/>
          <p:nvPr/>
        </p:nvSpPr>
        <p:spPr>
          <a:xfrm>
            <a:off x="328336" y="2955649"/>
            <a:ext cx="752752"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Concept Design (SDR)</a:t>
            </a:r>
          </a:p>
        </p:txBody>
      </p:sp>
      <p:sp>
        <p:nvSpPr>
          <p:cNvPr id="10" name="TextBox 9"/>
          <p:cNvSpPr txBox="1"/>
          <p:nvPr/>
        </p:nvSpPr>
        <p:spPr>
          <a:xfrm>
            <a:off x="216993" y="4088497"/>
            <a:ext cx="970397"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Preliminary Design (PDR)</a:t>
            </a:r>
          </a:p>
        </p:txBody>
      </p:sp>
      <p:sp>
        <p:nvSpPr>
          <p:cNvPr id="11" name="TextBox 10"/>
          <p:cNvSpPr txBox="1"/>
          <p:nvPr/>
        </p:nvSpPr>
        <p:spPr>
          <a:xfrm>
            <a:off x="361523" y="5183986"/>
            <a:ext cx="686378"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Critical Design (CDR)</a:t>
            </a:r>
          </a:p>
        </p:txBody>
      </p:sp>
      <p:sp>
        <p:nvSpPr>
          <p:cNvPr id="2" name="Down Arrow 1"/>
          <p:cNvSpPr/>
          <p:nvPr/>
        </p:nvSpPr>
        <p:spPr bwMode="auto">
          <a:xfrm>
            <a:off x="1076047" y="1887432"/>
            <a:ext cx="447814" cy="4067175"/>
          </a:xfrm>
          <a:prstGeom prst="downArrow">
            <a:avLst/>
          </a:prstGeom>
          <a:solidFill>
            <a:schemeClr val="bg2"/>
          </a:solidFill>
          <a:ln w="12700" cap="flat" cmpd="sng" algn="ctr">
            <a:noFill/>
            <a:prstDash val="solid"/>
            <a:round/>
            <a:headEnd type="none" w="sm" len="sm"/>
            <a:tailEnd type="none" w="sm" len="sm"/>
          </a:ln>
          <a:effectLst/>
        </p:spPr>
        <p:txBody>
          <a:bodyPr vert="vert"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Breakdown the design</a:t>
            </a:r>
          </a:p>
        </p:txBody>
      </p:sp>
      <p:sp>
        <p:nvSpPr>
          <p:cNvPr id="3" name="Rounded Rectangle 2"/>
          <p:cNvSpPr/>
          <p:nvPr/>
        </p:nvSpPr>
        <p:spPr bwMode="auto">
          <a:xfrm>
            <a:off x="1472454" y="1712529"/>
            <a:ext cx="3143554" cy="4533901"/>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5" name="Rounded Rectangle 14"/>
          <p:cNvSpPr/>
          <p:nvPr/>
        </p:nvSpPr>
        <p:spPr bwMode="auto">
          <a:xfrm>
            <a:off x="5683221" y="2560255"/>
            <a:ext cx="2629039" cy="3686175"/>
          </a:xfrm>
          <a:prstGeom prst="roundRect">
            <a:avLst/>
          </a:prstGeom>
          <a:solidFill>
            <a:schemeClr val="accent6">
              <a:lumMod val="40000"/>
              <a:lumOff val="6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7" name="Group 16"/>
          <p:cNvGrpSpPr/>
          <p:nvPr/>
        </p:nvGrpSpPr>
        <p:grpSpPr>
          <a:xfrm>
            <a:off x="4740385" y="2946169"/>
            <a:ext cx="784530" cy="619125"/>
            <a:chOff x="4703679" y="1438275"/>
            <a:chExt cx="784530" cy="619125"/>
          </a:xfrm>
        </p:grpSpPr>
        <p:sp>
          <p:nvSpPr>
            <p:cNvPr id="7" name="Right Arrow 6"/>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 name="Right Arrow 17"/>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 name="TextBox 18"/>
            <p:cNvSpPr txBox="1"/>
            <p:nvPr/>
          </p:nvSpPr>
          <p:spPr>
            <a:xfrm>
              <a:off x="4703679" y="1438275"/>
              <a:ext cx="78453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Refine</a:t>
              </a:r>
            </a:p>
          </p:txBody>
        </p:sp>
      </p:grpSp>
      <p:grpSp>
        <p:nvGrpSpPr>
          <p:cNvPr id="28" name="Group 27"/>
          <p:cNvGrpSpPr/>
          <p:nvPr/>
        </p:nvGrpSpPr>
        <p:grpSpPr>
          <a:xfrm>
            <a:off x="4713880" y="4079017"/>
            <a:ext cx="784530" cy="619125"/>
            <a:chOff x="4703679" y="1438275"/>
            <a:chExt cx="784530" cy="619125"/>
          </a:xfrm>
        </p:grpSpPr>
        <p:sp>
          <p:nvSpPr>
            <p:cNvPr id="29" name="Right Arrow 28"/>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0" name="Right Arrow 29"/>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1" name="TextBox 30"/>
            <p:cNvSpPr txBox="1"/>
            <p:nvPr/>
          </p:nvSpPr>
          <p:spPr>
            <a:xfrm>
              <a:off x="4703679" y="1438275"/>
              <a:ext cx="78453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Refine</a:t>
              </a:r>
            </a:p>
          </p:txBody>
        </p:sp>
      </p:grpSp>
      <p:grpSp>
        <p:nvGrpSpPr>
          <p:cNvPr id="32" name="Group 31"/>
          <p:cNvGrpSpPr/>
          <p:nvPr/>
        </p:nvGrpSpPr>
        <p:grpSpPr>
          <a:xfrm>
            <a:off x="4687375" y="5174506"/>
            <a:ext cx="784530" cy="619125"/>
            <a:chOff x="4703679" y="1438275"/>
            <a:chExt cx="784530" cy="619125"/>
          </a:xfrm>
        </p:grpSpPr>
        <p:sp>
          <p:nvSpPr>
            <p:cNvPr id="33" name="Right Arrow 32"/>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4" name="Right Arrow 33"/>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5" name="TextBox 34"/>
            <p:cNvSpPr txBox="1"/>
            <p:nvPr/>
          </p:nvSpPr>
          <p:spPr>
            <a:xfrm>
              <a:off x="4703679" y="1438275"/>
              <a:ext cx="78453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Refine</a:t>
              </a:r>
            </a:p>
          </p:txBody>
        </p:sp>
      </p:grpSp>
      <p:sp>
        <p:nvSpPr>
          <p:cNvPr id="21" name="Rounded Rectangle 20"/>
          <p:cNvSpPr/>
          <p:nvPr/>
        </p:nvSpPr>
        <p:spPr bwMode="auto">
          <a:xfrm>
            <a:off x="1579708" y="3088973"/>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7" name="Rounded Rectangle 36"/>
          <p:cNvSpPr/>
          <p:nvPr/>
        </p:nvSpPr>
        <p:spPr bwMode="auto">
          <a:xfrm>
            <a:off x="1579708" y="4221821"/>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8" name="Rounded Rectangle 37"/>
          <p:cNvSpPr/>
          <p:nvPr/>
        </p:nvSpPr>
        <p:spPr bwMode="auto">
          <a:xfrm>
            <a:off x="1579708" y="5317310"/>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46" name="Rounded Rectangle 45"/>
          <p:cNvSpPr/>
          <p:nvPr/>
        </p:nvSpPr>
        <p:spPr bwMode="auto">
          <a:xfrm>
            <a:off x="2205589" y="1712530"/>
            <a:ext cx="3472705" cy="1138895"/>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8" name="Rounded Rectangle 14347"/>
          <p:cNvSpPr/>
          <p:nvPr/>
        </p:nvSpPr>
        <p:spPr bwMode="auto">
          <a:xfrm>
            <a:off x="2543175" y="1617281"/>
            <a:ext cx="4879529" cy="4733925"/>
          </a:xfrm>
          <a:prstGeom prst="roundRect">
            <a:avLst/>
          </a:prstGeom>
          <a:noFill/>
          <a:ln w="5715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5" name="Rounded Rectangle 4"/>
          <p:cNvSpPr/>
          <p:nvPr/>
        </p:nvSpPr>
        <p:spPr bwMode="auto">
          <a:xfrm>
            <a:off x="1808925" y="1850791"/>
            <a:ext cx="1776413" cy="498751"/>
          </a:xfrm>
          <a:prstGeom prst="round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Model Based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Systems Engineering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Approach</a:t>
            </a:r>
          </a:p>
        </p:txBody>
      </p:sp>
      <p:grpSp>
        <p:nvGrpSpPr>
          <p:cNvPr id="59" name="Group 58"/>
          <p:cNvGrpSpPr/>
          <p:nvPr/>
        </p:nvGrpSpPr>
        <p:grpSpPr>
          <a:xfrm>
            <a:off x="2271572" y="2800954"/>
            <a:ext cx="1803856" cy="909554"/>
            <a:chOff x="5688124" y="1486737"/>
            <a:chExt cx="1803856" cy="909554"/>
          </a:xfrm>
        </p:grpSpPr>
        <p:sp>
          <p:nvSpPr>
            <p:cNvPr id="60" name="Rounded Rectangle 5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1" name="Rectangle 6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2" name="Curved Right Arrow 6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3" name="Picture 6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4" name="Group 63"/>
          <p:cNvGrpSpPr/>
          <p:nvPr/>
        </p:nvGrpSpPr>
        <p:grpSpPr>
          <a:xfrm>
            <a:off x="2271572" y="5029291"/>
            <a:ext cx="1803856" cy="909554"/>
            <a:chOff x="5688124" y="1486737"/>
            <a:chExt cx="1803856" cy="909554"/>
          </a:xfrm>
        </p:grpSpPr>
        <p:sp>
          <p:nvSpPr>
            <p:cNvPr id="65" name="Rounded Rectangle 64"/>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6" name="Rectangle 65"/>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7" name="Curved Right Arrow 66"/>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8" name="Picture 67"/>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9" name="Group 68"/>
          <p:cNvGrpSpPr/>
          <p:nvPr/>
        </p:nvGrpSpPr>
        <p:grpSpPr>
          <a:xfrm>
            <a:off x="2271572" y="3933802"/>
            <a:ext cx="1803856" cy="909554"/>
            <a:chOff x="5688124" y="1486737"/>
            <a:chExt cx="1803856" cy="909554"/>
          </a:xfrm>
        </p:grpSpPr>
        <p:sp>
          <p:nvSpPr>
            <p:cNvPr id="70" name="Rounded Rectangle 6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71" name="Rectangle 7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72" name="Curved Right Arrow 7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73" name="Picture 7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4" name="Group 14343"/>
          <p:cNvGrpSpPr/>
          <p:nvPr/>
        </p:nvGrpSpPr>
        <p:grpSpPr>
          <a:xfrm>
            <a:off x="4426694" y="1800567"/>
            <a:ext cx="1192530" cy="930516"/>
            <a:chOff x="5931545" y="1482208"/>
            <a:chExt cx="1192530" cy="930516"/>
          </a:xfrm>
        </p:grpSpPr>
        <p:sp>
          <p:nvSpPr>
            <p:cNvPr id="75" name="Rounded Rectangle 74"/>
            <p:cNvSpPr/>
            <p:nvPr/>
          </p:nvSpPr>
          <p:spPr bwMode="auto">
            <a:xfrm>
              <a:off x="5931545" y="1633151"/>
              <a:ext cx="1192530" cy="77957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76" name="Rectangle 75"/>
            <p:cNvSpPr/>
            <p:nvPr/>
          </p:nvSpPr>
          <p:spPr bwMode="auto">
            <a:xfrm>
              <a:off x="6043940" y="1482208"/>
              <a:ext cx="975360" cy="301889"/>
            </a:xfrm>
            <a:prstGeom prst="rect">
              <a:avLst/>
            </a:prstGeom>
            <a:solidFill>
              <a:srgbClr val="CC33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System Req. Model</a:t>
              </a:r>
            </a:p>
          </p:txBody>
        </p:sp>
        <p:pic>
          <p:nvPicPr>
            <p:cNvPr id="78" name="Picture 77"/>
            <p:cNvPicPr>
              <a:picLocks noChangeAspect="1"/>
            </p:cNvPicPr>
            <p:nvPr/>
          </p:nvPicPr>
          <p:blipFill>
            <a:blip r:embed="rId4"/>
            <a:stretch>
              <a:fillRect/>
            </a:stretch>
          </p:blipFill>
          <p:spPr>
            <a:xfrm>
              <a:off x="6083399" y="1781480"/>
              <a:ext cx="846847" cy="553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7" name="Group 14346"/>
          <p:cNvGrpSpPr/>
          <p:nvPr/>
        </p:nvGrpSpPr>
        <p:grpSpPr>
          <a:xfrm>
            <a:off x="5959283" y="5034255"/>
            <a:ext cx="1660017" cy="899626"/>
            <a:chOff x="6642100" y="1452629"/>
            <a:chExt cx="1660017" cy="899626"/>
          </a:xfrm>
        </p:grpSpPr>
        <p:sp>
          <p:nvSpPr>
            <p:cNvPr id="54" name="Rounded Rectangle 53"/>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55" name="Rectangle 54"/>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56" name="Curved Right Arrow 55"/>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4345" name="Picture 14344"/>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93" name="Group 92"/>
          <p:cNvGrpSpPr/>
          <p:nvPr/>
        </p:nvGrpSpPr>
        <p:grpSpPr>
          <a:xfrm>
            <a:off x="5959283" y="2805918"/>
            <a:ext cx="1660017" cy="899626"/>
            <a:chOff x="6642100" y="1452629"/>
            <a:chExt cx="1660017" cy="899626"/>
          </a:xfrm>
        </p:grpSpPr>
        <p:sp>
          <p:nvSpPr>
            <p:cNvPr id="94" name="Rounded Rectangle 93"/>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95" name="Rectangle 94"/>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96" name="Curved Right Arrow 95"/>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97" name="Picture 96"/>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98" name="Group 97"/>
          <p:cNvGrpSpPr/>
          <p:nvPr/>
        </p:nvGrpSpPr>
        <p:grpSpPr>
          <a:xfrm>
            <a:off x="5959283" y="3938766"/>
            <a:ext cx="1660017" cy="899626"/>
            <a:chOff x="6642100" y="1452629"/>
            <a:chExt cx="1660017" cy="899626"/>
          </a:xfrm>
        </p:grpSpPr>
        <p:sp>
          <p:nvSpPr>
            <p:cNvPr id="99" name="Rounded Rectangle 98"/>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00" name="Rectangle 99"/>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101" name="Curved Right Arrow 100"/>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02" name="Picture 101"/>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349" name="Can 14348"/>
          <p:cNvSpPr/>
          <p:nvPr/>
        </p:nvSpPr>
        <p:spPr bwMode="auto">
          <a:xfrm>
            <a:off x="4381500" y="6048036"/>
            <a:ext cx="1457325" cy="636545"/>
          </a:xfrm>
          <a:prstGeom prst="can">
            <a:avLst/>
          </a:pr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charset="0"/>
                <a:ea typeface="+mn-ea"/>
                <a:cs typeface="+mn-cs"/>
              </a:rPr>
              <a:t>Data Framework</a:t>
            </a:r>
          </a:p>
        </p:txBody>
      </p:sp>
      <p:sp>
        <p:nvSpPr>
          <p:cNvPr id="16" name="Rounded Rectangle 15"/>
          <p:cNvSpPr/>
          <p:nvPr/>
        </p:nvSpPr>
        <p:spPr bwMode="auto">
          <a:xfrm>
            <a:off x="7080123" y="1788889"/>
            <a:ext cx="1726335" cy="498751"/>
          </a:xfrm>
          <a:prstGeom prst="round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STPA-Sec Approach</a:t>
            </a:r>
          </a:p>
        </p:txBody>
      </p:sp>
      <p:cxnSp>
        <p:nvCxnSpPr>
          <p:cNvPr id="14351" name="Straight Arrow Connector 14350"/>
          <p:cNvCxnSpPr/>
          <p:nvPr/>
        </p:nvCxnSpPr>
        <p:spPr bwMode="auto">
          <a:xfrm flipH="1">
            <a:off x="5391585" y="3699150"/>
            <a:ext cx="602250" cy="239548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07" name="Straight Arrow Connector 106"/>
          <p:cNvCxnSpPr/>
          <p:nvPr/>
        </p:nvCxnSpPr>
        <p:spPr bwMode="auto">
          <a:xfrm>
            <a:off x="4037586" y="3756741"/>
            <a:ext cx="729304" cy="2355136"/>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10" name="Straight Arrow Connector 109"/>
          <p:cNvCxnSpPr/>
          <p:nvPr/>
        </p:nvCxnSpPr>
        <p:spPr bwMode="auto">
          <a:xfrm>
            <a:off x="4032659" y="4797279"/>
            <a:ext cx="583349" cy="1314598"/>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13" name="Straight Arrow Connector 112"/>
          <p:cNvCxnSpPr/>
          <p:nvPr/>
        </p:nvCxnSpPr>
        <p:spPr bwMode="auto">
          <a:xfrm>
            <a:off x="4032659" y="5876586"/>
            <a:ext cx="506430" cy="264570"/>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21" name="Straight Arrow Connector 120"/>
          <p:cNvCxnSpPr/>
          <p:nvPr/>
        </p:nvCxnSpPr>
        <p:spPr bwMode="auto">
          <a:xfrm flipH="1">
            <a:off x="5564066" y="4803590"/>
            <a:ext cx="466754" cy="129104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25" name="Straight Arrow Connector 124"/>
          <p:cNvCxnSpPr/>
          <p:nvPr/>
        </p:nvCxnSpPr>
        <p:spPr bwMode="auto">
          <a:xfrm flipH="1">
            <a:off x="5700557" y="5863823"/>
            <a:ext cx="389718" cy="266902"/>
          </a:xfrm>
          <a:prstGeom prst="straightConnector1">
            <a:avLst/>
          </a:prstGeom>
          <a:solidFill>
            <a:schemeClr val="accent1"/>
          </a:solidFill>
          <a:ln w="28575" cap="flat" cmpd="sng" algn="ctr">
            <a:solidFill>
              <a:schemeClr val="tx1"/>
            </a:solidFill>
            <a:prstDash val="sysDash"/>
            <a:round/>
            <a:headEnd type="triangle"/>
            <a:tailEnd type="triangle"/>
          </a:ln>
          <a:effectLst/>
        </p:spPr>
      </p:cxnSp>
      <p:sp>
        <p:nvSpPr>
          <p:cNvPr id="129" name="Rectangle 128"/>
          <p:cNvSpPr/>
          <p:nvPr/>
        </p:nvSpPr>
        <p:spPr bwMode="auto">
          <a:xfrm>
            <a:off x="7735559" y="3104787"/>
            <a:ext cx="1070899" cy="301889"/>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0" name="TextBox 129"/>
          <p:cNvSpPr txBox="1"/>
          <p:nvPr/>
        </p:nvSpPr>
        <p:spPr>
          <a:xfrm>
            <a:off x="6207876" y="1341927"/>
            <a:ext cx="2822848"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Calibri"/>
                <a:ea typeface="+mn-ea"/>
                <a:cs typeface="+mn-cs"/>
              </a:rPr>
              <a:t>Mission Concept / Operational Concept</a:t>
            </a:r>
          </a:p>
        </p:txBody>
      </p:sp>
      <p:sp>
        <p:nvSpPr>
          <p:cNvPr id="131" name="Rectangle 130"/>
          <p:cNvSpPr/>
          <p:nvPr/>
        </p:nvSpPr>
        <p:spPr bwMode="auto">
          <a:xfrm>
            <a:off x="7735559" y="4237635"/>
            <a:ext cx="1070899" cy="301889"/>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2" name="Rectangle 131"/>
          <p:cNvSpPr/>
          <p:nvPr/>
        </p:nvSpPr>
        <p:spPr bwMode="auto">
          <a:xfrm>
            <a:off x="7735559" y="5333124"/>
            <a:ext cx="1070899" cy="301889"/>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6" name="Right Arrow 135"/>
          <p:cNvSpPr/>
          <p:nvPr/>
        </p:nvSpPr>
        <p:spPr bwMode="auto">
          <a:xfrm rot="16200000" flipH="1">
            <a:off x="6468190" y="4888342"/>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7" name="Right Arrow 136"/>
          <p:cNvSpPr/>
          <p:nvPr/>
        </p:nvSpPr>
        <p:spPr bwMode="auto">
          <a:xfrm rot="16200000" flipH="1">
            <a:off x="6468190" y="3716061"/>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8" name="Right Arrow 137"/>
          <p:cNvSpPr/>
          <p:nvPr/>
        </p:nvSpPr>
        <p:spPr bwMode="auto">
          <a:xfrm rot="16200000" flipH="1">
            <a:off x="3243301" y="3754606"/>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9" name="Right Arrow 138"/>
          <p:cNvSpPr/>
          <p:nvPr/>
        </p:nvSpPr>
        <p:spPr bwMode="auto">
          <a:xfrm rot="16200000" flipH="1">
            <a:off x="3243301" y="4850096"/>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0" name="Right Arrow 139"/>
          <p:cNvSpPr/>
          <p:nvPr/>
        </p:nvSpPr>
        <p:spPr bwMode="auto">
          <a:xfrm rot="12894460" flipH="1">
            <a:off x="5426040" y="2784792"/>
            <a:ext cx="596566"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1" name="Right Arrow 140"/>
          <p:cNvSpPr/>
          <p:nvPr/>
        </p:nvSpPr>
        <p:spPr bwMode="auto">
          <a:xfrm rot="19261292" flipH="1">
            <a:off x="3985791" y="2790649"/>
            <a:ext cx="596566"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80" name="TextBox 79"/>
          <p:cNvSpPr txBox="1"/>
          <p:nvPr/>
        </p:nvSpPr>
        <p:spPr>
          <a:xfrm>
            <a:off x="51966" y="6623426"/>
            <a:ext cx="777995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Ref: Adapted From Thomas: “A Process for STPA: STAMP Accident Model of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Hitomi</a:t>
            </a:r>
            <a:r>
              <a:rPr kumimoji="0" lang="en-US" sz="1200" b="0" i="0" u="none" strike="noStrike" kern="1200" cap="none" spc="0" normalizeH="0" baseline="0" noProof="0" dirty="0">
                <a:ln>
                  <a:noFill/>
                </a:ln>
                <a:solidFill>
                  <a:prstClr val="black"/>
                </a:solidFill>
                <a:effectLst/>
                <a:uLnTx/>
                <a:uFillTx/>
                <a:latin typeface="Calibri"/>
                <a:ea typeface="+mn-ea"/>
                <a:cs typeface="+mn-cs"/>
              </a:rPr>
              <a:t> and Expansion to Future Safety Culture”</a:t>
            </a:r>
          </a:p>
        </p:txBody>
      </p:sp>
    </p:spTree>
    <p:extLst>
      <p:ext uri="{BB962C8B-B14F-4D97-AF65-F5344CB8AC3E}">
        <p14:creationId xmlns:p14="http://schemas.microsoft.com/office/powerpoint/2010/main" val="26650323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61523" y="234121"/>
            <a:ext cx="8597919" cy="850900"/>
          </a:xfrm>
        </p:spPr>
        <p:txBody>
          <a:bodyPr>
            <a:normAutofit fontScale="90000"/>
          </a:bodyPr>
          <a:lstStyle/>
          <a:p>
            <a:pPr algn="r"/>
            <a:r>
              <a:rPr lang="en-US" dirty="0"/>
              <a:t>STPA-Sec Adds Security and Mission Analysis to Complement Existing MBSE</a:t>
            </a:r>
          </a:p>
        </p:txBody>
      </p:sp>
      <p:sp>
        <p:nvSpPr>
          <p:cNvPr id="4" name="TextBox 3"/>
          <p:cNvSpPr txBox="1"/>
          <p:nvPr/>
        </p:nvSpPr>
        <p:spPr>
          <a:xfrm>
            <a:off x="152124" y="2093339"/>
            <a:ext cx="1105176"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Mission Design (MDR/SRR)</a:t>
            </a:r>
          </a:p>
        </p:txBody>
      </p:sp>
      <p:sp>
        <p:nvSpPr>
          <p:cNvPr id="9" name="TextBox 8"/>
          <p:cNvSpPr txBox="1"/>
          <p:nvPr/>
        </p:nvSpPr>
        <p:spPr>
          <a:xfrm>
            <a:off x="328336" y="2929771"/>
            <a:ext cx="752752"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Concept Design (SDR)</a:t>
            </a:r>
          </a:p>
        </p:txBody>
      </p:sp>
      <p:sp>
        <p:nvSpPr>
          <p:cNvPr id="10" name="TextBox 9"/>
          <p:cNvSpPr txBox="1"/>
          <p:nvPr/>
        </p:nvSpPr>
        <p:spPr>
          <a:xfrm>
            <a:off x="216993" y="4062619"/>
            <a:ext cx="970397"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Preliminary Design (PDR)</a:t>
            </a:r>
          </a:p>
        </p:txBody>
      </p:sp>
      <p:sp>
        <p:nvSpPr>
          <p:cNvPr id="11" name="TextBox 10"/>
          <p:cNvSpPr txBox="1"/>
          <p:nvPr/>
        </p:nvSpPr>
        <p:spPr>
          <a:xfrm>
            <a:off x="361523" y="5158108"/>
            <a:ext cx="686378" cy="6001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Critical Design (CDR)</a:t>
            </a:r>
          </a:p>
        </p:txBody>
      </p:sp>
      <p:sp>
        <p:nvSpPr>
          <p:cNvPr id="2" name="Down Arrow 1"/>
          <p:cNvSpPr/>
          <p:nvPr/>
        </p:nvSpPr>
        <p:spPr bwMode="auto">
          <a:xfrm>
            <a:off x="1076047" y="1861554"/>
            <a:ext cx="447814" cy="4067175"/>
          </a:xfrm>
          <a:prstGeom prst="downArrow">
            <a:avLst/>
          </a:prstGeom>
          <a:solidFill>
            <a:schemeClr val="bg2"/>
          </a:solidFill>
          <a:ln w="12700" cap="flat" cmpd="sng" algn="ctr">
            <a:noFill/>
            <a:prstDash val="solid"/>
            <a:round/>
            <a:headEnd type="none" w="sm" len="sm"/>
            <a:tailEnd type="none" w="sm" len="sm"/>
          </a:ln>
          <a:effectLst/>
        </p:spPr>
        <p:txBody>
          <a:bodyPr vert="vert"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Breakdown the design</a:t>
            </a:r>
          </a:p>
        </p:txBody>
      </p:sp>
      <p:sp>
        <p:nvSpPr>
          <p:cNvPr id="3" name="Rounded Rectangle 2"/>
          <p:cNvSpPr/>
          <p:nvPr/>
        </p:nvSpPr>
        <p:spPr bwMode="auto">
          <a:xfrm>
            <a:off x="1472454" y="1686651"/>
            <a:ext cx="3143554" cy="4533901"/>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5" name="Rounded Rectangle 14"/>
          <p:cNvSpPr/>
          <p:nvPr/>
        </p:nvSpPr>
        <p:spPr bwMode="auto">
          <a:xfrm>
            <a:off x="5683221" y="2534377"/>
            <a:ext cx="2629039" cy="3686175"/>
          </a:xfrm>
          <a:prstGeom prst="roundRect">
            <a:avLst/>
          </a:prstGeom>
          <a:solidFill>
            <a:schemeClr val="accent6">
              <a:lumMod val="40000"/>
              <a:lumOff val="6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7" name="Group 16"/>
          <p:cNvGrpSpPr/>
          <p:nvPr/>
        </p:nvGrpSpPr>
        <p:grpSpPr>
          <a:xfrm>
            <a:off x="4740385" y="2920291"/>
            <a:ext cx="784530" cy="619125"/>
            <a:chOff x="4703679" y="1438275"/>
            <a:chExt cx="784530" cy="619125"/>
          </a:xfrm>
        </p:grpSpPr>
        <p:sp>
          <p:nvSpPr>
            <p:cNvPr id="7" name="Right Arrow 6"/>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 name="Right Arrow 17"/>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 name="TextBox 18"/>
            <p:cNvSpPr txBox="1"/>
            <p:nvPr/>
          </p:nvSpPr>
          <p:spPr>
            <a:xfrm>
              <a:off x="4703679" y="1438275"/>
              <a:ext cx="78453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Refine</a:t>
              </a:r>
            </a:p>
          </p:txBody>
        </p:sp>
      </p:grpSp>
      <p:grpSp>
        <p:nvGrpSpPr>
          <p:cNvPr id="28" name="Group 27"/>
          <p:cNvGrpSpPr/>
          <p:nvPr/>
        </p:nvGrpSpPr>
        <p:grpSpPr>
          <a:xfrm>
            <a:off x="4713880" y="4053139"/>
            <a:ext cx="784530" cy="619125"/>
            <a:chOff x="4703679" y="1438275"/>
            <a:chExt cx="784530" cy="619125"/>
          </a:xfrm>
        </p:grpSpPr>
        <p:sp>
          <p:nvSpPr>
            <p:cNvPr id="29" name="Right Arrow 28"/>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0" name="Right Arrow 29"/>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1" name="TextBox 30"/>
            <p:cNvSpPr txBox="1"/>
            <p:nvPr/>
          </p:nvSpPr>
          <p:spPr>
            <a:xfrm>
              <a:off x="4703679" y="1438275"/>
              <a:ext cx="78453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Refine</a:t>
              </a:r>
            </a:p>
          </p:txBody>
        </p:sp>
      </p:grpSp>
      <p:grpSp>
        <p:nvGrpSpPr>
          <p:cNvPr id="32" name="Group 31"/>
          <p:cNvGrpSpPr/>
          <p:nvPr/>
        </p:nvGrpSpPr>
        <p:grpSpPr>
          <a:xfrm>
            <a:off x="4687375" y="5148628"/>
            <a:ext cx="784530" cy="619125"/>
            <a:chOff x="4703679" y="1438275"/>
            <a:chExt cx="784530" cy="619125"/>
          </a:xfrm>
        </p:grpSpPr>
        <p:sp>
          <p:nvSpPr>
            <p:cNvPr id="33" name="Right Arrow 32"/>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4" name="Right Arrow 33"/>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35" name="TextBox 34"/>
            <p:cNvSpPr txBox="1"/>
            <p:nvPr/>
          </p:nvSpPr>
          <p:spPr>
            <a:xfrm>
              <a:off x="4703679" y="1438275"/>
              <a:ext cx="78453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Refine</a:t>
              </a:r>
            </a:p>
          </p:txBody>
        </p:sp>
      </p:grpSp>
      <p:sp>
        <p:nvSpPr>
          <p:cNvPr id="21" name="Rounded Rectangle 20"/>
          <p:cNvSpPr/>
          <p:nvPr/>
        </p:nvSpPr>
        <p:spPr bwMode="auto">
          <a:xfrm>
            <a:off x="1579708" y="3063095"/>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7" name="Rounded Rectangle 36"/>
          <p:cNvSpPr/>
          <p:nvPr/>
        </p:nvSpPr>
        <p:spPr bwMode="auto">
          <a:xfrm>
            <a:off x="1579708" y="4195943"/>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8" name="Rounded Rectangle 37"/>
          <p:cNvSpPr/>
          <p:nvPr/>
        </p:nvSpPr>
        <p:spPr bwMode="auto">
          <a:xfrm>
            <a:off x="1579708" y="5291432"/>
            <a:ext cx="555652" cy="333517"/>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46" name="Rounded Rectangle 45"/>
          <p:cNvSpPr/>
          <p:nvPr/>
        </p:nvSpPr>
        <p:spPr bwMode="auto">
          <a:xfrm>
            <a:off x="2205589" y="1686652"/>
            <a:ext cx="3472705" cy="1138895"/>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8" name="Rounded Rectangle 14347"/>
          <p:cNvSpPr/>
          <p:nvPr/>
        </p:nvSpPr>
        <p:spPr bwMode="auto">
          <a:xfrm>
            <a:off x="2543175" y="1591403"/>
            <a:ext cx="4879529" cy="4733925"/>
          </a:xfrm>
          <a:prstGeom prst="roundRect">
            <a:avLst/>
          </a:prstGeom>
          <a:noFill/>
          <a:ln w="5715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5" name="Rounded Rectangle 4"/>
          <p:cNvSpPr/>
          <p:nvPr/>
        </p:nvSpPr>
        <p:spPr bwMode="auto">
          <a:xfrm>
            <a:off x="1808925" y="1824913"/>
            <a:ext cx="1776413" cy="498751"/>
          </a:xfrm>
          <a:prstGeom prst="round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Model Based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Systems Engineering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Approach</a:t>
            </a:r>
          </a:p>
        </p:txBody>
      </p:sp>
      <p:grpSp>
        <p:nvGrpSpPr>
          <p:cNvPr id="59" name="Group 58"/>
          <p:cNvGrpSpPr/>
          <p:nvPr/>
        </p:nvGrpSpPr>
        <p:grpSpPr>
          <a:xfrm>
            <a:off x="2271572" y="2775076"/>
            <a:ext cx="1803856" cy="909554"/>
            <a:chOff x="5688124" y="1486737"/>
            <a:chExt cx="1803856" cy="909554"/>
          </a:xfrm>
        </p:grpSpPr>
        <p:sp>
          <p:nvSpPr>
            <p:cNvPr id="60" name="Rounded Rectangle 5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1" name="Rectangle 6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2" name="Curved Right Arrow 6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3" name="Picture 6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4" name="Group 63"/>
          <p:cNvGrpSpPr/>
          <p:nvPr/>
        </p:nvGrpSpPr>
        <p:grpSpPr>
          <a:xfrm>
            <a:off x="2271572" y="5003413"/>
            <a:ext cx="1803856" cy="909554"/>
            <a:chOff x="5688124" y="1486737"/>
            <a:chExt cx="1803856" cy="909554"/>
          </a:xfrm>
        </p:grpSpPr>
        <p:sp>
          <p:nvSpPr>
            <p:cNvPr id="65" name="Rounded Rectangle 64"/>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6" name="Rectangle 65"/>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7" name="Curved Right Arrow 66"/>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8" name="Picture 67"/>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9" name="Group 68"/>
          <p:cNvGrpSpPr/>
          <p:nvPr/>
        </p:nvGrpSpPr>
        <p:grpSpPr>
          <a:xfrm>
            <a:off x="2271572" y="3907924"/>
            <a:ext cx="1803856" cy="909554"/>
            <a:chOff x="5688124" y="1486737"/>
            <a:chExt cx="1803856" cy="909554"/>
          </a:xfrm>
        </p:grpSpPr>
        <p:sp>
          <p:nvSpPr>
            <p:cNvPr id="70" name="Rounded Rectangle 6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71" name="Rectangle 7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72" name="Curved Right Arrow 7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73" name="Picture 7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4" name="Group 14343"/>
          <p:cNvGrpSpPr/>
          <p:nvPr/>
        </p:nvGrpSpPr>
        <p:grpSpPr>
          <a:xfrm>
            <a:off x="4426694" y="1774689"/>
            <a:ext cx="1192530" cy="930516"/>
            <a:chOff x="5931545" y="1482208"/>
            <a:chExt cx="1192530" cy="930516"/>
          </a:xfrm>
        </p:grpSpPr>
        <p:sp>
          <p:nvSpPr>
            <p:cNvPr id="75" name="Rounded Rectangle 74"/>
            <p:cNvSpPr/>
            <p:nvPr/>
          </p:nvSpPr>
          <p:spPr bwMode="auto">
            <a:xfrm>
              <a:off x="5931545" y="1633151"/>
              <a:ext cx="1192530" cy="77957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76" name="Rectangle 75"/>
            <p:cNvSpPr/>
            <p:nvPr/>
          </p:nvSpPr>
          <p:spPr bwMode="auto">
            <a:xfrm>
              <a:off x="6043940" y="1482208"/>
              <a:ext cx="975360" cy="301889"/>
            </a:xfrm>
            <a:prstGeom prst="rect">
              <a:avLst/>
            </a:prstGeom>
            <a:solidFill>
              <a:srgbClr val="CC33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System Req. Model</a:t>
              </a:r>
            </a:p>
          </p:txBody>
        </p:sp>
        <p:pic>
          <p:nvPicPr>
            <p:cNvPr id="78" name="Picture 77"/>
            <p:cNvPicPr>
              <a:picLocks noChangeAspect="1"/>
            </p:cNvPicPr>
            <p:nvPr/>
          </p:nvPicPr>
          <p:blipFill>
            <a:blip r:embed="rId4"/>
            <a:stretch>
              <a:fillRect/>
            </a:stretch>
          </p:blipFill>
          <p:spPr>
            <a:xfrm>
              <a:off x="6083399" y="1781480"/>
              <a:ext cx="846847" cy="553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7" name="Group 14346"/>
          <p:cNvGrpSpPr/>
          <p:nvPr/>
        </p:nvGrpSpPr>
        <p:grpSpPr>
          <a:xfrm>
            <a:off x="5959283" y="5008377"/>
            <a:ext cx="1660017" cy="899626"/>
            <a:chOff x="6642100" y="1452629"/>
            <a:chExt cx="1660017" cy="899626"/>
          </a:xfrm>
        </p:grpSpPr>
        <p:sp>
          <p:nvSpPr>
            <p:cNvPr id="54" name="Rounded Rectangle 53"/>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55" name="Rectangle 54"/>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56" name="Curved Right Arrow 55"/>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4345" name="Picture 14344"/>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93" name="Group 92"/>
          <p:cNvGrpSpPr/>
          <p:nvPr/>
        </p:nvGrpSpPr>
        <p:grpSpPr>
          <a:xfrm>
            <a:off x="5959283" y="2780040"/>
            <a:ext cx="1660017" cy="899626"/>
            <a:chOff x="6642100" y="1452629"/>
            <a:chExt cx="1660017" cy="899626"/>
          </a:xfrm>
        </p:grpSpPr>
        <p:sp>
          <p:nvSpPr>
            <p:cNvPr id="94" name="Rounded Rectangle 93"/>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95" name="Rectangle 94"/>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96" name="Curved Right Arrow 95"/>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97" name="Picture 96"/>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98" name="Group 97"/>
          <p:cNvGrpSpPr/>
          <p:nvPr/>
        </p:nvGrpSpPr>
        <p:grpSpPr>
          <a:xfrm>
            <a:off x="5959283" y="3912888"/>
            <a:ext cx="1660017" cy="899626"/>
            <a:chOff x="6642100" y="1452629"/>
            <a:chExt cx="1660017" cy="899626"/>
          </a:xfrm>
        </p:grpSpPr>
        <p:sp>
          <p:nvSpPr>
            <p:cNvPr id="99" name="Rounded Rectangle 98"/>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00" name="Rectangle 99"/>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101" name="Curved Right Arrow 100"/>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02" name="Picture 101"/>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349" name="Can 14348"/>
          <p:cNvSpPr/>
          <p:nvPr/>
        </p:nvSpPr>
        <p:spPr bwMode="auto">
          <a:xfrm>
            <a:off x="4381500" y="6022158"/>
            <a:ext cx="1457325" cy="636545"/>
          </a:xfrm>
          <a:prstGeom prst="can">
            <a:avLst/>
          </a:pr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charset="0"/>
                <a:ea typeface="+mn-ea"/>
                <a:cs typeface="+mn-cs"/>
              </a:rPr>
              <a:t>Data Framework</a:t>
            </a:r>
          </a:p>
        </p:txBody>
      </p:sp>
      <p:sp>
        <p:nvSpPr>
          <p:cNvPr id="16" name="Rounded Rectangle 15"/>
          <p:cNvSpPr/>
          <p:nvPr/>
        </p:nvSpPr>
        <p:spPr bwMode="auto">
          <a:xfrm>
            <a:off x="7080123" y="1763011"/>
            <a:ext cx="1726335" cy="498751"/>
          </a:xfrm>
          <a:prstGeom prst="round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prstClr val="white"/>
                </a:solidFill>
                <a:effectLst/>
                <a:uLnTx/>
                <a:uFillTx/>
                <a:latin typeface="Arial" charset="0"/>
                <a:ea typeface="+mn-ea"/>
                <a:cs typeface="+mn-cs"/>
              </a:rPr>
              <a:t>STPA-Sec Approach</a:t>
            </a:r>
          </a:p>
        </p:txBody>
      </p:sp>
      <p:cxnSp>
        <p:nvCxnSpPr>
          <p:cNvPr id="14351" name="Straight Arrow Connector 14350"/>
          <p:cNvCxnSpPr/>
          <p:nvPr/>
        </p:nvCxnSpPr>
        <p:spPr bwMode="auto">
          <a:xfrm flipH="1">
            <a:off x="5391585" y="3673272"/>
            <a:ext cx="602250" cy="239548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07" name="Straight Arrow Connector 106"/>
          <p:cNvCxnSpPr/>
          <p:nvPr/>
        </p:nvCxnSpPr>
        <p:spPr bwMode="auto">
          <a:xfrm>
            <a:off x="4037586" y="3730863"/>
            <a:ext cx="729304" cy="2355136"/>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10" name="Straight Arrow Connector 109"/>
          <p:cNvCxnSpPr/>
          <p:nvPr/>
        </p:nvCxnSpPr>
        <p:spPr bwMode="auto">
          <a:xfrm>
            <a:off x="4032659" y="4771401"/>
            <a:ext cx="583349" cy="1314598"/>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13" name="Straight Arrow Connector 112"/>
          <p:cNvCxnSpPr/>
          <p:nvPr/>
        </p:nvCxnSpPr>
        <p:spPr bwMode="auto">
          <a:xfrm>
            <a:off x="4032659" y="5850708"/>
            <a:ext cx="506430" cy="264570"/>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21" name="Straight Arrow Connector 120"/>
          <p:cNvCxnSpPr/>
          <p:nvPr/>
        </p:nvCxnSpPr>
        <p:spPr bwMode="auto">
          <a:xfrm flipH="1">
            <a:off x="5564066" y="4777712"/>
            <a:ext cx="466754" cy="129104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25" name="Straight Arrow Connector 124"/>
          <p:cNvCxnSpPr/>
          <p:nvPr/>
        </p:nvCxnSpPr>
        <p:spPr bwMode="auto">
          <a:xfrm flipH="1">
            <a:off x="5700557" y="5837945"/>
            <a:ext cx="389718" cy="266902"/>
          </a:xfrm>
          <a:prstGeom prst="straightConnector1">
            <a:avLst/>
          </a:prstGeom>
          <a:solidFill>
            <a:schemeClr val="accent1"/>
          </a:solidFill>
          <a:ln w="28575" cap="flat" cmpd="sng" algn="ctr">
            <a:solidFill>
              <a:schemeClr val="tx1"/>
            </a:solidFill>
            <a:prstDash val="sysDash"/>
            <a:round/>
            <a:headEnd type="triangle"/>
            <a:tailEnd type="triangle"/>
          </a:ln>
          <a:effectLst/>
        </p:spPr>
      </p:cxnSp>
      <p:sp>
        <p:nvSpPr>
          <p:cNvPr id="129" name="Rectangle 128"/>
          <p:cNvSpPr/>
          <p:nvPr/>
        </p:nvSpPr>
        <p:spPr bwMode="auto">
          <a:xfrm>
            <a:off x="7735559" y="3078909"/>
            <a:ext cx="1070899" cy="301889"/>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0" name="TextBox 129"/>
          <p:cNvSpPr txBox="1"/>
          <p:nvPr/>
        </p:nvSpPr>
        <p:spPr>
          <a:xfrm>
            <a:off x="6207876" y="1316049"/>
            <a:ext cx="2822848"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black"/>
                </a:solidFill>
                <a:effectLst/>
                <a:uLnTx/>
                <a:uFillTx/>
                <a:latin typeface="Calibri"/>
                <a:ea typeface="+mn-ea"/>
                <a:cs typeface="+mn-cs"/>
              </a:rPr>
              <a:t>Mission Concept / Operational Concept</a:t>
            </a:r>
          </a:p>
        </p:txBody>
      </p:sp>
      <p:sp>
        <p:nvSpPr>
          <p:cNvPr id="131" name="Rectangle 130"/>
          <p:cNvSpPr/>
          <p:nvPr/>
        </p:nvSpPr>
        <p:spPr bwMode="auto">
          <a:xfrm>
            <a:off x="7735559" y="4211757"/>
            <a:ext cx="1070899" cy="301889"/>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2" name="Rectangle 131"/>
          <p:cNvSpPr/>
          <p:nvPr/>
        </p:nvSpPr>
        <p:spPr bwMode="auto">
          <a:xfrm>
            <a:off x="7735559" y="5307246"/>
            <a:ext cx="1070899" cy="301889"/>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6" name="Right Arrow 135"/>
          <p:cNvSpPr/>
          <p:nvPr/>
        </p:nvSpPr>
        <p:spPr bwMode="auto">
          <a:xfrm rot="16200000" flipH="1">
            <a:off x="6468190" y="4862464"/>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7" name="Right Arrow 136"/>
          <p:cNvSpPr/>
          <p:nvPr/>
        </p:nvSpPr>
        <p:spPr bwMode="auto">
          <a:xfrm rot="16200000" flipH="1">
            <a:off x="6468190" y="3690183"/>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8" name="Right Arrow 137"/>
          <p:cNvSpPr/>
          <p:nvPr/>
        </p:nvSpPr>
        <p:spPr bwMode="auto">
          <a:xfrm rot="16200000" flipH="1">
            <a:off x="3243301" y="3728728"/>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9" name="Right Arrow 138"/>
          <p:cNvSpPr/>
          <p:nvPr/>
        </p:nvSpPr>
        <p:spPr bwMode="auto">
          <a:xfrm rot="16200000" flipH="1">
            <a:off x="3243301" y="4824218"/>
            <a:ext cx="2743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0" name="Right Arrow 139"/>
          <p:cNvSpPr/>
          <p:nvPr/>
        </p:nvSpPr>
        <p:spPr bwMode="auto">
          <a:xfrm rot="12894460" flipH="1">
            <a:off x="5426040" y="2758914"/>
            <a:ext cx="596566"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1" name="Right Arrow 140"/>
          <p:cNvSpPr/>
          <p:nvPr/>
        </p:nvSpPr>
        <p:spPr bwMode="auto">
          <a:xfrm rot="19261292" flipH="1">
            <a:off x="3985791" y="2764771"/>
            <a:ext cx="596566"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00"/>
              </a:solidFill>
              <a:effectLst/>
              <a:uLnTx/>
              <a:uFillTx/>
              <a:latin typeface="Arial" charset="0"/>
              <a:ea typeface="+mn-ea"/>
              <a:cs typeface="+mn-cs"/>
            </a:endParaRPr>
          </a:p>
        </p:txBody>
      </p:sp>
      <p:sp>
        <p:nvSpPr>
          <p:cNvPr id="6" name="Oval 5"/>
          <p:cNvSpPr/>
          <p:nvPr/>
        </p:nvSpPr>
        <p:spPr>
          <a:xfrm>
            <a:off x="1185955" y="1282363"/>
            <a:ext cx="3866891" cy="5342476"/>
          </a:xfrm>
          <a:prstGeom prst="ellipse">
            <a:avLst/>
          </a:prstGeom>
          <a:solidFill>
            <a:srgbClr val="FFC000">
              <a:alpha val="29000"/>
            </a:srgb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5131050" y="1282363"/>
            <a:ext cx="3866891" cy="5342476"/>
          </a:xfrm>
          <a:prstGeom prst="ellipse">
            <a:avLst/>
          </a:prstGeom>
          <a:solidFill>
            <a:schemeClr val="tx2">
              <a:lumMod val="60000"/>
              <a:lumOff val="40000"/>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812086" y="2378394"/>
            <a:ext cx="2174734"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PHYSICAL FORM</a:t>
            </a:r>
          </a:p>
        </p:txBody>
      </p:sp>
      <p:sp>
        <p:nvSpPr>
          <p:cNvPr id="84" name="TextBox 83"/>
          <p:cNvSpPr txBox="1"/>
          <p:nvPr/>
        </p:nvSpPr>
        <p:spPr>
          <a:xfrm>
            <a:off x="6023138" y="2352688"/>
            <a:ext cx="2367325"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ABSTRACT FUNCTION</a:t>
            </a:r>
          </a:p>
        </p:txBody>
      </p:sp>
      <p:sp>
        <p:nvSpPr>
          <p:cNvPr id="86" name="TextBox 85"/>
          <p:cNvSpPr txBox="1"/>
          <p:nvPr/>
        </p:nvSpPr>
        <p:spPr>
          <a:xfrm>
            <a:off x="51966" y="6623426"/>
            <a:ext cx="7779950"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Ref: Adapted From Thomas: “A Process for STPA: STAMP Accident Model of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Hitomi</a:t>
            </a:r>
            <a:r>
              <a:rPr kumimoji="0" lang="en-US" sz="1200" b="0" i="0" u="none" strike="noStrike" kern="1200" cap="none" spc="0" normalizeH="0" baseline="0" noProof="0" dirty="0">
                <a:ln>
                  <a:noFill/>
                </a:ln>
                <a:solidFill>
                  <a:prstClr val="black"/>
                </a:solidFill>
                <a:effectLst/>
                <a:uLnTx/>
                <a:uFillTx/>
                <a:latin typeface="Calibri"/>
                <a:ea typeface="+mn-ea"/>
                <a:cs typeface="+mn-cs"/>
              </a:rPr>
              <a:t> and Expansion to Future Safety Culture”</a:t>
            </a:r>
          </a:p>
        </p:txBody>
      </p:sp>
    </p:spTree>
    <p:extLst>
      <p:ext uri="{BB962C8B-B14F-4D97-AF65-F5344CB8AC3E}">
        <p14:creationId xmlns:p14="http://schemas.microsoft.com/office/powerpoint/2010/main" val="32338553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9BB92-E686-D8CE-5566-A5321C3F4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700BE-B8C0-E87B-CB53-60819DBF2E00}"/>
              </a:ext>
            </a:extLst>
          </p:cNvPr>
          <p:cNvSpPr>
            <a:spLocks noGrp="1"/>
          </p:cNvSpPr>
          <p:nvPr>
            <p:ph type="title"/>
          </p:nvPr>
        </p:nvSpPr>
        <p:spPr>
          <a:xfrm>
            <a:off x="541338" y="3084513"/>
            <a:ext cx="7772400" cy="1362075"/>
          </a:xfrm>
        </p:spPr>
        <p:txBody>
          <a:bodyPr>
            <a:normAutofit/>
          </a:bodyPr>
          <a:lstStyle/>
          <a:p>
            <a:pPr algn="ctr"/>
            <a:r>
              <a:rPr lang="en-US" dirty="0"/>
              <a:t>STPA Overview</a:t>
            </a:r>
            <a:br>
              <a:rPr lang="en-US" dirty="0"/>
            </a:br>
            <a:endParaRPr lang="en-US" dirty="0"/>
          </a:p>
        </p:txBody>
      </p:sp>
      <p:sp>
        <p:nvSpPr>
          <p:cNvPr id="3" name="Text Placeholder 2">
            <a:extLst>
              <a:ext uri="{FF2B5EF4-FFF2-40B4-BE49-F238E27FC236}">
                <a16:creationId xmlns:a16="http://schemas.microsoft.com/office/drawing/2014/main" id="{3861C166-F3C0-AB53-5854-298AA6622632}"/>
              </a:ext>
            </a:extLst>
          </p:cNvPr>
          <p:cNvSpPr>
            <a:spLocks noGrp="1"/>
          </p:cNvSpPr>
          <p:nvPr>
            <p:ph type="body" idx="1"/>
          </p:nvPr>
        </p:nvSpPr>
        <p:spPr>
          <a:xfrm>
            <a:off x="541338" y="1584326"/>
            <a:ext cx="7772400" cy="1500187"/>
          </a:xfrm>
        </p:spPr>
        <p:txBody>
          <a:bodyPr>
            <a:normAutofit/>
          </a:bodyPr>
          <a:lstStyle/>
          <a:p>
            <a:pPr algn="ctr"/>
            <a:r>
              <a:rPr lang="en-US" sz="3600" b="1" dirty="0">
                <a:solidFill>
                  <a:srgbClr val="FF0000"/>
                </a:solidFill>
              </a:rPr>
              <a:t>HOW</a:t>
            </a:r>
          </a:p>
        </p:txBody>
      </p:sp>
      <p:sp>
        <p:nvSpPr>
          <p:cNvPr id="4" name="Slide Number Placeholder 3">
            <a:extLst>
              <a:ext uri="{FF2B5EF4-FFF2-40B4-BE49-F238E27FC236}">
                <a16:creationId xmlns:a16="http://schemas.microsoft.com/office/drawing/2014/main" id="{FF60CE86-8B79-B8C7-43DC-94535B09AC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1754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1464154" y="421713"/>
            <a:ext cx="6318557" cy="1489092"/>
            <a:chOff x="1453843" y="1711358"/>
            <a:chExt cx="5488376" cy="1489092"/>
          </a:xfrm>
        </p:grpSpPr>
        <p:sp>
          <p:nvSpPr>
            <p:cNvPr id="5" name="Rectangle 4"/>
            <p:cNvSpPr/>
            <p:nvPr/>
          </p:nvSpPr>
          <p:spPr>
            <a:xfrm flipH="1">
              <a:off x="1729069" y="2090375"/>
              <a:ext cx="1042126" cy="84728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 Define Purpose of the Analysis</a:t>
              </a:r>
            </a:p>
          </p:txBody>
        </p:sp>
        <p:cxnSp>
          <p:nvCxnSpPr>
            <p:cNvPr id="6" name="Straight Arrow Connector 5"/>
            <p:cNvCxnSpPr/>
            <p:nvPr/>
          </p:nvCxnSpPr>
          <p:spPr>
            <a:xfrm rot="16200000">
              <a:off x="2912855" y="2381133"/>
              <a:ext cx="0" cy="28331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453844" y="1713632"/>
              <a:ext cx="5488375" cy="1486818"/>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453843" y="1711358"/>
              <a:ext cx="798844" cy="307777"/>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STPA</a:t>
              </a:r>
            </a:p>
          </p:txBody>
        </p:sp>
        <p:sp>
          <p:nvSpPr>
            <p:cNvPr id="9" name="Rectangle 8"/>
            <p:cNvSpPr/>
            <p:nvPr/>
          </p:nvSpPr>
          <p:spPr>
            <a:xfrm flipH="1">
              <a:off x="3054517" y="2090375"/>
              <a:ext cx="968496" cy="84728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 Model the Control Structure</a:t>
              </a:r>
            </a:p>
          </p:txBody>
        </p:sp>
        <p:sp>
          <p:nvSpPr>
            <p:cNvPr id="10" name="Rectangle 9"/>
            <p:cNvSpPr/>
            <p:nvPr/>
          </p:nvSpPr>
          <p:spPr>
            <a:xfrm flipH="1">
              <a:off x="4306333" y="2092696"/>
              <a:ext cx="1199131" cy="844966"/>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3) Identify Hazardous Control Actions</a:t>
              </a:r>
            </a:p>
          </p:txBody>
        </p:sp>
        <p:sp>
          <p:nvSpPr>
            <p:cNvPr id="11" name="Rectangle 10"/>
            <p:cNvSpPr/>
            <p:nvPr/>
          </p:nvSpPr>
          <p:spPr>
            <a:xfrm flipH="1">
              <a:off x="5788782" y="2090375"/>
              <a:ext cx="915812" cy="84728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 Identify Loss Scenarios</a:t>
              </a:r>
            </a:p>
          </p:txBody>
        </p:sp>
        <p:cxnSp>
          <p:nvCxnSpPr>
            <p:cNvPr id="12" name="Straight Arrow Connector 11"/>
            <p:cNvCxnSpPr/>
            <p:nvPr/>
          </p:nvCxnSpPr>
          <p:spPr>
            <a:xfrm rot="16200000">
              <a:off x="4164675" y="2381132"/>
              <a:ext cx="0" cy="28331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a:off x="5647123" y="2390556"/>
              <a:ext cx="0" cy="28331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Circular Arrow 13"/>
          <p:cNvSpPr/>
          <p:nvPr/>
        </p:nvSpPr>
        <p:spPr>
          <a:xfrm flipH="1">
            <a:off x="7407023" y="2783911"/>
            <a:ext cx="1318089" cy="2274174"/>
          </a:xfrm>
          <a:prstGeom prst="circularArrow">
            <a:avLst>
              <a:gd name="adj1" fmla="val 25576"/>
              <a:gd name="adj2" fmla="val 992395"/>
              <a:gd name="adj3" fmla="val 20312251"/>
              <a:gd name="adj4" fmla="val 5067623"/>
              <a:gd name="adj5" fmla="val 21535"/>
            </a:avLst>
          </a:prstGeom>
          <a:gradFill flip="none" rotWithShape="1">
            <a:gsLst>
              <a:gs pos="0">
                <a:srgbClr val="F8A581"/>
              </a:gs>
              <a:gs pos="100000">
                <a:srgbClr val="F7BDA4"/>
              </a:gs>
            </a:gsLst>
            <a:path path="circle">
              <a:fillToRect l="100000" b="100000"/>
            </a:path>
            <a:tileRect t="-100000" r="-100000"/>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5" name="Rounded Rectangle 14"/>
          <p:cNvSpPr/>
          <p:nvPr/>
        </p:nvSpPr>
        <p:spPr>
          <a:xfrm>
            <a:off x="5417954" y="3787739"/>
            <a:ext cx="271841" cy="477128"/>
          </a:xfrm>
          <a:prstGeom prst="roundRect">
            <a:avLst>
              <a:gd name="adj" fmla="val 35643"/>
            </a:avLst>
          </a:prstGeom>
          <a:gradFill rotWithShape="1">
            <a:gsLst>
              <a:gs pos="0">
                <a:srgbClr val="F7BDA4"/>
              </a:gs>
              <a:gs pos="50000">
                <a:srgbClr val="ED7D31">
                  <a:lumMod val="105000"/>
                  <a:satMod val="103000"/>
                  <a:tint val="73000"/>
                </a:srgbClr>
              </a:gs>
              <a:gs pos="100000">
                <a:srgbClr val="F8A581"/>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a:ea typeface="+mn-ea"/>
              <a:cs typeface="+mn-cs"/>
            </a:endParaRPr>
          </a:p>
        </p:txBody>
      </p:sp>
      <p:sp>
        <p:nvSpPr>
          <p:cNvPr id="16" name="Rectangle 15"/>
          <p:cNvSpPr/>
          <p:nvPr/>
        </p:nvSpPr>
        <p:spPr>
          <a:xfrm>
            <a:off x="5180303" y="3170731"/>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7" name="Straight Arrow Connector 16"/>
          <p:cNvCxnSpPr>
            <a:cxnSpLocks/>
          </p:cNvCxnSpPr>
          <p:nvPr/>
        </p:nvCxnSpPr>
        <p:spPr>
          <a:xfrm>
            <a:off x="5547981" y="3787740"/>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flipV="1">
            <a:off x="5790441" y="3784510"/>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192349" y="4268096"/>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0" name="Straight Arrow Connector 19"/>
          <p:cNvCxnSpPr>
            <a:cxnSpLocks/>
          </p:cNvCxnSpPr>
          <p:nvPr/>
        </p:nvCxnSpPr>
        <p:spPr>
          <a:xfrm>
            <a:off x="5553875" y="4871303"/>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V="1">
            <a:off x="5796335" y="4868075"/>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4948983" y="2963011"/>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3" name="Straight Arrow Connector 22"/>
          <p:cNvCxnSpPr>
            <a:cxnSpLocks/>
          </p:cNvCxnSpPr>
          <p:nvPr/>
        </p:nvCxnSpPr>
        <p:spPr>
          <a:xfrm>
            <a:off x="5547981" y="2696413"/>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V="1">
            <a:off x="5790441" y="2693185"/>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H="1">
            <a:off x="6157124" y="3366963"/>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a:off x="6157123" y="3592670"/>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466123" y="3121969"/>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8" name="Straight Arrow Connector 27"/>
          <p:cNvCxnSpPr>
            <a:cxnSpLocks/>
          </p:cNvCxnSpPr>
          <p:nvPr/>
        </p:nvCxnSpPr>
        <p:spPr>
          <a:xfrm>
            <a:off x="7833801" y="3738977"/>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p:cNvCxnSpPr>
          <p:nvPr/>
        </p:nvCxnSpPr>
        <p:spPr>
          <a:xfrm flipV="1">
            <a:off x="8076261" y="3735748"/>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7478168" y="4219334"/>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1" name="Straight Arrow Connector 30"/>
          <p:cNvCxnSpPr>
            <a:cxnSpLocks/>
          </p:cNvCxnSpPr>
          <p:nvPr/>
        </p:nvCxnSpPr>
        <p:spPr>
          <a:xfrm>
            <a:off x="7839695" y="4822541"/>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V="1">
            <a:off x="8082154" y="4819313"/>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7225156" y="2914249"/>
            <a:ext cx="1421346"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4" name="Straight Arrow Connector 33"/>
          <p:cNvCxnSpPr>
            <a:cxnSpLocks/>
          </p:cNvCxnSpPr>
          <p:nvPr/>
        </p:nvCxnSpPr>
        <p:spPr>
          <a:xfrm>
            <a:off x="7833801" y="2647651"/>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cxnSpLocks/>
          </p:cNvCxnSpPr>
          <p:nvPr/>
        </p:nvCxnSpPr>
        <p:spPr>
          <a:xfrm flipV="1">
            <a:off x="8076261" y="2644423"/>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H="1">
            <a:off x="8442944" y="3318201"/>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a:off x="8442943" y="3543907"/>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948665" y="3167066"/>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9" name="Straight Arrow Connector 38"/>
          <p:cNvCxnSpPr>
            <a:cxnSpLocks/>
          </p:cNvCxnSpPr>
          <p:nvPr/>
        </p:nvCxnSpPr>
        <p:spPr>
          <a:xfrm>
            <a:off x="3316344" y="3784074"/>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cxnSpLocks/>
          </p:cNvCxnSpPr>
          <p:nvPr/>
        </p:nvCxnSpPr>
        <p:spPr>
          <a:xfrm flipV="1">
            <a:off x="3558803" y="3780845"/>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2960711" y="4264431"/>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a:off x="3322237" y="4867637"/>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cxnSpLocks/>
          </p:cNvCxnSpPr>
          <p:nvPr/>
        </p:nvCxnSpPr>
        <p:spPr>
          <a:xfrm flipV="1">
            <a:off x="3564697" y="486441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2717345" y="2959345"/>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5" name="Straight Arrow Connector 44"/>
          <p:cNvCxnSpPr>
            <a:cxnSpLocks/>
          </p:cNvCxnSpPr>
          <p:nvPr/>
        </p:nvCxnSpPr>
        <p:spPr>
          <a:xfrm>
            <a:off x="3316344" y="269274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cxnSpLocks/>
          </p:cNvCxnSpPr>
          <p:nvPr/>
        </p:nvCxnSpPr>
        <p:spPr>
          <a:xfrm flipV="1">
            <a:off x="3558803" y="268952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H="1">
            <a:off x="3925486" y="3363298"/>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a:off x="3925485" y="3589004"/>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flipH="1">
            <a:off x="202046" y="2783911"/>
            <a:ext cx="2423449" cy="448530"/>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Goals, Losses, Hazards</a:t>
            </a:r>
          </a:p>
        </p:txBody>
      </p:sp>
      <p:sp>
        <p:nvSpPr>
          <p:cNvPr id="50" name="Right Arrow 49"/>
          <p:cNvSpPr/>
          <p:nvPr/>
        </p:nvSpPr>
        <p:spPr>
          <a:xfrm rot="5400000">
            <a:off x="4842620" y="1863425"/>
            <a:ext cx="933097" cy="613772"/>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1" name="Right Arrow 50"/>
          <p:cNvSpPr/>
          <p:nvPr/>
        </p:nvSpPr>
        <p:spPr>
          <a:xfrm rot="3754831">
            <a:off x="6557495" y="1960844"/>
            <a:ext cx="1320583" cy="613772"/>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2" name="Right Arrow 51"/>
          <p:cNvSpPr/>
          <p:nvPr/>
        </p:nvSpPr>
        <p:spPr>
          <a:xfrm rot="5974949">
            <a:off x="3084534" y="1883701"/>
            <a:ext cx="904311" cy="613772"/>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3" name="Right Arrow 52"/>
          <p:cNvSpPr/>
          <p:nvPr/>
        </p:nvSpPr>
        <p:spPr>
          <a:xfrm rot="7287157">
            <a:off x="1110678" y="1955744"/>
            <a:ext cx="1129937" cy="613772"/>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4" name="Rectangle 53"/>
          <p:cNvSpPr/>
          <p:nvPr/>
        </p:nvSpPr>
        <p:spPr>
          <a:xfrm>
            <a:off x="762943" y="3987984"/>
            <a:ext cx="1208584" cy="900258"/>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5" name="TextBox 54"/>
          <p:cNvSpPr txBox="1"/>
          <p:nvPr/>
        </p:nvSpPr>
        <p:spPr>
          <a:xfrm>
            <a:off x="10313" y="3254654"/>
            <a:ext cx="89961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Define System boundary</a:t>
            </a:r>
          </a:p>
        </p:txBody>
      </p:sp>
      <p:cxnSp>
        <p:nvCxnSpPr>
          <p:cNvPr id="56" name="Curved Connector 55"/>
          <p:cNvCxnSpPr>
            <a:stCxn id="55" idx="3"/>
          </p:cNvCxnSpPr>
          <p:nvPr/>
        </p:nvCxnSpPr>
        <p:spPr>
          <a:xfrm>
            <a:off x="909925" y="3577820"/>
            <a:ext cx="236228" cy="417979"/>
          </a:xfrm>
          <a:prstGeom prst="curvedConnector2">
            <a:avLst/>
          </a:prstGeom>
          <a:noFill/>
          <a:ln w="6350" cap="flat" cmpd="sng" algn="ctr">
            <a:solidFill>
              <a:sysClr val="windowText" lastClr="000000"/>
            </a:solidFill>
            <a:prstDash val="solid"/>
            <a:miter lim="800000"/>
            <a:tailEnd type="triangle"/>
          </a:ln>
          <a:effectLst/>
        </p:spPr>
      </p:cxnSp>
      <p:sp>
        <p:nvSpPr>
          <p:cNvPr id="57" name="TextBox 56"/>
          <p:cNvSpPr txBox="1"/>
          <p:nvPr/>
        </p:nvSpPr>
        <p:spPr>
          <a:xfrm>
            <a:off x="1192117" y="3552463"/>
            <a:ext cx="1424581" cy="3485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Environment</a:t>
            </a:r>
          </a:p>
        </p:txBody>
      </p:sp>
      <p:sp>
        <p:nvSpPr>
          <p:cNvPr id="58" name="TextBox 57"/>
          <p:cNvSpPr txBox="1"/>
          <p:nvPr/>
        </p:nvSpPr>
        <p:spPr>
          <a:xfrm>
            <a:off x="762943" y="4264866"/>
            <a:ext cx="120858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System</a:t>
            </a:r>
          </a:p>
        </p:txBody>
      </p:sp>
      <p:sp>
        <p:nvSpPr>
          <p:cNvPr id="60" name="TextBox 59">
            <a:extLst>
              <a:ext uri="{FF2B5EF4-FFF2-40B4-BE49-F238E27FC236}">
                <a16:creationId xmlns:a16="http://schemas.microsoft.com/office/drawing/2014/main" id="{E0C41C72-DC72-4E47-9708-4E75D7187776}"/>
              </a:ext>
            </a:extLst>
          </p:cNvPr>
          <p:cNvSpPr txBox="1"/>
          <p:nvPr/>
        </p:nvSpPr>
        <p:spPr>
          <a:xfrm>
            <a:off x="202047" y="5925386"/>
            <a:ext cx="230951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Losses to prevent</a:t>
            </a:r>
          </a:p>
        </p:txBody>
      </p:sp>
      <p:sp>
        <p:nvSpPr>
          <p:cNvPr id="61" name="TextBox 60">
            <a:extLst>
              <a:ext uri="{FF2B5EF4-FFF2-40B4-BE49-F238E27FC236}">
                <a16:creationId xmlns:a16="http://schemas.microsoft.com/office/drawing/2014/main" id="{689F2A15-AA8E-4AAE-9334-9614DE911DA8}"/>
              </a:ext>
            </a:extLst>
          </p:cNvPr>
          <p:cNvSpPr txBox="1"/>
          <p:nvPr/>
        </p:nvSpPr>
        <p:spPr>
          <a:xfrm>
            <a:off x="2732984" y="5925386"/>
            <a:ext cx="14081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Model</a:t>
            </a:r>
          </a:p>
        </p:txBody>
      </p:sp>
      <p:sp>
        <p:nvSpPr>
          <p:cNvPr id="62" name="TextBox 61">
            <a:extLst>
              <a:ext uri="{FF2B5EF4-FFF2-40B4-BE49-F238E27FC236}">
                <a16:creationId xmlns:a16="http://schemas.microsoft.com/office/drawing/2014/main" id="{42A10D08-998F-444C-AF9C-B2A64D0BEB84}"/>
              </a:ext>
            </a:extLst>
          </p:cNvPr>
          <p:cNvSpPr txBox="1"/>
          <p:nvPr/>
        </p:nvSpPr>
        <p:spPr>
          <a:xfrm>
            <a:off x="4466062" y="5925386"/>
            <a:ext cx="244746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Behavior to prevent</a:t>
            </a:r>
          </a:p>
        </p:txBody>
      </p:sp>
      <p:sp>
        <p:nvSpPr>
          <p:cNvPr id="63" name="TextBox 62">
            <a:extLst>
              <a:ext uri="{FF2B5EF4-FFF2-40B4-BE49-F238E27FC236}">
                <a16:creationId xmlns:a16="http://schemas.microsoft.com/office/drawing/2014/main" id="{FE906D32-61C4-4D15-BBA9-4896DF005343}"/>
              </a:ext>
            </a:extLst>
          </p:cNvPr>
          <p:cNvSpPr txBox="1"/>
          <p:nvPr/>
        </p:nvSpPr>
        <p:spPr>
          <a:xfrm>
            <a:off x="6948997" y="5617610"/>
            <a:ext cx="203516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How could behavior occur</a:t>
            </a:r>
          </a:p>
        </p:txBody>
      </p:sp>
      <p:sp>
        <p:nvSpPr>
          <p:cNvPr id="64" name="TextBox 63">
            <a:extLst>
              <a:ext uri="{FF2B5EF4-FFF2-40B4-BE49-F238E27FC236}">
                <a16:creationId xmlns:a16="http://schemas.microsoft.com/office/drawing/2014/main" id="{8D23C871-DD50-4A30-B9A7-32154AC41F80}"/>
              </a:ext>
            </a:extLst>
          </p:cNvPr>
          <p:cNvSpPr txBox="1"/>
          <p:nvPr/>
        </p:nvSpPr>
        <p:spPr>
          <a:xfrm>
            <a:off x="-50800" y="6626423"/>
            <a:ext cx="227075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(Leveson and Thomas, 2018)</a:t>
            </a:r>
          </a:p>
        </p:txBody>
      </p:sp>
    </p:spTree>
    <p:extLst>
      <p:ext uri="{BB962C8B-B14F-4D97-AF65-F5344CB8AC3E}">
        <p14:creationId xmlns:p14="http://schemas.microsoft.com/office/powerpoint/2010/main" val="20611317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444749" y="1066802"/>
            <a:ext cx="6318557" cy="1489092"/>
            <a:chOff x="1453843" y="1711358"/>
            <a:chExt cx="5488376" cy="1489092"/>
          </a:xfrm>
        </p:grpSpPr>
        <p:sp>
          <p:nvSpPr>
            <p:cNvPr id="6" name="Rectangle 5"/>
            <p:cNvSpPr/>
            <p:nvPr/>
          </p:nvSpPr>
          <p:spPr>
            <a:xfrm flipH="1">
              <a:off x="1729069" y="2090375"/>
              <a:ext cx="1042126" cy="847287"/>
            </a:xfrm>
            <a:prstGeom prst="rect">
              <a:avLst/>
            </a:prstGeom>
            <a:ln w="57150"/>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 Define Purpose of the Analysis</a:t>
              </a:r>
            </a:p>
          </p:txBody>
        </p:sp>
        <p:cxnSp>
          <p:nvCxnSpPr>
            <p:cNvPr id="7" name="Straight Arrow Connector 6"/>
            <p:cNvCxnSpPr/>
            <p:nvPr/>
          </p:nvCxnSpPr>
          <p:spPr>
            <a:xfrm rot="16200000">
              <a:off x="2912855" y="2381133"/>
              <a:ext cx="0" cy="28331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453844" y="1713632"/>
              <a:ext cx="5488375" cy="1486818"/>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1453843" y="1711358"/>
              <a:ext cx="798844" cy="307777"/>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STPA</a:t>
              </a:r>
            </a:p>
          </p:txBody>
        </p:sp>
        <p:sp>
          <p:nvSpPr>
            <p:cNvPr id="10" name="Rectangle 9"/>
            <p:cNvSpPr/>
            <p:nvPr/>
          </p:nvSpPr>
          <p:spPr>
            <a:xfrm flipH="1">
              <a:off x="3054517" y="2090375"/>
              <a:ext cx="968496" cy="84728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 Model the Control Structure</a:t>
              </a:r>
            </a:p>
          </p:txBody>
        </p:sp>
        <p:sp>
          <p:nvSpPr>
            <p:cNvPr id="11" name="Rectangle 10"/>
            <p:cNvSpPr/>
            <p:nvPr/>
          </p:nvSpPr>
          <p:spPr>
            <a:xfrm flipH="1">
              <a:off x="4306333" y="2092696"/>
              <a:ext cx="1199131" cy="844966"/>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3) Identify Hazardous Control Actions</a:t>
              </a:r>
            </a:p>
          </p:txBody>
        </p:sp>
        <p:sp>
          <p:nvSpPr>
            <p:cNvPr id="12" name="Rectangle 11"/>
            <p:cNvSpPr/>
            <p:nvPr/>
          </p:nvSpPr>
          <p:spPr>
            <a:xfrm flipH="1">
              <a:off x="5788782" y="2090375"/>
              <a:ext cx="915812" cy="84728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 Identify Loss Scenarios</a:t>
              </a:r>
            </a:p>
          </p:txBody>
        </p:sp>
        <p:cxnSp>
          <p:nvCxnSpPr>
            <p:cNvPr id="13" name="Straight Arrow Connector 12"/>
            <p:cNvCxnSpPr/>
            <p:nvPr/>
          </p:nvCxnSpPr>
          <p:spPr>
            <a:xfrm rot="16200000">
              <a:off x="4164675" y="2381132"/>
              <a:ext cx="0" cy="28331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a:off x="5647123" y="2390556"/>
              <a:ext cx="0" cy="283319"/>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Circular Arrow 14"/>
          <p:cNvSpPr/>
          <p:nvPr/>
        </p:nvSpPr>
        <p:spPr>
          <a:xfrm flipH="1">
            <a:off x="7387618" y="3720888"/>
            <a:ext cx="1318089" cy="2274174"/>
          </a:xfrm>
          <a:prstGeom prst="circularArrow">
            <a:avLst>
              <a:gd name="adj1" fmla="val 25576"/>
              <a:gd name="adj2" fmla="val 992395"/>
              <a:gd name="adj3" fmla="val 20312251"/>
              <a:gd name="adj4" fmla="val 5067623"/>
              <a:gd name="adj5" fmla="val 21535"/>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6" name="Rounded Rectangle 15"/>
          <p:cNvSpPr/>
          <p:nvPr/>
        </p:nvSpPr>
        <p:spPr>
          <a:xfrm>
            <a:off x="5398549" y="4724716"/>
            <a:ext cx="271841" cy="477128"/>
          </a:xfrm>
          <a:prstGeom prst="roundRect">
            <a:avLst>
              <a:gd name="adj" fmla="val 35643"/>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5160898" y="41077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Straight Arrow Connector 17"/>
          <p:cNvCxnSpPr>
            <a:cxnSpLocks/>
          </p:cNvCxnSpPr>
          <p:nvPr/>
        </p:nvCxnSpPr>
        <p:spPr>
          <a:xfrm>
            <a:off x="5528576" y="4724717"/>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V="1">
            <a:off x="5771036" y="4721487"/>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172944" y="520507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Straight Arrow Connector 20"/>
          <p:cNvCxnSpPr>
            <a:cxnSpLocks/>
          </p:cNvCxnSpPr>
          <p:nvPr/>
        </p:nvCxnSpPr>
        <p:spPr>
          <a:xfrm>
            <a:off x="5534470" y="580828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5776930" y="580505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929578" y="3899988"/>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a:off x="5528576" y="363339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V="1">
            <a:off x="5771036" y="363016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a:off x="6137719" y="4303940"/>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137718" y="4529647"/>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7446718" y="4058946"/>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Straight Arrow Connector 28"/>
          <p:cNvCxnSpPr>
            <a:cxnSpLocks/>
          </p:cNvCxnSpPr>
          <p:nvPr/>
        </p:nvCxnSpPr>
        <p:spPr>
          <a:xfrm>
            <a:off x="7814396" y="4675954"/>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flipV="1">
            <a:off x="8056856" y="4672725"/>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58763" y="5156311"/>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2" name="Straight Arrow Connector 31"/>
          <p:cNvCxnSpPr>
            <a:cxnSpLocks/>
          </p:cNvCxnSpPr>
          <p:nvPr/>
        </p:nvCxnSpPr>
        <p:spPr>
          <a:xfrm>
            <a:off x="7820290" y="575951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flipV="1">
            <a:off x="8062749" y="575629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205751" y="3851226"/>
            <a:ext cx="1421346"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Straight Arrow Connector 34"/>
          <p:cNvCxnSpPr>
            <a:cxnSpLocks/>
          </p:cNvCxnSpPr>
          <p:nvPr/>
        </p:nvCxnSpPr>
        <p:spPr>
          <a:xfrm>
            <a:off x="7814396" y="358462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V="1">
            <a:off x="8056856" y="358140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H="1">
            <a:off x="8423539" y="4255178"/>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a:off x="8423538" y="4480884"/>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929260" y="410404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0" name="Straight Arrow Connector 39"/>
          <p:cNvCxnSpPr>
            <a:cxnSpLocks/>
          </p:cNvCxnSpPr>
          <p:nvPr/>
        </p:nvCxnSpPr>
        <p:spPr>
          <a:xfrm>
            <a:off x="3296939" y="4721051"/>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flipV="1">
            <a:off x="3539398" y="4717822"/>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941306" y="52014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3" name="Straight Arrow Connector 42"/>
          <p:cNvCxnSpPr>
            <a:cxnSpLocks/>
          </p:cNvCxnSpPr>
          <p:nvPr/>
        </p:nvCxnSpPr>
        <p:spPr>
          <a:xfrm>
            <a:off x="3302832" y="5804614"/>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flipV="1">
            <a:off x="3545292" y="580138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97940" y="3896322"/>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6" name="Straight Arrow Connector 45"/>
          <p:cNvCxnSpPr>
            <a:cxnSpLocks/>
          </p:cNvCxnSpPr>
          <p:nvPr/>
        </p:nvCxnSpPr>
        <p:spPr>
          <a:xfrm>
            <a:off x="3296939" y="3629725"/>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V="1">
            <a:off x="3539398" y="362649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H="1">
            <a:off x="3906081" y="4300275"/>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p:cNvCxnSpPr>
          <p:nvPr/>
        </p:nvCxnSpPr>
        <p:spPr>
          <a:xfrm>
            <a:off x="3906080" y="4525981"/>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flipH="1">
            <a:off x="214431" y="3720888"/>
            <a:ext cx="2391659" cy="448530"/>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Goals, Losses, Hazards</a:t>
            </a:r>
          </a:p>
        </p:txBody>
      </p:sp>
      <p:sp>
        <p:nvSpPr>
          <p:cNvPr id="51" name="Right Arrow 50"/>
          <p:cNvSpPr/>
          <p:nvPr/>
        </p:nvSpPr>
        <p:spPr>
          <a:xfrm rot="5400000">
            <a:off x="4823215" y="2692505"/>
            <a:ext cx="93309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2" name="Right Arrow 51"/>
          <p:cNvSpPr/>
          <p:nvPr/>
        </p:nvSpPr>
        <p:spPr>
          <a:xfrm rot="3754831">
            <a:off x="6538090" y="2775678"/>
            <a:ext cx="1320583"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3" name="Right Arrow 52"/>
          <p:cNvSpPr/>
          <p:nvPr/>
        </p:nvSpPr>
        <p:spPr>
          <a:xfrm rot="5974949">
            <a:off x="3065129" y="2712781"/>
            <a:ext cx="904311"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4" name="Right Arrow 53"/>
          <p:cNvSpPr/>
          <p:nvPr/>
        </p:nvSpPr>
        <p:spPr>
          <a:xfrm rot="7287157">
            <a:off x="1091273" y="2784824"/>
            <a:ext cx="112993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5" name="Rectangle 54"/>
          <p:cNvSpPr/>
          <p:nvPr/>
        </p:nvSpPr>
        <p:spPr>
          <a:xfrm>
            <a:off x="743538" y="4924961"/>
            <a:ext cx="1208584" cy="900258"/>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TextBox 55"/>
          <p:cNvSpPr txBox="1"/>
          <p:nvPr/>
        </p:nvSpPr>
        <p:spPr>
          <a:xfrm>
            <a:off x="-9092" y="4191631"/>
            <a:ext cx="89961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Define System boundary</a:t>
            </a:r>
          </a:p>
        </p:txBody>
      </p:sp>
      <p:cxnSp>
        <p:nvCxnSpPr>
          <p:cNvPr id="57" name="Curved Connector 56"/>
          <p:cNvCxnSpPr>
            <a:stCxn id="56" idx="3"/>
          </p:cNvCxnSpPr>
          <p:nvPr/>
        </p:nvCxnSpPr>
        <p:spPr>
          <a:xfrm>
            <a:off x="890520" y="4514797"/>
            <a:ext cx="236228" cy="417979"/>
          </a:xfrm>
          <a:prstGeom prst="curvedConnector2">
            <a:avLst/>
          </a:prstGeom>
          <a:noFill/>
          <a:ln w="6350" cap="flat" cmpd="sng" algn="ctr">
            <a:solidFill>
              <a:sysClr val="windowText" lastClr="000000"/>
            </a:solidFill>
            <a:prstDash val="solid"/>
            <a:miter lim="800000"/>
            <a:tailEnd type="triangle"/>
          </a:ln>
          <a:effectLst/>
        </p:spPr>
      </p:cxnSp>
      <p:sp>
        <p:nvSpPr>
          <p:cNvPr id="58" name="TextBox 57"/>
          <p:cNvSpPr txBox="1"/>
          <p:nvPr/>
        </p:nvSpPr>
        <p:spPr>
          <a:xfrm>
            <a:off x="1172712" y="4489440"/>
            <a:ext cx="1424581" cy="3485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Environment</a:t>
            </a:r>
          </a:p>
        </p:txBody>
      </p:sp>
      <p:sp>
        <p:nvSpPr>
          <p:cNvPr id="59" name="TextBox 58"/>
          <p:cNvSpPr txBox="1"/>
          <p:nvPr/>
        </p:nvSpPr>
        <p:spPr>
          <a:xfrm>
            <a:off x="743538" y="5201843"/>
            <a:ext cx="120858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System</a:t>
            </a:r>
          </a:p>
        </p:txBody>
      </p:sp>
      <p:sp>
        <p:nvSpPr>
          <p:cNvPr id="60" name="TextBox 59">
            <a:extLst>
              <a:ext uri="{FF2B5EF4-FFF2-40B4-BE49-F238E27FC236}">
                <a16:creationId xmlns:a16="http://schemas.microsoft.com/office/drawing/2014/main" id="{AD59BB6F-2BB5-4998-9DF1-D6EC66307004}"/>
              </a:ext>
            </a:extLst>
          </p:cNvPr>
          <p:cNvSpPr txBox="1"/>
          <p:nvPr/>
        </p:nvSpPr>
        <p:spPr>
          <a:xfrm>
            <a:off x="-50800" y="6626423"/>
            <a:ext cx="227075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(Leveson and Thomas, 2018)</a:t>
            </a:r>
          </a:p>
        </p:txBody>
      </p:sp>
      <p:sp>
        <p:nvSpPr>
          <p:cNvPr id="61" name="Title 1">
            <a:extLst>
              <a:ext uri="{FF2B5EF4-FFF2-40B4-BE49-F238E27FC236}">
                <a16:creationId xmlns:a16="http://schemas.microsoft.com/office/drawing/2014/main" id="{01DA8352-95CF-4D82-970C-DAE8EC5A97AA}"/>
              </a:ext>
            </a:extLst>
          </p:cNvPr>
          <p:cNvSpPr>
            <a:spLocks noGrp="1"/>
          </p:cNvSpPr>
          <p:nvPr>
            <p:ph type="title"/>
          </p:nvPr>
        </p:nvSpPr>
        <p:spPr>
          <a:xfrm>
            <a:off x="0" y="76200"/>
            <a:ext cx="8991600" cy="610881"/>
          </a:xfrm>
        </p:spPr>
        <p:txBody>
          <a:bodyPr>
            <a:normAutofit fontScale="90000"/>
          </a:bodyPr>
          <a:lstStyle/>
          <a:p>
            <a:r>
              <a:rPr lang="en-US" dirty="0"/>
              <a:t>STPA</a:t>
            </a:r>
          </a:p>
        </p:txBody>
      </p:sp>
    </p:spTree>
    <p:extLst>
      <p:ext uri="{BB962C8B-B14F-4D97-AF65-F5344CB8AC3E}">
        <p14:creationId xmlns:p14="http://schemas.microsoft.com/office/powerpoint/2010/main" val="3812257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 Automotive Vehicle</a:t>
            </a:r>
          </a:p>
        </p:txBody>
      </p:sp>
      <p:sp>
        <p:nvSpPr>
          <p:cNvPr id="3" name="Content Placeholder 2"/>
          <p:cNvSpPr>
            <a:spLocks noGrp="1"/>
          </p:cNvSpPr>
          <p:nvPr>
            <p:ph idx="1"/>
          </p:nvPr>
        </p:nvSpPr>
        <p:spPr>
          <a:xfrm>
            <a:off x="0" y="1978949"/>
            <a:ext cx="5044190" cy="2910229"/>
          </a:xfrm>
        </p:spPr>
        <p:txBody>
          <a:bodyPr>
            <a:normAutofit/>
          </a:bodyPr>
          <a:lstStyle/>
          <a:p>
            <a:pPr>
              <a:lnSpc>
                <a:spcPct val="100000"/>
              </a:lnSpc>
              <a:spcBef>
                <a:spcPts val="1200"/>
              </a:spcBef>
            </a:pPr>
            <a:r>
              <a:rPr lang="en-US" sz="2400" dirty="0"/>
              <a:t>Goal: To ______</a:t>
            </a:r>
          </a:p>
          <a:p>
            <a:pPr>
              <a:lnSpc>
                <a:spcPct val="100000"/>
              </a:lnSpc>
              <a:spcBef>
                <a:spcPts val="1200"/>
              </a:spcBef>
            </a:pPr>
            <a:endParaRPr lang="en-US" sz="2400" dirty="0"/>
          </a:p>
          <a:p>
            <a:pPr>
              <a:lnSpc>
                <a:spcPct val="100000"/>
              </a:lnSpc>
              <a:spcBef>
                <a:spcPts val="1200"/>
              </a:spcBef>
            </a:pPr>
            <a:r>
              <a:rPr lang="en-US" sz="2400" dirty="0"/>
              <a:t>What (System): A ____</a:t>
            </a:r>
          </a:p>
          <a:p>
            <a:pPr>
              <a:lnSpc>
                <a:spcPct val="100000"/>
              </a:lnSpc>
              <a:spcBef>
                <a:spcPts val="1200"/>
              </a:spcBef>
            </a:pPr>
            <a:endParaRPr lang="en-US" sz="2400" dirty="0"/>
          </a:p>
          <a:p>
            <a:pPr>
              <a:lnSpc>
                <a:spcPct val="100000"/>
              </a:lnSpc>
              <a:spcBef>
                <a:spcPts val="1200"/>
              </a:spcBef>
            </a:pPr>
            <a:r>
              <a:rPr lang="en-US" sz="2400" dirty="0"/>
              <a:t>How (Method): By means of ___</a:t>
            </a:r>
          </a:p>
        </p:txBody>
      </p:sp>
      <p:pic>
        <p:nvPicPr>
          <p:cNvPr id="8" name="Picture 7">
            <a:extLst>
              <a:ext uri="{FF2B5EF4-FFF2-40B4-BE49-F238E27FC236}">
                <a16:creationId xmlns:a16="http://schemas.microsoft.com/office/drawing/2014/main" id="{A3B95F3B-1960-855F-FA7F-EFE756D1C9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190" y="1935549"/>
            <a:ext cx="4148474" cy="2986901"/>
          </a:xfrm>
          <a:prstGeom prst="rect">
            <a:avLst/>
          </a:prstGeom>
        </p:spPr>
      </p:pic>
      <p:sp>
        <p:nvSpPr>
          <p:cNvPr id="9" name="TextBox 8">
            <a:extLst>
              <a:ext uri="{FF2B5EF4-FFF2-40B4-BE49-F238E27FC236}">
                <a16:creationId xmlns:a16="http://schemas.microsoft.com/office/drawing/2014/main" id="{09FBD0C3-2CD5-9917-0CA6-D575BF741152}"/>
              </a:ext>
            </a:extLst>
          </p:cNvPr>
          <p:cNvSpPr txBox="1"/>
          <p:nvPr/>
        </p:nvSpPr>
        <p:spPr>
          <a:xfrm>
            <a:off x="0" y="6595102"/>
            <a:ext cx="1854803" cy="276999"/>
          </a:xfrm>
          <a:prstGeom prst="rect">
            <a:avLst/>
          </a:prstGeom>
          <a:noFill/>
        </p:spPr>
        <p:txBody>
          <a:bodyPr wrap="non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Adapted from Young, 2014</a:t>
            </a:r>
          </a:p>
        </p:txBody>
      </p:sp>
    </p:spTree>
    <p:extLst>
      <p:ext uri="{BB962C8B-B14F-4D97-AF65-F5344CB8AC3E}">
        <p14:creationId xmlns:p14="http://schemas.microsoft.com/office/powerpoint/2010/main" val="22778069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 Automotive Vehicle</a:t>
            </a:r>
          </a:p>
        </p:txBody>
      </p:sp>
      <p:sp>
        <p:nvSpPr>
          <p:cNvPr id="3" name="Content Placeholder 2"/>
          <p:cNvSpPr>
            <a:spLocks noGrp="1"/>
          </p:cNvSpPr>
          <p:nvPr>
            <p:ph idx="1"/>
          </p:nvPr>
        </p:nvSpPr>
        <p:spPr>
          <a:xfrm>
            <a:off x="0" y="1513841"/>
            <a:ext cx="5044190" cy="4704080"/>
          </a:xfrm>
        </p:spPr>
        <p:txBody>
          <a:bodyPr>
            <a:normAutofit/>
          </a:bodyPr>
          <a:lstStyle/>
          <a:p>
            <a:pPr>
              <a:lnSpc>
                <a:spcPct val="100000"/>
              </a:lnSpc>
              <a:spcBef>
                <a:spcPts val="1200"/>
              </a:spcBef>
            </a:pPr>
            <a:r>
              <a:rPr lang="en-US" sz="2000" dirty="0"/>
              <a:t>Goal: To transport people from A to B</a:t>
            </a:r>
          </a:p>
          <a:p>
            <a:pPr lvl="1">
              <a:spcBef>
                <a:spcPts val="1200"/>
              </a:spcBef>
            </a:pPr>
            <a:r>
              <a:rPr lang="en-US" sz="1600" dirty="0"/>
              <a:t>Is this the right goal? Consider other goals.</a:t>
            </a:r>
          </a:p>
          <a:p>
            <a:pPr>
              <a:lnSpc>
                <a:spcPct val="100000"/>
              </a:lnSpc>
              <a:spcBef>
                <a:spcPts val="1200"/>
              </a:spcBef>
            </a:pPr>
            <a:endParaRPr lang="en-US" sz="2000" dirty="0"/>
          </a:p>
          <a:p>
            <a:pPr>
              <a:lnSpc>
                <a:spcPct val="100000"/>
              </a:lnSpc>
              <a:spcBef>
                <a:spcPts val="1200"/>
              </a:spcBef>
            </a:pPr>
            <a:r>
              <a:rPr lang="en-US" sz="2000" dirty="0"/>
              <a:t>What (System): A bus</a:t>
            </a:r>
          </a:p>
          <a:p>
            <a:pPr lvl="1">
              <a:spcBef>
                <a:spcPts val="1200"/>
              </a:spcBef>
            </a:pPr>
            <a:r>
              <a:rPr lang="en-US" sz="1600" dirty="0"/>
              <a:t>Is this the right type of system? Consider other potential systems.</a:t>
            </a:r>
          </a:p>
          <a:p>
            <a:pPr>
              <a:lnSpc>
                <a:spcPct val="100000"/>
              </a:lnSpc>
              <a:spcBef>
                <a:spcPts val="1200"/>
              </a:spcBef>
            </a:pPr>
            <a:endParaRPr lang="en-US" sz="2000" dirty="0"/>
          </a:p>
          <a:p>
            <a:pPr>
              <a:lnSpc>
                <a:spcPct val="100000"/>
              </a:lnSpc>
              <a:spcBef>
                <a:spcPts val="1200"/>
              </a:spcBef>
            </a:pPr>
            <a:r>
              <a:rPr lang="en-US" sz="2000" dirty="0"/>
              <a:t>How (Method): By means of carrying people on roadways from start point A to end point B</a:t>
            </a:r>
          </a:p>
          <a:p>
            <a:pPr lvl="1">
              <a:spcBef>
                <a:spcPts val="1200"/>
              </a:spcBef>
            </a:pPr>
            <a:r>
              <a:rPr lang="en-US" sz="1600" dirty="0"/>
              <a:t>Is this the best method to achieve the goal? Consider other methods.</a:t>
            </a:r>
          </a:p>
        </p:txBody>
      </p:sp>
      <p:pic>
        <p:nvPicPr>
          <p:cNvPr id="8" name="Picture 7">
            <a:extLst>
              <a:ext uri="{FF2B5EF4-FFF2-40B4-BE49-F238E27FC236}">
                <a16:creationId xmlns:a16="http://schemas.microsoft.com/office/drawing/2014/main" id="{A3B95F3B-1960-855F-FA7F-EFE756D1C9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4190" y="1935549"/>
            <a:ext cx="4148474" cy="2986901"/>
          </a:xfrm>
          <a:prstGeom prst="rect">
            <a:avLst/>
          </a:prstGeom>
        </p:spPr>
      </p:pic>
      <p:sp>
        <p:nvSpPr>
          <p:cNvPr id="9" name="TextBox 8">
            <a:extLst>
              <a:ext uri="{FF2B5EF4-FFF2-40B4-BE49-F238E27FC236}">
                <a16:creationId xmlns:a16="http://schemas.microsoft.com/office/drawing/2014/main" id="{09FBD0C3-2CD5-9917-0CA6-D575BF741152}"/>
              </a:ext>
            </a:extLst>
          </p:cNvPr>
          <p:cNvSpPr txBox="1"/>
          <p:nvPr/>
        </p:nvSpPr>
        <p:spPr>
          <a:xfrm>
            <a:off x="0" y="6595102"/>
            <a:ext cx="1854803" cy="276999"/>
          </a:xfrm>
          <a:prstGeom prst="rect">
            <a:avLst/>
          </a:prstGeom>
          <a:noFill/>
        </p:spPr>
        <p:txBody>
          <a:bodyPr wrap="non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Adapted from Young, 2014</a:t>
            </a:r>
          </a:p>
        </p:txBody>
      </p:sp>
    </p:spTree>
    <p:extLst>
      <p:ext uri="{BB962C8B-B14F-4D97-AF65-F5344CB8AC3E}">
        <p14:creationId xmlns:p14="http://schemas.microsoft.com/office/powerpoint/2010/main" val="1148637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a:t>Aviation Example</a:t>
            </a:r>
          </a:p>
        </p:txBody>
      </p:sp>
      <p:sp>
        <p:nvSpPr>
          <p:cNvPr id="7" name="Content Placeholder 2"/>
          <p:cNvSpPr>
            <a:spLocks noGrp="1"/>
          </p:cNvSpPr>
          <p:nvPr>
            <p:ph idx="1"/>
          </p:nvPr>
        </p:nvSpPr>
        <p:spPr>
          <a:xfrm>
            <a:off x="457200" y="1295400"/>
            <a:ext cx="8229600" cy="1972340"/>
          </a:xfrm>
        </p:spPr>
        <p:txBody>
          <a:bodyPr>
            <a:normAutofit fontScale="85000" lnSpcReduction="20000"/>
          </a:bodyPr>
          <a:lstStyle/>
          <a:p>
            <a:r>
              <a:rPr lang="en-US" dirty="0"/>
              <a:t>Stakeholder Losses to prevent</a:t>
            </a:r>
          </a:p>
          <a:p>
            <a:pPr lvl="1"/>
            <a:r>
              <a:rPr lang="en-US" dirty="0"/>
              <a:t>L-1. Loss of life or serious injury to people</a:t>
            </a:r>
          </a:p>
          <a:p>
            <a:pPr lvl="1"/>
            <a:r>
              <a:rPr lang="en-US" dirty="0"/>
              <a:t>L-2. Damage to the aircraft or objects outside the aircraft</a:t>
            </a:r>
          </a:p>
          <a:p>
            <a:pPr lvl="1"/>
            <a:r>
              <a:rPr lang="en-US" dirty="0"/>
              <a:t>L-3: Loss of mission (transportation)</a:t>
            </a:r>
          </a:p>
          <a:p>
            <a:pPr lvl="1"/>
            <a:r>
              <a:rPr lang="en-US" dirty="0"/>
              <a:t>L-4: Loss of performance / efficiency</a:t>
            </a:r>
          </a:p>
          <a:p>
            <a:endParaRPr lang="en-US" dirty="0"/>
          </a:p>
        </p:txBody>
      </p:sp>
      <p:sp>
        <p:nvSpPr>
          <p:cNvPr id="10" name="TextBox 9"/>
          <p:cNvSpPr txBox="1"/>
          <p:nvPr/>
        </p:nvSpPr>
        <p:spPr>
          <a:xfrm>
            <a:off x="6986615" y="6657201"/>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420140"/>
            <a:ext cx="5590939"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870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80292" y="289970"/>
            <a:ext cx="8022454" cy="857250"/>
          </a:xfrm>
        </p:spPr>
        <p:txBody>
          <a:bodyPr>
            <a:normAutofit/>
          </a:bodyPr>
          <a:lstStyle/>
          <a:p>
            <a:r>
              <a:rPr lang="en-US" dirty="0"/>
              <a:t>What is “Safety”? </a:t>
            </a:r>
          </a:p>
        </p:txBody>
      </p:sp>
      <p:sp>
        <p:nvSpPr>
          <p:cNvPr id="3" name="Content Placeholder 2"/>
          <p:cNvSpPr>
            <a:spLocks noGrp="1"/>
          </p:cNvSpPr>
          <p:nvPr>
            <p:ph idx="1"/>
          </p:nvPr>
        </p:nvSpPr>
        <p:spPr>
          <a:xfrm>
            <a:off x="175536" y="1679953"/>
            <a:ext cx="5202555" cy="3027309"/>
          </a:xfrm>
        </p:spPr>
        <p:txBody>
          <a:bodyPr>
            <a:normAutofit/>
          </a:bodyPr>
          <a:lstStyle/>
          <a:p>
            <a:pPr marL="0" indent="0">
              <a:buNone/>
            </a:pPr>
            <a:r>
              <a:rPr lang="en-US" dirty="0"/>
              <a:t>Losses</a:t>
            </a:r>
          </a:p>
          <a:p>
            <a:r>
              <a:rPr lang="en-US" dirty="0"/>
              <a:t>L-1: Loss of life or injury</a:t>
            </a:r>
          </a:p>
          <a:p>
            <a:r>
              <a:rPr lang="en-US" dirty="0"/>
              <a:t>L-2: Environmental damage</a:t>
            </a:r>
          </a:p>
          <a:p>
            <a:r>
              <a:rPr lang="en-US" dirty="0"/>
              <a:t>L-3: Loss of production</a:t>
            </a:r>
          </a:p>
          <a:p>
            <a:r>
              <a:rPr lang="en-US" dirty="0"/>
              <a:t>L-4: Equipment damage</a:t>
            </a:r>
          </a:p>
          <a:p>
            <a:endParaRPr lang="en-US" dirty="0"/>
          </a:p>
        </p:txBody>
      </p:sp>
      <p:pic>
        <p:nvPicPr>
          <p:cNvPr id="4" name="Picture 3"/>
          <p:cNvPicPr/>
          <p:nvPr/>
        </p:nvPicPr>
        <p:blipFill>
          <a:blip r:embed="rId3" cstate="print"/>
          <a:srcRect/>
          <a:stretch>
            <a:fillRect/>
          </a:stretch>
        </p:blipFill>
        <p:spPr bwMode="auto">
          <a:xfrm>
            <a:off x="5227202" y="371169"/>
            <a:ext cx="3600450" cy="1892674"/>
          </a:xfrm>
          <a:prstGeom prst="rect">
            <a:avLst/>
          </a:prstGeom>
          <a:noFill/>
          <a:ln w="9525">
            <a:noFill/>
            <a:miter lim="800000"/>
            <a:headEnd/>
            <a:tailEnd/>
          </a:ln>
        </p:spPr>
      </p:pic>
      <p:sp>
        <p:nvSpPr>
          <p:cNvPr id="5" name="Rectangle 4"/>
          <p:cNvSpPr/>
          <p:nvPr/>
        </p:nvSpPr>
        <p:spPr>
          <a:xfrm>
            <a:off x="298318" y="5239995"/>
            <a:ext cx="5035063" cy="104628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Safety means preventing all losses</a:t>
            </a:r>
          </a:p>
        </p:txBody>
      </p:sp>
      <p:sp>
        <p:nvSpPr>
          <p:cNvPr id="6" name="TextBox 5"/>
          <p:cNvSpPr txBox="1"/>
          <p:nvPr/>
        </p:nvSpPr>
        <p:spPr>
          <a:xfrm>
            <a:off x="0" y="6593967"/>
            <a:ext cx="5249636"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(Thomas, 2014)</a:t>
            </a:r>
          </a:p>
        </p:txBody>
      </p:sp>
      <p:sp>
        <p:nvSpPr>
          <p:cNvPr id="7" name="TextBox 6"/>
          <p:cNvSpPr txBox="1"/>
          <p:nvPr/>
        </p:nvSpPr>
        <p:spPr>
          <a:xfrm>
            <a:off x="6986615" y="6655432"/>
            <a:ext cx="2157385"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a:t>
            </a:r>
          </a:p>
        </p:txBody>
      </p:sp>
      <p:pic>
        <p:nvPicPr>
          <p:cNvPr id="11" name="Picture 10">
            <a:extLst>
              <a:ext uri="{FF2B5EF4-FFF2-40B4-BE49-F238E27FC236}">
                <a16:creationId xmlns:a16="http://schemas.microsoft.com/office/drawing/2014/main" id="{0687CBEE-1EE9-44F3-85BE-398F7818C4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5084" y="3106715"/>
            <a:ext cx="3220598" cy="2133280"/>
          </a:xfrm>
          <a:prstGeom prst="rect">
            <a:avLst/>
          </a:prstGeom>
        </p:spPr>
      </p:pic>
    </p:spTree>
    <p:extLst>
      <p:ext uri="{BB962C8B-B14F-4D97-AF65-F5344CB8AC3E}">
        <p14:creationId xmlns:p14="http://schemas.microsoft.com/office/powerpoint/2010/main" val="71964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flipH="1">
            <a:off x="1761606" y="1444975"/>
            <a:ext cx="1199760" cy="84728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 Define Purpose of the Analysis</a:t>
            </a:r>
          </a:p>
        </p:txBody>
      </p:sp>
      <p:cxnSp>
        <p:nvCxnSpPr>
          <p:cNvPr id="7" name="Straight Arrow Connector 6"/>
          <p:cNvCxnSpPr/>
          <p:nvPr/>
        </p:nvCxnSpPr>
        <p:spPr>
          <a:xfrm rot="16200000">
            <a:off x="3124454" y="1715149"/>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444750" y="1069076"/>
            <a:ext cx="6318556" cy="1486818"/>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1444749" y="1066802"/>
            <a:ext cx="919678"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STPA</a:t>
            </a:r>
          </a:p>
        </p:txBody>
      </p:sp>
      <p:sp>
        <p:nvSpPr>
          <p:cNvPr id="10" name="Rectangle 9"/>
          <p:cNvSpPr/>
          <p:nvPr/>
        </p:nvSpPr>
        <p:spPr>
          <a:xfrm flipH="1">
            <a:off x="3287544" y="1445819"/>
            <a:ext cx="1114992" cy="847288"/>
          </a:xfrm>
          <a:prstGeom prst="rect">
            <a:avLst/>
          </a:prstGeom>
          <a:ln w="57150"/>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 Model the Control Structure</a:t>
            </a:r>
          </a:p>
        </p:txBody>
      </p:sp>
      <p:sp>
        <p:nvSpPr>
          <p:cNvPr id="11" name="Rectangle 10"/>
          <p:cNvSpPr/>
          <p:nvPr/>
        </p:nvSpPr>
        <p:spPr>
          <a:xfrm flipH="1">
            <a:off x="4728711" y="1448140"/>
            <a:ext cx="1380514" cy="844966"/>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3) Identify Hazardous Control Actions</a:t>
            </a:r>
          </a:p>
        </p:txBody>
      </p:sp>
      <p:sp>
        <p:nvSpPr>
          <p:cNvPr id="12" name="Rectangle 11"/>
          <p:cNvSpPr/>
          <p:nvPr/>
        </p:nvSpPr>
        <p:spPr>
          <a:xfrm flipH="1">
            <a:off x="6435398" y="1445819"/>
            <a:ext cx="1054339" cy="84728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 Identify Loss Scenarios</a:t>
            </a:r>
          </a:p>
        </p:txBody>
      </p:sp>
      <p:cxnSp>
        <p:nvCxnSpPr>
          <p:cNvPr id="13" name="Straight Arrow Connector 12"/>
          <p:cNvCxnSpPr/>
          <p:nvPr/>
        </p:nvCxnSpPr>
        <p:spPr>
          <a:xfrm rot="16200000">
            <a:off x="4565626" y="1715148"/>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a:off x="6272312" y="1724572"/>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ircular Arrow 14"/>
          <p:cNvSpPr/>
          <p:nvPr/>
        </p:nvSpPr>
        <p:spPr>
          <a:xfrm flipH="1">
            <a:off x="7387618" y="3720888"/>
            <a:ext cx="1318089" cy="2274174"/>
          </a:xfrm>
          <a:prstGeom prst="circularArrow">
            <a:avLst>
              <a:gd name="adj1" fmla="val 25576"/>
              <a:gd name="adj2" fmla="val 992395"/>
              <a:gd name="adj3" fmla="val 20312251"/>
              <a:gd name="adj4" fmla="val 5067623"/>
              <a:gd name="adj5" fmla="val 21535"/>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6" name="Rounded Rectangle 15"/>
          <p:cNvSpPr/>
          <p:nvPr/>
        </p:nvSpPr>
        <p:spPr>
          <a:xfrm>
            <a:off x="5398549" y="4724716"/>
            <a:ext cx="271841" cy="477128"/>
          </a:xfrm>
          <a:prstGeom prst="roundRect">
            <a:avLst>
              <a:gd name="adj" fmla="val 35643"/>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5160898" y="41077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Straight Arrow Connector 17"/>
          <p:cNvCxnSpPr>
            <a:cxnSpLocks/>
          </p:cNvCxnSpPr>
          <p:nvPr/>
        </p:nvCxnSpPr>
        <p:spPr>
          <a:xfrm>
            <a:off x="5528576" y="4724717"/>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V="1">
            <a:off x="5771036" y="4721487"/>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172944" y="520507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Straight Arrow Connector 20"/>
          <p:cNvCxnSpPr>
            <a:cxnSpLocks/>
          </p:cNvCxnSpPr>
          <p:nvPr/>
        </p:nvCxnSpPr>
        <p:spPr>
          <a:xfrm>
            <a:off x="5534470" y="580828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5776930" y="580505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929578" y="3899988"/>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a:off x="5528576" y="363339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V="1">
            <a:off x="5771036" y="363016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a:off x="6137719" y="4303940"/>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137718" y="4529647"/>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7446718" y="4058946"/>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Straight Arrow Connector 28"/>
          <p:cNvCxnSpPr>
            <a:cxnSpLocks/>
          </p:cNvCxnSpPr>
          <p:nvPr/>
        </p:nvCxnSpPr>
        <p:spPr>
          <a:xfrm>
            <a:off x="7814396" y="4675954"/>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flipV="1">
            <a:off x="8056856" y="4672725"/>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58763" y="5156311"/>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2" name="Straight Arrow Connector 31"/>
          <p:cNvCxnSpPr>
            <a:cxnSpLocks/>
          </p:cNvCxnSpPr>
          <p:nvPr/>
        </p:nvCxnSpPr>
        <p:spPr>
          <a:xfrm>
            <a:off x="7820290" y="575951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flipV="1">
            <a:off x="8062749" y="575629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205751" y="3851226"/>
            <a:ext cx="1421346"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Straight Arrow Connector 34"/>
          <p:cNvCxnSpPr>
            <a:cxnSpLocks/>
          </p:cNvCxnSpPr>
          <p:nvPr/>
        </p:nvCxnSpPr>
        <p:spPr>
          <a:xfrm>
            <a:off x="7814396" y="358462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V="1">
            <a:off x="8056856" y="358140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H="1">
            <a:off x="8423539" y="4255178"/>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a:off x="8423538" y="4480884"/>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929260" y="410404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0" name="Straight Arrow Connector 39"/>
          <p:cNvCxnSpPr>
            <a:cxnSpLocks/>
          </p:cNvCxnSpPr>
          <p:nvPr/>
        </p:nvCxnSpPr>
        <p:spPr>
          <a:xfrm>
            <a:off x="3296939" y="4721051"/>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flipV="1">
            <a:off x="3539398" y="4717822"/>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941306" y="52014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3" name="Straight Arrow Connector 42"/>
          <p:cNvCxnSpPr>
            <a:cxnSpLocks/>
          </p:cNvCxnSpPr>
          <p:nvPr/>
        </p:nvCxnSpPr>
        <p:spPr>
          <a:xfrm>
            <a:off x="3302832" y="5804614"/>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flipV="1">
            <a:off x="3545292" y="580138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97940" y="3896322"/>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6" name="Straight Arrow Connector 45"/>
          <p:cNvCxnSpPr>
            <a:cxnSpLocks/>
          </p:cNvCxnSpPr>
          <p:nvPr/>
        </p:nvCxnSpPr>
        <p:spPr>
          <a:xfrm>
            <a:off x="3296939" y="3629725"/>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V="1">
            <a:off x="3539398" y="362649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H="1">
            <a:off x="3906081" y="4300275"/>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p:cNvCxnSpPr>
          <p:nvPr/>
        </p:nvCxnSpPr>
        <p:spPr>
          <a:xfrm>
            <a:off x="3906080" y="4525981"/>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flipH="1">
            <a:off x="114299" y="3720888"/>
            <a:ext cx="2491791" cy="448530"/>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Goals, Losses, Hazards</a:t>
            </a:r>
          </a:p>
        </p:txBody>
      </p:sp>
      <p:sp>
        <p:nvSpPr>
          <p:cNvPr id="51" name="Right Arrow 50"/>
          <p:cNvSpPr/>
          <p:nvPr/>
        </p:nvSpPr>
        <p:spPr>
          <a:xfrm rot="5400000">
            <a:off x="4823215" y="2692505"/>
            <a:ext cx="93309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2" name="Right Arrow 51"/>
          <p:cNvSpPr/>
          <p:nvPr/>
        </p:nvSpPr>
        <p:spPr>
          <a:xfrm rot="3754831">
            <a:off x="6538090" y="2775678"/>
            <a:ext cx="1320583"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3" name="Right Arrow 52"/>
          <p:cNvSpPr/>
          <p:nvPr/>
        </p:nvSpPr>
        <p:spPr>
          <a:xfrm rot="5974949">
            <a:off x="3065129" y="2712781"/>
            <a:ext cx="904311"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4" name="Right Arrow 53"/>
          <p:cNvSpPr/>
          <p:nvPr/>
        </p:nvSpPr>
        <p:spPr>
          <a:xfrm rot="7287157">
            <a:off x="1091273" y="2784824"/>
            <a:ext cx="112993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5" name="Rectangle 54"/>
          <p:cNvSpPr/>
          <p:nvPr/>
        </p:nvSpPr>
        <p:spPr>
          <a:xfrm>
            <a:off x="743538" y="4924961"/>
            <a:ext cx="1208584" cy="900258"/>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TextBox 55"/>
          <p:cNvSpPr txBox="1"/>
          <p:nvPr/>
        </p:nvSpPr>
        <p:spPr>
          <a:xfrm>
            <a:off x="-9092" y="4191631"/>
            <a:ext cx="899612" cy="64633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Define System boundary</a:t>
            </a:r>
          </a:p>
        </p:txBody>
      </p:sp>
      <p:cxnSp>
        <p:nvCxnSpPr>
          <p:cNvPr id="57" name="Curved Connector 56"/>
          <p:cNvCxnSpPr>
            <a:stCxn id="56" idx="3"/>
          </p:cNvCxnSpPr>
          <p:nvPr/>
        </p:nvCxnSpPr>
        <p:spPr>
          <a:xfrm>
            <a:off x="890520" y="4514797"/>
            <a:ext cx="236228" cy="417979"/>
          </a:xfrm>
          <a:prstGeom prst="curvedConnector2">
            <a:avLst/>
          </a:prstGeom>
          <a:noFill/>
          <a:ln w="6350" cap="flat" cmpd="sng" algn="ctr">
            <a:solidFill>
              <a:sysClr val="windowText" lastClr="000000"/>
            </a:solidFill>
            <a:prstDash val="solid"/>
            <a:miter lim="800000"/>
            <a:tailEnd type="triangle"/>
          </a:ln>
          <a:effectLst/>
        </p:spPr>
      </p:cxnSp>
      <p:sp>
        <p:nvSpPr>
          <p:cNvPr id="58" name="TextBox 57"/>
          <p:cNvSpPr txBox="1"/>
          <p:nvPr/>
        </p:nvSpPr>
        <p:spPr>
          <a:xfrm>
            <a:off x="1172712" y="4489440"/>
            <a:ext cx="1424581" cy="34852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Environment</a:t>
            </a:r>
          </a:p>
        </p:txBody>
      </p:sp>
      <p:sp>
        <p:nvSpPr>
          <p:cNvPr id="59" name="TextBox 58"/>
          <p:cNvSpPr txBox="1"/>
          <p:nvPr/>
        </p:nvSpPr>
        <p:spPr>
          <a:xfrm>
            <a:off x="743538" y="5201843"/>
            <a:ext cx="1208584"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System</a:t>
            </a:r>
          </a:p>
        </p:txBody>
      </p:sp>
      <p:sp>
        <p:nvSpPr>
          <p:cNvPr id="60" name="TextBox 59">
            <a:extLst>
              <a:ext uri="{FF2B5EF4-FFF2-40B4-BE49-F238E27FC236}">
                <a16:creationId xmlns:a16="http://schemas.microsoft.com/office/drawing/2014/main" id="{06E4B433-1BD1-4CD8-8652-4EB8C5C8FEF0}"/>
              </a:ext>
            </a:extLst>
          </p:cNvPr>
          <p:cNvSpPr txBox="1"/>
          <p:nvPr/>
        </p:nvSpPr>
        <p:spPr>
          <a:xfrm>
            <a:off x="-91440" y="6626423"/>
            <a:ext cx="227075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(Leveson and Thomas, 2018)</a:t>
            </a:r>
          </a:p>
        </p:txBody>
      </p:sp>
      <p:pic>
        <p:nvPicPr>
          <p:cNvPr id="61" name="Picture 60">
            <a:extLst>
              <a:ext uri="{FF2B5EF4-FFF2-40B4-BE49-F238E27FC236}">
                <a16:creationId xmlns:a16="http://schemas.microsoft.com/office/drawing/2014/main" id="{9A957394-CF04-4BA7-B97A-43BEC3D14D54}"/>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11354" y="1031105"/>
            <a:ext cx="818238" cy="495261"/>
          </a:xfrm>
          <a:prstGeom prst="rect">
            <a:avLst/>
          </a:prstGeom>
        </p:spPr>
      </p:pic>
    </p:spTree>
    <p:extLst>
      <p:ext uri="{BB962C8B-B14F-4D97-AF65-F5344CB8AC3E}">
        <p14:creationId xmlns:p14="http://schemas.microsoft.com/office/powerpoint/2010/main" val="641170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0" y="0"/>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31" name="Down Arrow 30"/>
          <p:cNvSpPr/>
          <p:nvPr/>
        </p:nvSpPr>
        <p:spPr>
          <a:xfrm>
            <a:off x="647919" y="1288261"/>
            <a:ext cx="885524" cy="4926819"/>
          </a:xfrm>
          <a:prstGeom prst="downArrow">
            <a:avLst/>
          </a:prstGeom>
          <a:gradFill>
            <a:gsLst>
              <a:gs pos="0">
                <a:srgbClr val="D2E0F2"/>
              </a:gs>
              <a:gs pos="50000">
                <a:schemeClr val="accent1">
                  <a:lumMod val="105000"/>
                  <a:satMod val="103000"/>
                  <a:tint val="73000"/>
                </a:schemeClr>
              </a:gs>
              <a:gs pos="100000">
                <a:schemeClr val="accent1">
                  <a:lumMod val="105000"/>
                  <a:satMod val="109000"/>
                  <a:tint val="81000"/>
                </a:schemeClr>
              </a:gs>
            </a:gsLst>
          </a:gradFill>
          <a:ln w="19050">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Control, Authority</a:t>
            </a:r>
          </a:p>
        </p:txBody>
      </p:sp>
      <p:grpSp>
        <p:nvGrpSpPr>
          <p:cNvPr id="3" name="Group 2">
            <a:extLst>
              <a:ext uri="{FF2B5EF4-FFF2-40B4-BE49-F238E27FC236}">
                <a16:creationId xmlns:a16="http://schemas.microsoft.com/office/drawing/2014/main" id="{F4C8C5B0-AF6A-46D4-A1DF-F2911AB8DC1E}"/>
              </a:ext>
            </a:extLst>
          </p:cNvPr>
          <p:cNvGrpSpPr/>
          <p:nvPr/>
        </p:nvGrpSpPr>
        <p:grpSpPr>
          <a:xfrm>
            <a:off x="2457183" y="81667"/>
            <a:ext cx="3738441" cy="6457245"/>
            <a:chOff x="2599624" y="93420"/>
            <a:chExt cx="5300023" cy="6457245"/>
          </a:xfrm>
        </p:grpSpPr>
        <p:sp>
          <p:nvSpPr>
            <p:cNvPr id="13" name="Rectangle 12"/>
            <p:cNvSpPr/>
            <p:nvPr/>
          </p:nvSpPr>
          <p:spPr>
            <a:xfrm>
              <a:off x="2599624" y="108344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cxnSp>
          <p:nvCxnSpPr>
            <p:cNvPr id="42" name="Straight Arrow Connector 41"/>
            <p:cNvCxnSpPr>
              <a:cxnSpLocks/>
            </p:cNvCxnSpPr>
            <p:nvPr/>
          </p:nvCxnSpPr>
          <p:spPr>
            <a:xfrm flipV="1">
              <a:off x="5826092" y="1978376"/>
              <a:ext cx="0" cy="3017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5102087" y="82731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5487572" y="82731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2843374" y="195336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2599624" y="555125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cxnSp>
          <p:nvCxnSpPr>
            <p:cNvPr id="85" name="Straight Arrow Connector 84"/>
            <p:cNvCxnSpPr>
              <a:cxnSpLocks/>
            </p:cNvCxnSpPr>
            <p:nvPr/>
          </p:nvCxnSpPr>
          <p:spPr>
            <a:xfrm>
              <a:off x="5461833" y="1957320"/>
              <a:ext cx="0" cy="3228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3128153" y="196003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a:cxnSpLocks/>
            </p:cNvCxnSpPr>
            <p:nvPr/>
          </p:nvCxnSpPr>
          <p:spPr>
            <a:xfrm>
              <a:off x="5483227" y="5246704"/>
              <a:ext cx="0" cy="3199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5867783" y="5246704"/>
              <a:ext cx="0" cy="3199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412932" y="2280145"/>
              <a:ext cx="4486715"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p:cNvSpPr/>
            <p:nvPr/>
          </p:nvSpPr>
          <p:spPr>
            <a:xfrm>
              <a:off x="4551005" y="3347924"/>
              <a:ext cx="2210569" cy="830997"/>
            </a:xfrm>
            <a:prstGeom prst="rect">
              <a:avLst/>
            </a:prstGeom>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Automated Controllers</a:t>
              </a:r>
            </a:p>
          </p:txBody>
        </p:sp>
        <p:sp>
          <p:nvSpPr>
            <p:cNvPr id="28" name="Rectangle 27"/>
            <p:cNvSpPr/>
            <p:nvPr/>
          </p:nvSpPr>
          <p:spPr>
            <a:xfrm>
              <a:off x="2599625" y="346378"/>
              <a:ext cx="5300022" cy="486230"/>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cxnSp>
          <p:nvCxnSpPr>
            <p:cNvPr id="29" name="Straight Arrow Connector 28"/>
            <p:cNvCxnSpPr>
              <a:cxnSpLocks/>
            </p:cNvCxnSpPr>
            <p:nvPr/>
          </p:nvCxnSpPr>
          <p:spPr>
            <a:xfrm flipH="1">
              <a:off x="5097741" y="93420"/>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flipH="1" flipV="1">
              <a:off x="5483226" y="93420"/>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sp>
        <p:nvSpPr>
          <p:cNvPr id="37" name="Down Arrow 27">
            <a:extLst>
              <a:ext uri="{FF2B5EF4-FFF2-40B4-BE49-F238E27FC236}">
                <a16:creationId xmlns:a16="http://schemas.microsoft.com/office/drawing/2014/main" id="{F9B545EE-ED5D-4DFE-8E9D-BA8CD5CBC1F7}"/>
              </a:ext>
            </a:extLst>
          </p:cNvPr>
          <p:cNvSpPr/>
          <p:nvPr/>
        </p:nvSpPr>
        <p:spPr>
          <a:xfrm>
            <a:off x="6790471" y="5190226"/>
            <a:ext cx="2144254" cy="1338487"/>
          </a:xfrm>
          <a:prstGeom prst="downArrow">
            <a:avLst>
              <a:gd name="adj1" fmla="val 50000"/>
              <a:gd name="adj2" fmla="val 47061"/>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Physical</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8" name="Down Arrow 29">
            <a:extLst>
              <a:ext uri="{FF2B5EF4-FFF2-40B4-BE49-F238E27FC236}">
                <a16:creationId xmlns:a16="http://schemas.microsoft.com/office/drawing/2014/main" id="{DBEA9BB2-A2E6-4697-A635-521AFC71099D}"/>
              </a:ext>
            </a:extLst>
          </p:cNvPr>
          <p:cNvSpPr/>
          <p:nvPr/>
        </p:nvSpPr>
        <p:spPr>
          <a:xfrm>
            <a:off x="6726279" y="2878510"/>
            <a:ext cx="2284510" cy="1724092"/>
          </a:xfrm>
          <a:prstGeom prst="downArrow">
            <a:avLst>
              <a:gd name="adj1" fmla="val 66727"/>
              <a:gd name="adj2" fmla="val 5000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Automation</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9" name="Down Arrow 30">
            <a:extLst>
              <a:ext uri="{FF2B5EF4-FFF2-40B4-BE49-F238E27FC236}">
                <a16:creationId xmlns:a16="http://schemas.microsoft.com/office/drawing/2014/main" id="{938A97EF-C22E-4812-A693-0DA72D82E833}"/>
              </a:ext>
            </a:extLst>
          </p:cNvPr>
          <p:cNvSpPr/>
          <p:nvPr/>
        </p:nvSpPr>
        <p:spPr>
          <a:xfrm>
            <a:off x="6373462" y="1127945"/>
            <a:ext cx="2873218" cy="1101268"/>
          </a:xfrm>
          <a:prstGeom prst="downArrow">
            <a:avLst>
              <a:gd name="adj1" fmla="val 66727"/>
              <a:gd name="adj2" fmla="val 5000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Humans</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0" name="Down Arrow 30">
            <a:extLst>
              <a:ext uri="{FF2B5EF4-FFF2-40B4-BE49-F238E27FC236}">
                <a16:creationId xmlns:a16="http://schemas.microsoft.com/office/drawing/2014/main" id="{DF461471-0FF6-4570-A522-1EA76DF71F85}"/>
              </a:ext>
            </a:extLst>
          </p:cNvPr>
          <p:cNvSpPr/>
          <p:nvPr/>
        </p:nvSpPr>
        <p:spPr>
          <a:xfrm>
            <a:off x="6403003" y="201512"/>
            <a:ext cx="2873218" cy="861578"/>
          </a:xfrm>
          <a:prstGeom prst="downArrow">
            <a:avLst>
              <a:gd name="adj1" fmla="val 66727"/>
              <a:gd name="adj2" fmla="val 5000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Humans</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0817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2420859" y="2135570"/>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2457183" y="5539504"/>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3030861" y="3693305"/>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2483195" y="393755"/>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2616415" y="2999252"/>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3995516" y="4872993"/>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3954274" y="3026794"/>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3734688" y="1226242"/>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Down Arrow 27">
            <a:extLst>
              <a:ext uri="{FF2B5EF4-FFF2-40B4-BE49-F238E27FC236}">
                <a16:creationId xmlns:a16="http://schemas.microsoft.com/office/drawing/2014/main" id="{13FE8772-49C4-4ABF-BBF5-2510D15134C3}"/>
              </a:ext>
            </a:extLst>
          </p:cNvPr>
          <p:cNvSpPr/>
          <p:nvPr/>
        </p:nvSpPr>
        <p:spPr>
          <a:xfrm>
            <a:off x="6748146" y="5200632"/>
            <a:ext cx="2144254" cy="1387899"/>
          </a:xfrm>
          <a:prstGeom prst="downArrow">
            <a:avLst>
              <a:gd name="adj1" fmla="val 50000"/>
              <a:gd name="adj2" fmla="val 47061"/>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Physical</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 name="Down Arrow 29">
            <a:extLst>
              <a:ext uri="{FF2B5EF4-FFF2-40B4-BE49-F238E27FC236}">
                <a16:creationId xmlns:a16="http://schemas.microsoft.com/office/drawing/2014/main" id="{78FB658B-AF2E-4A5C-ADFB-3B89A80678CE}"/>
              </a:ext>
            </a:extLst>
          </p:cNvPr>
          <p:cNvSpPr/>
          <p:nvPr/>
        </p:nvSpPr>
        <p:spPr>
          <a:xfrm>
            <a:off x="6650607" y="3780509"/>
            <a:ext cx="2284510" cy="1289681"/>
          </a:xfrm>
          <a:prstGeom prst="downArrow">
            <a:avLst>
              <a:gd name="adj1" fmla="val 66727"/>
              <a:gd name="adj2" fmla="val 5000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Automation</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 name="Down Arrow 30">
            <a:extLst>
              <a:ext uri="{FF2B5EF4-FFF2-40B4-BE49-F238E27FC236}">
                <a16:creationId xmlns:a16="http://schemas.microsoft.com/office/drawing/2014/main" id="{A4D8E8F2-7D89-4408-9B72-867CB25751DC}"/>
              </a:ext>
            </a:extLst>
          </p:cNvPr>
          <p:cNvSpPr/>
          <p:nvPr/>
        </p:nvSpPr>
        <p:spPr>
          <a:xfrm>
            <a:off x="6383664" y="2034912"/>
            <a:ext cx="2873218" cy="1529782"/>
          </a:xfrm>
          <a:prstGeom prst="downArrow">
            <a:avLst>
              <a:gd name="adj1" fmla="val 66727"/>
              <a:gd name="adj2" fmla="val 5000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Human Workers</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3" name="Down Arrow 30">
            <a:extLst>
              <a:ext uri="{FF2B5EF4-FFF2-40B4-BE49-F238E27FC236}">
                <a16:creationId xmlns:a16="http://schemas.microsoft.com/office/drawing/2014/main" id="{1BB0F470-6A11-41E7-B1CD-11724A37AF0B}"/>
              </a:ext>
            </a:extLst>
          </p:cNvPr>
          <p:cNvSpPr/>
          <p:nvPr/>
        </p:nvSpPr>
        <p:spPr>
          <a:xfrm>
            <a:off x="6239928" y="306709"/>
            <a:ext cx="3105868" cy="1529782"/>
          </a:xfrm>
          <a:prstGeom prst="downArrow">
            <a:avLst>
              <a:gd name="adj1" fmla="val 66727"/>
              <a:gd name="adj2" fmla="val 5000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panose="020F0502020204030204"/>
                <a:ea typeface="+mn-ea"/>
                <a:cs typeface="+mn-cs"/>
              </a:rPr>
              <a:t>Human Management</a:t>
            </a:r>
            <a:endParaRPr kumimoji="0" 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5" name="Down Arrow 30">
            <a:extLst>
              <a:ext uri="{FF2B5EF4-FFF2-40B4-BE49-F238E27FC236}">
                <a16:creationId xmlns:a16="http://schemas.microsoft.com/office/drawing/2014/main" id="{E8CE93C1-E8E8-4348-AFBE-32487F9912EC}"/>
              </a:ext>
            </a:extLst>
          </p:cNvPr>
          <p:cNvSpPr/>
          <p:nvPr/>
        </p:nvSpPr>
        <p:spPr>
          <a:xfrm>
            <a:off x="737827" y="1496902"/>
            <a:ext cx="885524" cy="4926819"/>
          </a:xfrm>
          <a:prstGeom prst="downArrow">
            <a:avLst/>
          </a:prstGeom>
          <a:gradFill>
            <a:gsLst>
              <a:gs pos="0">
                <a:srgbClr val="D2E0F2"/>
              </a:gs>
              <a:gs pos="50000">
                <a:schemeClr val="accent1">
                  <a:lumMod val="105000"/>
                  <a:satMod val="103000"/>
                  <a:tint val="73000"/>
                </a:schemeClr>
              </a:gs>
              <a:gs pos="100000">
                <a:schemeClr val="accent1">
                  <a:lumMod val="105000"/>
                  <a:satMod val="109000"/>
                  <a:tint val="81000"/>
                </a:schemeClr>
              </a:gs>
            </a:gsLst>
          </a:gradFill>
          <a:ln w="19050">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Control, Authority</a:t>
            </a:r>
          </a:p>
        </p:txBody>
      </p:sp>
    </p:spTree>
    <p:extLst>
      <p:ext uri="{BB962C8B-B14F-4D97-AF65-F5344CB8AC3E}">
        <p14:creationId xmlns:p14="http://schemas.microsoft.com/office/powerpoint/2010/main" val="41493977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7053709" y="-22425"/>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2420859" y="2135570"/>
            <a:ext cx="3738441" cy="863682"/>
          </a:xfrm>
          <a:prstGeom prst="rect">
            <a:avLst/>
          </a:prstGeom>
          <a:gradFill flip="none" rotWithShape="1">
            <a:gsLst>
              <a:gs pos="51000">
                <a:schemeClr val="accent4">
                  <a:lumMod val="20000"/>
                  <a:lumOff val="80000"/>
                </a:schemeClr>
              </a:gs>
              <a:gs pos="100000">
                <a:schemeClr val="accent3">
                  <a:lumMod val="60000"/>
                  <a:lumOff val="40000"/>
                </a:schemeClr>
              </a:gs>
            </a:gsLst>
            <a:lin ang="0" scaled="1"/>
            <a:tileRect/>
          </a:gra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2457183" y="5539504"/>
            <a:ext cx="3738441" cy="999408"/>
          </a:xfrm>
          <a:prstGeom prst="rect">
            <a:avLst/>
          </a:prstGeom>
          <a:solidFill>
            <a:schemeClr val="accent3">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3030861" y="3693305"/>
            <a:ext cx="3164763" cy="1141428"/>
          </a:xfrm>
          <a:prstGeom prst="rect">
            <a:avLst/>
          </a:prstGeom>
          <a:gradFill flip="none" rotWithShape="1">
            <a:gsLst>
              <a:gs pos="51000">
                <a:schemeClr val="accent4">
                  <a:lumMod val="20000"/>
                  <a:lumOff val="80000"/>
                </a:schemeClr>
              </a:gs>
              <a:gs pos="100000">
                <a:schemeClr val="accent3">
                  <a:lumMod val="60000"/>
                  <a:lumOff val="40000"/>
                </a:schemeClr>
              </a:gs>
            </a:gsLst>
            <a:lin ang="0" scaled="1"/>
            <a:tileRect/>
          </a:gra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2483195" y="393755"/>
            <a:ext cx="3738440" cy="808296"/>
          </a:xfrm>
          <a:prstGeom prst="rect">
            <a:avLst/>
          </a:prstGeom>
          <a:solidFill>
            <a:schemeClr val="accent4">
              <a:lumMod val="20000"/>
              <a:lumOff val="80000"/>
            </a:schemeClr>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sp>
        <p:nvSpPr>
          <p:cNvPr id="45" name="Arrow: Right 44">
            <a:extLst>
              <a:ext uri="{FF2B5EF4-FFF2-40B4-BE49-F238E27FC236}">
                <a16:creationId xmlns:a16="http://schemas.microsoft.com/office/drawing/2014/main" id="{01E09253-04ED-432F-B54C-A74342796265}"/>
              </a:ext>
            </a:extLst>
          </p:cNvPr>
          <p:cNvSpPr/>
          <p:nvPr/>
        </p:nvSpPr>
        <p:spPr>
          <a:xfrm rot="7808446">
            <a:off x="5658120" y="4054691"/>
            <a:ext cx="3280604" cy="460101"/>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Arrow: Right 58">
            <a:extLst>
              <a:ext uri="{FF2B5EF4-FFF2-40B4-BE49-F238E27FC236}">
                <a16:creationId xmlns:a16="http://schemas.microsoft.com/office/drawing/2014/main" id="{3898B22C-7ECF-41E2-908A-A46143A7F2F0}"/>
              </a:ext>
            </a:extLst>
          </p:cNvPr>
          <p:cNvSpPr/>
          <p:nvPr/>
        </p:nvSpPr>
        <p:spPr>
          <a:xfrm rot="18920597">
            <a:off x="1083770" y="1079230"/>
            <a:ext cx="1547682" cy="460101"/>
          </a:xfrm>
          <a:prstGeom prst="rightArrow">
            <a:avLst/>
          </a:prstGeom>
          <a:solidFill>
            <a:srgbClr val="9B85B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Arrow: Right 46">
            <a:extLst>
              <a:ext uri="{FF2B5EF4-FFF2-40B4-BE49-F238E27FC236}">
                <a16:creationId xmlns:a16="http://schemas.microsoft.com/office/drawing/2014/main" id="{3F3318EA-62A3-4788-9CF8-C197368E7696}"/>
              </a:ext>
            </a:extLst>
          </p:cNvPr>
          <p:cNvSpPr/>
          <p:nvPr/>
        </p:nvSpPr>
        <p:spPr>
          <a:xfrm rot="1442148">
            <a:off x="1561960" y="3553433"/>
            <a:ext cx="1546507" cy="460101"/>
          </a:xfrm>
          <a:prstGeom prst="rightArrow">
            <a:avLst/>
          </a:prstGeom>
          <a:solidFill>
            <a:srgbClr val="9B85B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Arrow: Right 62">
            <a:extLst>
              <a:ext uri="{FF2B5EF4-FFF2-40B4-BE49-F238E27FC236}">
                <a16:creationId xmlns:a16="http://schemas.microsoft.com/office/drawing/2014/main" id="{42CD73CA-6380-4543-B799-1BF7BE2137E0}"/>
              </a:ext>
            </a:extLst>
          </p:cNvPr>
          <p:cNvSpPr/>
          <p:nvPr/>
        </p:nvSpPr>
        <p:spPr>
          <a:xfrm rot="1179004">
            <a:off x="1543474" y="2031511"/>
            <a:ext cx="923969" cy="460101"/>
          </a:xfrm>
          <a:prstGeom prst="rightArrow">
            <a:avLst/>
          </a:prstGeom>
          <a:solidFill>
            <a:srgbClr val="9B85B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Rounded Corners 45">
            <a:extLst>
              <a:ext uri="{FF2B5EF4-FFF2-40B4-BE49-F238E27FC236}">
                <a16:creationId xmlns:a16="http://schemas.microsoft.com/office/drawing/2014/main" id="{20BF0C33-FA23-4087-ACF5-1A896E1D2009}"/>
              </a:ext>
            </a:extLst>
          </p:cNvPr>
          <p:cNvSpPr/>
          <p:nvPr/>
        </p:nvSpPr>
        <p:spPr>
          <a:xfrm>
            <a:off x="40094" y="1318867"/>
            <a:ext cx="2001539" cy="231151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Controllers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(Decision-makers)</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Group 4">
            <a:extLst>
              <a:ext uri="{FF2B5EF4-FFF2-40B4-BE49-F238E27FC236}">
                <a16:creationId xmlns:a16="http://schemas.microsoft.com/office/drawing/2014/main" id="{B7F56710-4926-46BC-8396-26A1CE895AE4}"/>
              </a:ext>
            </a:extLst>
          </p:cNvPr>
          <p:cNvGrpSpPr/>
          <p:nvPr/>
        </p:nvGrpSpPr>
        <p:grpSpPr>
          <a:xfrm>
            <a:off x="2616415" y="2999252"/>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3995516" y="4872993"/>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7" name="Arrow: Right 36">
            <a:extLst>
              <a:ext uri="{FF2B5EF4-FFF2-40B4-BE49-F238E27FC236}">
                <a16:creationId xmlns:a16="http://schemas.microsoft.com/office/drawing/2014/main" id="{AFFED992-6592-434D-874F-08D4BCCE26A1}"/>
              </a:ext>
            </a:extLst>
          </p:cNvPr>
          <p:cNvSpPr/>
          <p:nvPr/>
        </p:nvSpPr>
        <p:spPr>
          <a:xfrm rot="11306843">
            <a:off x="6209320" y="2500872"/>
            <a:ext cx="1184590" cy="460101"/>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Rounded Corners 43">
            <a:extLst>
              <a:ext uri="{FF2B5EF4-FFF2-40B4-BE49-F238E27FC236}">
                <a16:creationId xmlns:a16="http://schemas.microsoft.com/office/drawing/2014/main" id="{9716475F-9C41-4FFD-8CA0-1CFA3E0C93E9}"/>
              </a:ext>
            </a:extLst>
          </p:cNvPr>
          <p:cNvSpPr/>
          <p:nvPr/>
        </p:nvSpPr>
        <p:spPr>
          <a:xfrm>
            <a:off x="7205697" y="2432402"/>
            <a:ext cx="1898209" cy="900169"/>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Controlled Processes</a:t>
            </a:r>
          </a:p>
        </p:txBody>
      </p:sp>
      <p:grpSp>
        <p:nvGrpSpPr>
          <p:cNvPr id="49" name="Group 48">
            <a:extLst>
              <a:ext uri="{FF2B5EF4-FFF2-40B4-BE49-F238E27FC236}">
                <a16:creationId xmlns:a16="http://schemas.microsoft.com/office/drawing/2014/main" id="{E6476582-EBA0-4DF8-9F0C-F65B6529252E}"/>
              </a:ext>
            </a:extLst>
          </p:cNvPr>
          <p:cNvGrpSpPr/>
          <p:nvPr/>
        </p:nvGrpSpPr>
        <p:grpSpPr>
          <a:xfrm>
            <a:off x="3954274" y="3026794"/>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3734688" y="1226242"/>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5" name="Arrow: Right 54">
            <a:extLst>
              <a:ext uri="{FF2B5EF4-FFF2-40B4-BE49-F238E27FC236}">
                <a16:creationId xmlns:a16="http://schemas.microsoft.com/office/drawing/2014/main" id="{9D55BB8D-AF69-452D-849A-3B0E6775C088}"/>
              </a:ext>
            </a:extLst>
          </p:cNvPr>
          <p:cNvSpPr/>
          <p:nvPr/>
        </p:nvSpPr>
        <p:spPr>
          <a:xfrm rot="8337220">
            <a:off x="6067270" y="3496246"/>
            <a:ext cx="1516225" cy="460101"/>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767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2420859" y="2135570"/>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2457183" y="5539504"/>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3030861" y="3693305"/>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2483195" y="393755"/>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2999252"/>
            <a:ext cx="0" cy="2524492"/>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3003937"/>
            <a:ext cx="0" cy="251980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3995516" y="4877498"/>
            <a:ext cx="0" cy="662006"/>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230968" y="4872993"/>
            <a:ext cx="0" cy="66651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3954274" y="3031299"/>
            <a:ext cx="0" cy="662006"/>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189726" y="3026794"/>
            <a:ext cx="0" cy="66651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3734688" y="1232388"/>
            <a:ext cx="0" cy="903182"/>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4970140" y="1226242"/>
            <a:ext cx="0" cy="909328"/>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5" name="Arrow: Right 24">
            <a:extLst>
              <a:ext uri="{FF2B5EF4-FFF2-40B4-BE49-F238E27FC236}">
                <a16:creationId xmlns:a16="http://schemas.microsoft.com/office/drawing/2014/main" id="{736CFE5E-B4DB-4698-AF57-E1298C96CD97}"/>
              </a:ext>
            </a:extLst>
          </p:cNvPr>
          <p:cNvSpPr/>
          <p:nvPr/>
        </p:nvSpPr>
        <p:spPr>
          <a:xfrm rot="2238177">
            <a:off x="1533567" y="2627709"/>
            <a:ext cx="1069581" cy="460101"/>
          </a:xfrm>
          <a:prstGeom prs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Arrow: Right 25">
            <a:extLst>
              <a:ext uri="{FF2B5EF4-FFF2-40B4-BE49-F238E27FC236}">
                <a16:creationId xmlns:a16="http://schemas.microsoft.com/office/drawing/2014/main" id="{127E6314-44BB-4231-B56F-1103B3E7D68A}"/>
              </a:ext>
            </a:extLst>
          </p:cNvPr>
          <p:cNvSpPr/>
          <p:nvPr/>
        </p:nvSpPr>
        <p:spPr>
          <a:xfrm rot="8377971">
            <a:off x="5089957" y="4029161"/>
            <a:ext cx="2759807" cy="460101"/>
          </a:xfrm>
          <a:prstGeom prst="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803F6E2B-E814-438F-903E-8D5A309124FC}"/>
              </a:ext>
            </a:extLst>
          </p:cNvPr>
          <p:cNvSpPr txBox="1"/>
          <p:nvPr/>
        </p:nvSpPr>
        <p:spPr>
          <a:xfrm>
            <a:off x="292101" y="3403970"/>
            <a:ext cx="15408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Downward Arrows</a:t>
            </a:r>
          </a:p>
        </p:txBody>
      </p:sp>
      <p:sp>
        <p:nvSpPr>
          <p:cNvPr id="37" name="TextBox 36">
            <a:extLst>
              <a:ext uri="{FF2B5EF4-FFF2-40B4-BE49-F238E27FC236}">
                <a16:creationId xmlns:a16="http://schemas.microsoft.com/office/drawing/2014/main" id="{F8519AB5-E6E1-46C7-A88C-3ABCAFD42523}"/>
              </a:ext>
            </a:extLst>
          </p:cNvPr>
          <p:cNvSpPr txBox="1"/>
          <p:nvPr/>
        </p:nvSpPr>
        <p:spPr>
          <a:xfrm>
            <a:off x="7328868" y="3691919"/>
            <a:ext cx="15408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Upward Arrows</a:t>
            </a:r>
          </a:p>
        </p:txBody>
      </p:sp>
      <p:sp>
        <p:nvSpPr>
          <p:cNvPr id="38" name="Arrow: Right 37">
            <a:extLst>
              <a:ext uri="{FF2B5EF4-FFF2-40B4-BE49-F238E27FC236}">
                <a16:creationId xmlns:a16="http://schemas.microsoft.com/office/drawing/2014/main" id="{49FDC977-B547-48DA-80CB-FF6EFDA6F1D9}"/>
              </a:ext>
            </a:extLst>
          </p:cNvPr>
          <p:cNvSpPr/>
          <p:nvPr/>
        </p:nvSpPr>
        <p:spPr>
          <a:xfrm rot="21251447">
            <a:off x="1986118" y="1461781"/>
            <a:ext cx="1668096" cy="460101"/>
          </a:xfrm>
          <a:prstGeom prs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Arrow: Right 38">
            <a:extLst>
              <a:ext uri="{FF2B5EF4-FFF2-40B4-BE49-F238E27FC236}">
                <a16:creationId xmlns:a16="http://schemas.microsoft.com/office/drawing/2014/main" id="{6F5584AC-A992-4B17-AAC9-FE7511F3D80F}"/>
              </a:ext>
            </a:extLst>
          </p:cNvPr>
          <p:cNvSpPr/>
          <p:nvPr/>
        </p:nvSpPr>
        <p:spPr>
          <a:xfrm rot="385252">
            <a:off x="1752558" y="3190440"/>
            <a:ext cx="2164467" cy="460101"/>
          </a:xfrm>
          <a:prstGeom prs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Arrow: Right 39">
            <a:extLst>
              <a:ext uri="{FF2B5EF4-FFF2-40B4-BE49-F238E27FC236}">
                <a16:creationId xmlns:a16="http://schemas.microsoft.com/office/drawing/2014/main" id="{86086802-58A5-457B-B3C1-B0C6E48C5867}"/>
              </a:ext>
            </a:extLst>
          </p:cNvPr>
          <p:cNvSpPr/>
          <p:nvPr/>
        </p:nvSpPr>
        <p:spPr>
          <a:xfrm rot="2464558">
            <a:off x="999173" y="4026213"/>
            <a:ext cx="3246164" cy="460101"/>
          </a:xfrm>
          <a:prstGeom prst="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Arrow: Right 40">
            <a:extLst>
              <a:ext uri="{FF2B5EF4-FFF2-40B4-BE49-F238E27FC236}">
                <a16:creationId xmlns:a16="http://schemas.microsoft.com/office/drawing/2014/main" id="{FD38F57A-FD95-4CD6-9988-989F18CBD0CA}"/>
              </a:ext>
            </a:extLst>
          </p:cNvPr>
          <p:cNvSpPr/>
          <p:nvPr/>
        </p:nvSpPr>
        <p:spPr>
          <a:xfrm rot="10199855">
            <a:off x="5212647" y="3078363"/>
            <a:ext cx="2241600" cy="460101"/>
          </a:xfrm>
          <a:prstGeom prst="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Arrow: Right 41">
            <a:extLst>
              <a:ext uri="{FF2B5EF4-FFF2-40B4-BE49-F238E27FC236}">
                <a16:creationId xmlns:a16="http://schemas.microsoft.com/office/drawing/2014/main" id="{1BA1E876-010A-4850-AEC0-59B3B4CF55CD}"/>
              </a:ext>
            </a:extLst>
          </p:cNvPr>
          <p:cNvSpPr/>
          <p:nvPr/>
        </p:nvSpPr>
        <p:spPr>
          <a:xfrm rot="10405409">
            <a:off x="2899582" y="2711728"/>
            <a:ext cx="4629913" cy="460101"/>
          </a:xfrm>
          <a:prstGeom prst="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Arrow: Right 42">
            <a:extLst>
              <a:ext uri="{FF2B5EF4-FFF2-40B4-BE49-F238E27FC236}">
                <a16:creationId xmlns:a16="http://schemas.microsoft.com/office/drawing/2014/main" id="{A1462C97-8345-4024-BDF0-2233196DD028}"/>
              </a:ext>
            </a:extLst>
          </p:cNvPr>
          <p:cNvSpPr/>
          <p:nvPr/>
        </p:nvSpPr>
        <p:spPr>
          <a:xfrm rot="11265523">
            <a:off x="5168806" y="1509956"/>
            <a:ext cx="2306625" cy="460101"/>
          </a:xfrm>
          <a:prstGeom prst="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Rounded Corners 26">
            <a:extLst>
              <a:ext uri="{FF2B5EF4-FFF2-40B4-BE49-F238E27FC236}">
                <a16:creationId xmlns:a16="http://schemas.microsoft.com/office/drawing/2014/main" id="{910E0FA3-7ED9-4071-AC71-C9D87CB35D03}"/>
              </a:ext>
            </a:extLst>
          </p:cNvPr>
          <p:cNvSpPr/>
          <p:nvPr/>
        </p:nvSpPr>
        <p:spPr>
          <a:xfrm>
            <a:off x="107141" y="1267429"/>
            <a:ext cx="1993333" cy="213654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Control Actions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(possible actions by controllers)</a:t>
            </a:r>
          </a:p>
        </p:txBody>
      </p:sp>
      <p:sp>
        <p:nvSpPr>
          <p:cNvPr id="29" name="Rectangle: Rounded Corners 28">
            <a:extLst>
              <a:ext uri="{FF2B5EF4-FFF2-40B4-BE49-F238E27FC236}">
                <a16:creationId xmlns:a16="http://schemas.microsoft.com/office/drawing/2014/main" id="{DA063A3F-2D02-4EA9-9EE3-3846553DA9E3}"/>
              </a:ext>
            </a:extLst>
          </p:cNvPr>
          <p:cNvSpPr/>
          <p:nvPr/>
        </p:nvSpPr>
        <p:spPr>
          <a:xfrm>
            <a:off x="7270024" y="1290921"/>
            <a:ext cx="1722627" cy="237937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(possible indications to inform controller decisions)</a:t>
            </a:r>
          </a:p>
        </p:txBody>
      </p:sp>
      <p:cxnSp>
        <p:nvCxnSpPr>
          <p:cNvPr id="44" name="Straight Arrow Connector 43">
            <a:extLst>
              <a:ext uri="{FF2B5EF4-FFF2-40B4-BE49-F238E27FC236}">
                <a16:creationId xmlns:a16="http://schemas.microsoft.com/office/drawing/2014/main" id="{0E74191D-0C78-4A90-9B02-AEF60E3EE3E7}"/>
              </a:ext>
            </a:extLst>
          </p:cNvPr>
          <p:cNvCxnSpPr>
            <a:cxnSpLocks/>
          </p:cNvCxnSpPr>
          <p:nvPr/>
        </p:nvCxnSpPr>
        <p:spPr>
          <a:xfrm>
            <a:off x="7724561" y="5626772"/>
            <a:ext cx="0" cy="662006"/>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B837E91-B915-46DE-89A8-8C14061836C3}"/>
              </a:ext>
            </a:extLst>
          </p:cNvPr>
          <p:cNvCxnSpPr>
            <a:cxnSpLocks/>
          </p:cNvCxnSpPr>
          <p:nvPr/>
        </p:nvCxnSpPr>
        <p:spPr>
          <a:xfrm flipV="1">
            <a:off x="7908447" y="5622267"/>
            <a:ext cx="0" cy="66651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3C299818-DD5E-433C-BE8F-E1349380AA59}"/>
              </a:ext>
            </a:extLst>
          </p:cNvPr>
          <p:cNvSpPr txBox="1"/>
          <p:nvPr/>
        </p:nvSpPr>
        <p:spPr>
          <a:xfrm>
            <a:off x="6713832" y="5622267"/>
            <a:ext cx="939979"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Control Actions</a:t>
            </a:r>
          </a:p>
        </p:txBody>
      </p:sp>
      <p:sp>
        <p:nvSpPr>
          <p:cNvPr id="47" name="TextBox 46">
            <a:extLst>
              <a:ext uri="{FF2B5EF4-FFF2-40B4-BE49-F238E27FC236}">
                <a16:creationId xmlns:a16="http://schemas.microsoft.com/office/drawing/2014/main" id="{DCD0D76A-59E3-4810-8512-D2B5B1A549A7}"/>
              </a:ext>
            </a:extLst>
          </p:cNvPr>
          <p:cNvSpPr txBox="1"/>
          <p:nvPr/>
        </p:nvSpPr>
        <p:spPr>
          <a:xfrm>
            <a:off x="7908447" y="5760766"/>
            <a:ext cx="11939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9646"/>
                </a:solidFill>
                <a:effectLst/>
                <a:uLnTx/>
                <a:uFillTx/>
                <a:latin typeface="Calibri"/>
                <a:ea typeface="+mn-ea"/>
                <a:cs typeface="+mn-cs"/>
              </a:rPr>
              <a:t>Feedback</a:t>
            </a:r>
          </a:p>
        </p:txBody>
      </p:sp>
    </p:spTree>
    <p:extLst>
      <p:ext uri="{BB962C8B-B14F-4D97-AF65-F5344CB8AC3E}">
        <p14:creationId xmlns:p14="http://schemas.microsoft.com/office/powerpoint/2010/main" val="26847389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2420859" y="2135570"/>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2457183" y="5539504"/>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3030861" y="3693305"/>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2483195" y="393755"/>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2999252"/>
            <a:ext cx="0" cy="2524492"/>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3003937"/>
            <a:ext cx="0" cy="2519807"/>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524431" y="4877498"/>
            <a:ext cx="0" cy="662006"/>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230968" y="4872993"/>
            <a:ext cx="0" cy="66651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483189" y="3031299"/>
            <a:ext cx="0" cy="662006"/>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189726" y="3026794"/>
            <a:ext cx="0" cy="66651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3734688" y="1232388"/>
            <a:ext cx="0" cy="903182"/>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4970140" y="1226242"/>
            <a:ext cx="0" cy="909328"/>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E74191D-0C78-4A90-9B02-AEF60E3EE3E7}"/>
              </a:ext>
            </a:extLst>
          </p:cNvPr>
          <p:cNvCxnSpPr>
            <a:cxnSpLocks/>
          </p:cNvCxnSpPr>
          <p:nvPr/>
        </p:nvCxnSpPr>
        <p:spPr>
          <a:xfrm>
            <a:off x="7724561" y="5626772"/>
            <a:ext cx="0" cy="662006"/>
          </a:xfrm>
          <a:prstGeom prst="straightConnector1">
            <a:avLst/>
          </a:prstGeom>
          <a:ln w="381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B837E91-B915-46DE-89A8-8C14061836C3}"/>
              </a:ext>
            </a:extLst>
          </p:cNvPr>
          <p:cNvCxnSpPr>
            <a:cxnSpLocks/>
          </p:cNvCxnSpPr>
          <p:nvPr/>
        </p:nvCxnSpPr>
        <p:spPr>
          <a:xfrm flipV="1">
            <a:off x="7908447" y="5622267"/>
            <a:ext cx="0" cy="66651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3C299818-DD5E-433C-BE8F-E1349380AA59}"/>
              </a:ext>
            </a:extLst>
          </p:cNvPr>
          <p:cNvSpPr txBox="1"/>
          <p:nvPr/>
        </p:nvSpPr>
        <p:spPr>
          <a:xfrm>
            <a:off x="6713832" y="5622267"/>
            <a:ext cx="939979" cy="646331"/>
          </a:xfrm>
          <a:prstGeom prst="rect">
            <a:avLst/>
          </a:prstGeom>
          <a:no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Control Actions</a:t>
            </a:r>
          </a:p>
        </p:txBody>
      </p:sp>
      <p:sp>
        <p:nvSpPr>
          <p:cNvPr id="47" name="TextBox 46">
            <a:extLst>
              <a:ext uri="{FF2B5EF4-FFF2-40B4-BE49-F238E27FC236}">
                <a16:creationId xmlns:a16="http://schemas.microsoft.com/office/drawing/2014/main" id="{DCD0D76A-59E3-4810-8512-D2B5B1A549A7}"/>
              </a:ext>
            </a:extLst>
          </p:cNvPr>
          <p:cNvSpPr txBox="1"/>
          <p:nvPr/>
        </p:nvSpPr>
        <p:spPr>
          <a:xfrm>
            <a:off x="7908447" y="5760766"/>
            <a:ext cx="1193930" cy="36933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9646"/>
                </a:solidFill>
                <a:effectLst/>
                <a:uLnTx/>
                <a:uFillTx/>
                <a:latin typeface="Calibri"/>
                <a:ea typeface="+mn-ea"/>
                <a:cs typeface="+mn-cs"/>
              </a:rPr>
              <a:t>Feedback</a:t>
            </a:r>
          </a:p>
        </p:txBody>
      </p:sp>
      <p:sp>
        <p:nvSpPr>
          <p:cNvPr id="2" name="TextBox 1">
            <a:extLst>
              <a:ext uri="{FF2B5EF4-FFF2-40B4-BE49-F238E27FC236}">
                <a16:creationId xmlns:a16="http://schemas.microsoft.com/office/drawing/2014/main" id="{D9CB0E78-ECAD-F0C8-BDDE-ECC74C573510}"/>
              </a:ext>
            </a:extLst>
          </p:cNvPr>
          <p:cNvSpPr txBox="1"/>
          <p:nvPr/>
        </p:nvSpPr>
        <p:spPr>
          <a:xfrm>
            <a:off x="1380965" y="3370410"/>
            <a:ext cx="1222752" cy="1200329"/>
          </a:xfrm>
          <a:prstGeom prst="rect">
            <a:avLst/>
          </a:prstGeom>
          <a:no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Accelerate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Brake Steer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Shift</a:t>
            </a:r>
          </a:p>
        </p:txBody>
      </p:sp>
      <p:sp>
        <p:nvSpPr>
          <p:cNvPr id="3" name="TextBox 2">
            <a:extLst>
              <a:ext uri="{FF2B5EF4-FFF2-40B4-BE49-F238E27FC236}">
                <a16:creationId xmlns:a16="http://schemas.microsoft.com/office/drawing/2014/main" id="{DC314A3E-875D-938F-88A0-EDBE4C92B32B}"/>
              </a:ext>
            </a:extLst>
          </p:cNvPr>
          <p:cNvSpPr txBox="1"/>
          <p:nvPr/>
        </p:nvSpPr>
        <p:spPr>
          <a:xfrm>
            <a:off x="3018161" y="2978893"/>
            <a:ext cx="1467856" cy="646331"/>
          </a:xfrm>
          <a:prstGeom prst="rect">
            <a:avLst/>
          </a:prstGeom>
          <a:no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ESS On / Off</a:t>
            </a:r>
          </a:p>
        </p:txBody>
      </p:sp>
      <p:sp>
        <p:nvSpPr>
          <p:cNvPr id="4" name="TextBox 3">
            <a:extLst>
              <a:ext uri="{FF2B5EF4-FFF2-40B4-BE49-F238E27FC236}">
                <a16:creationId xmlns:a16="http://schemas.microsoft.com/office/drawing/2014/main" id="{3AC7E51E-CC1E-074A-A53B-7E39AFC31896}"/>
              </a:ext>
            </a:extLst>
          </p:cNvPr>
          <p:cNvSpPr txBox="1"/>
          <p:nvPr/>
        </p:nvSpPr>
        <p:spPr>
          <a:xfrm>
            <a:off x="5186898" y="3031299"/>
            <a:ext cx="1984863" cy="36933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9646"/>
                </a:solidFill>
                <a:effectLst/>
                <a:uLnTx/>
                <a:uFillTx/>
                <a:latin typeface="Calibri"/>
                <a:ea typeface="+mn-ea"/>
                <a:cs typeface="+mn-cs"/>
              </a:rPr>
              <a:t>ESS State (on/off)</a:t>
            </a:r>
          </a:p>
        </p:txBody>
      </p:sp>
      <p:sp>
        <p:nvSpPr>
          <p:cNvPr id="5" name="TextBox 4">
            <a:extLst>
              <a:ext uri="{FF2B5EF4-FFF2-40B4-BE49-F238E27FC236}">
                <a16:creationId xmlns:a16="http://schemas.microsoft.com/office/drawing/2014/main" id="{11DED24F-CBFD-2EC8-EF4A-5579AAE55ACC}"/>
              </a:ext>
            </a:extLst>
          </p:cNvPr>
          <p:cNvSpPr txBox="1"/>
          <p:nvPr/>
        </p:nvSpPr>
        <p:spPr>
          <a:xfrm>
            <a:off x="3178397" y="4872993"/>
            <a:ext cx="1346034" cy="369332"/>
          </a:xfrm>
          <a:prstGeom prst="rect">
            <a:avLst/>
          </a:prstGeom>
          <a:no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Engine Start</a:t>
            </a:r>
          </a:p>
        </p:txBody>
      </p:sp>
      <p:sp>
        <p:nvSpPr>
          <p:cNvPr id="6" name="TextBox 5">
            <a:extLst>
              <a:ext uri="{FF2B5EF4-FFF2-40B4-BE49-F238E27FC236}">
                <a16:creationId xmlns:a16="http://schemas.microsoft.com/office/drawing/2014/main" id="{FF46A3A9-9722-583E-985C-A946C3907EEE}"/>
              </a:ext>
            </a:extLst>
          </p:cNvPr>
          <p:cNvSpPr txBox="1"/>
          <p:nvPr/>
        </p:nvSpPr>
        <p:spPr>
          <a:xfrm>
            <a:off x="5239141" y="4878336"/>
            <a:ext cx="1984863" cy="36933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9646"/>
                </a:solidFill>
                <a:effectLst/>
                <a:uLnTx/>
                <a:uFillTx/>
                <a:latin typeface="Calibri"/>
                <a:ea typeface="+mn-ea"/>
                <a:cs typeface="+mn-cs"/>
              </a:rPr>
              <a:t>Engine RPM</a:t>
            </a:r>
          </a:p>
        </p:txBody>
      </p:sp>
      <p:sp>
        <p:nvSpPr>
          <p:cNvPr id="8" name="TextBox 7">
            <a:extLst>
              <a:ext uri="{FF2B5EF4-FFF2-40B4-BE49-F238E27FC236}">
                <a16:creationId xmlns:a16="http://schemas.microsoft.com/office/drawing/2014/main" id="{BFE95EA1-AF28-6DD7-56ED-D593E794AFD6}"/>
              </a:ext>
            </a:extLst>
          </p:cNvPr>
          <p:cNvSpPr txBox="1"/>
          <p:nvPr/>
        </p:nvSpPr>
        <p:spPr>
          <a:xfrm>
            <a:off x="2142188" y="1395080"/>
            <a:ext cx="1577242" cy="369332"/>
          </a:xfrm>
          <a:prstGeom prst="rect">
            <a:avLst/>
          </a:prstGeom>
          <a:noFill/>
        </p:spPr>
        <p:txBody>
          <a:bodyPr wrap="square"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lumMod val="60000"/>
                    <a:lumOff val="40000"/>
                  </a:srgbClr>
                </a:solidFill>
                <a:effectLst/>
                <a:uLnTx/>
                <a:uFillTx/>
                <a:latin typeface="Calibri"/>
                <a:ea typeface="+mn-ea"/>
                <a:cs typeface="+mn-cs"/>
              </a:rPr>
              <a:t>Procedures</a:t>
            </a:r>
          </a:p>
        </p:txBody>
      </p:sp>
      <p:sp>
        <p:nvSpPr>
          <p:cNvPr id="9" name="TextBox 8">
            <a:extLst>
              <a:ext uri="{FF2B5EF4-FFF2-40B4-BE49-F238E27FC236}">
                <a16:creationId xmlns:a16="http://schemas.microsoft.com/office/drawing/2014/main" id="{177606DD-4C99-9FE5-3329-EAFB736AF286}"/>
              </a:ext>
            </a:extLst>
          </p:cNvPr>
          <p:cNvSpPr txBox="1"/>
          <p:nvPr/>
        </p:nvSpPr>
        <p:spPr>
          <a:xfrm>
            <a:off x="4985399" y="1403433"/>
            <a:ext cx="1193930" cy="36933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79646"/>
                </a:solidFill>
                <a:effectLst/>
                <a:uLnTx/>
                <a:uFillTx/>
                <a:latin typeface="Calibri"/>
                <a:ea typeface="+mn-ea"/>
                <a:cs typeface="+mn-cs"/>
              </a:rPr>
              <a:t>Reporting</a:t>
            </a:r>
          </a:p>
        </p:txBody>
      </p:sp>
    </p:spTree>
    <p:extLst>
      <p:ext uri="{BB962C8B-B14F-4D97-AF65-F5344CB8AC3E}">
        <p14:creationId xmlns:p14="http://schemas.microsoft.com/office/powerpoint/2010/main" val="383443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126952" y="-102418"/>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2420860" y="2135570"/>
            <a:ext cx="4292136" cy="863682"/>
          </a:xfrm>
          <a:prstGeom prst="rect">
            <a:avLst/>
          </a:prstGeom>
          <a:solidFill>
            <a:srgbClr val="E6E0EC"/>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2457184" y="5539504"/>
            <a:ext cx="4772206" cy="999408"/>
          </a:xfrm>
          <a:prstGeom prst="rect">
            <a:avLst/>
          </a:prstGeom>
          <a:solidFill>
            <a:schemeClr val="accent3">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3030861" y="3693305"/>
            <a:ext cx="4198528" cy="1141428"/>
          </a:xfrm>
          <a:prstGeom prst="rect">
            <a:avLst/>
          </a:prstGeom>
          <a:solidFill>
            <a:srgbClr val="E6E0EC"/>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2483195" y="393755"/>
            <a:ext cx="4746201" cy="808296"/>
          </a:xfrm>
          <a:prstGeom prst="rect">
            <a:avLst/>
          </a:prstGeom>
          <a:solidFill>
            <a:schemeClr val="accent4">
              <a:lumMod val="20000"/>
              <a:lumOff val="80000"/>
            </a:schemeClr>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2616415" y="2999252"/>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3995516" y="4872993"/>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3954274" y="3026794"/>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3734688" y="1226242"/>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CE9EC38E-5449-4E11-ADF0-B3C30FE766EA}"/>
              </a:ext>
            </a:extLst>
          </p:cNvPr>
          <p:cNvSpPr/>
          <p:nvPr/>
        </p:nvSpPr>
        <p:spPr>
          <a:xfrm>
            <a:off x="6022698" y="464525"/>
            <a:ext cx="1103086" cy="6667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Process Model (beliefs)</a:t>
            </a:r>
          </a:p>
        </p:txBody>
      </p:sp>
      <p:sp>
        <p:nvSpPr>
          <p:cNvPr id="30" name="Rectangle 29">
            <a:extLst>
              <a:ext uri="{FF2B5EF4-FFF2-40B4-BE49-F238E27FC236}">
                <a16:creationId xmlns:a16="http://schemas.microsoft.com/office/drawing/2014/main" id="{93BF9185-DAFB-415D-A49F-A39E9E537148}"/>
              </a:ext>
            </a:extLst>
          </p:cNvPr>
          <p:cNvSpPr/>
          <p:nvPr/>
        </p:nvSpPr>
        <p:spPr>
          <a:xfrm>
            <a:off x="5358929" y="2234033"/>
            <a:ext cx="1103086" cy="6667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Process Model (beliefs)</a:t>
            </a:r>
          </a:p>
        </p:txBody>
      </p:sp>
      <p:sp>
        <p:nvSpPr>
          <p:cNvPr id="31" name="Rectangle 30">
            <a:extLst>
              <a:ext uri="{FF2B5EF4-FFF2-40B4-BE49-F238E27FC236}">
                <a16:creationId xmlns:a16="http://schemas.microsoft.com/office/drawing/2014/main" id="{A8A5118C-C12E-4851-9898-3DB3BE43A0C2}"/>
              </a:ext>
            </a:extLst>
          </p:cNvPr>
          <p:cNvSpPr/>
          <p:nvPr/>
        </p:nvSpPr>
        <p:spPr>
          <a:xfrm>
            <a:off x="6022698" y="3932771"/>
            <a:ext cx="1103086" cy="6667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Process Model (beliefs)</a:t>
            </a:r>
          </a:p>
        </p:txBody>
      </p:sp>
      <p:sp>
        <p:nvSpPr>
          <p:cNvPr id="37" name="Circular Arrow 4">
            <a:extLst>
              <a:ext uri="{FF2B5EF4-FFF2-40B4-BE49-F238E27FC236}">
                <a16:creationId xmlns:a16="http://schemas.microsoft.com/office/drawing/2014/main" id="{7D13A04F-DFC9-4D49-944C-CA1991EA41B7}"/>
              </a:ext>
            </a:extLst>
          </p:cNvPr>
          <p:cNvSpPr/>
          <p:nvPr/>
        </p:nvSpPr>
        <p:spPr>
          <a:xfrm flipH="1">
            <a:off x="3471437" y="3858766"/>
            <a:ext cx="2393392" cy="2840155"/>
          </a:xfrm>
          <a:prstGeom prst="circularArrow">
            <a:avLst>
              <a:gd name="adj1" fmla="val 32006"/>
              <a:gd name="adj2" fmla="val 1887683"/>
              <a:gd name="adj3" fmla="val 20378253"/>
              <a:gd name="adj4" fmla="val 4422810"/>
              <a:gd name="adj5" fmla="val 22466"/>
            </a:avLst>
          </a:prstGeom>
          <a:solidFill>
            <a:srgbClr val="FF0000">
              <a:alpha val="12000"/>
            </a:srgb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Circular Arrow 4">
            <a:extLst>
              <a:ext uri="{FF2B5EF4-FFF2-40B4-BE49-F238E27FC236}">
                <a16:creationId xmlns:a16="http://schemas.microsoft.com/office/drawing/2014/main" id="{3D1195ED-277D-4A27-B6F1-065CFDAC4BCA}"/>
              </a:ext>
            </a:extLst>
          </p:cNvPr>
          <p:cNvSpPr/>
          <p:nvPr/>
        </p:nvSpPr>
        <p:spPr>
          <a:xfrm flipH="1">
            <a:off x="3471437" y="2135570"/>
            <a:ext cx="2393392" cy="2840155"/>
          </a:xfrm>
          <a:prstGeom prst="circularArrow">
            <a:avLst>
              <a:gd name="adj1" fmla="val 32006"/>
              <a:gd name="adj2" fmla="val 1887683"/>
              <a:gd name="adj3" fmla="val 20378253"/>
              <a:gd name="adj4" fmla="val 4422810"/>
              <a:gd name="adj5" fmla="val 22466"/>
            </a:avLst>
          </a:prstGeom>
          <a:solidFill>
            <a:srgbClr val="FF0000">
              <a:alpha val="12000"/>
            </a:srgb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Circular Arrow 4">
            <a:extLst>
              <a:ext uri="{FF2B5EF4-FFF2-40B4-BE49-F238E27FC236}">
                <a16:creationId xmlns:a16="http://schemas.microsoft.com/office/drawing/2014/main" id="{9EAC3763-3268-45D5-A7CA-7C77FD288FE6}"/>
              </a:ext>
            </a:extLst>
          </p:cNvPr>
          <p:cNvSpPr/>
          <p:nvPr/>
        </p:nvSpPr>
        <p:spPr>
          <a:xfrm flipH="1">
            <a:off x="1979431" y="2841420"/>
            <a:ext cx="1427718" cy="2840155"/>
          </a:xfrm>
          <a:prstGeom prst="circularArrow">
            <a:avLst>
              <a:gd name="adj1" fmla="val 32006"/>
              <a:gd name="adj2" fmla="val 1887683"/>
              <a:gd name="adj3" fmla="val 20378253"/>
              <a:gd name="adj4" fmla="val 4422810"/>
              <a:gd name="adj5" fmla="val 22466"/>
            </a:avLst>
          </a:prstGeom>
          <a:solidFill>
            <a:srgbClr val="FF0000">
              <a:alpha val="12000"/>
            </a:srgb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Circular Arrow 4">
            <a:extLst>
              <a:ext uri="{FF2B5EF4-FFF2-40B4-BE49-F238E27FC236}">
                <a16:creationId xmlns:a16="http://schemas.microsoft.com/office/drawing/2014/main" id="{37BA3425-0B11-4DC0-81AC-746176B8D6D9}"/>
              </a:ext>
            </a:extLst>
          </p:cNvPr>
          <p:cNvSpPr/>
          <p:nvPr/>
        </p:nvSpPr>
        <p:spPr>
          <a:xfrm flipH="1">
            <a:off x="3121303" y="260829"/>
            <a:ext cx="2393392" cy="2840155"/>
          </a:xfrm>
          <a:prstGeom prst="circularArrow">
            <a:avLst>
              <a:gd name="adj1" fmla="val 32006"/>
              <a:gd name="adj2" fmla="val 1887683"/>
              <a:gd name="adj3" fmla="val 20378253"/>
              <a:gd name="adj4" fmla="val 4422810"/>
              <a:gd name="adj5" fmla="val 22466"/>
            </a:avLst>
          </a:prstGeom>
          <a:solidFill>
            <a:srgbClr val="FF0000">
              <a:alpha val="12000"/>
            </a:srgb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6916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126952" y="-102418"/>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3779760" y="2234808"/>
            <a:ext cx="4292136" cy="863682"/>
          </a:xfrm>
          <a:prstGeom prst="rect">
            <a:avLst/>
          </a:prstGeom>
          <a:solidFill>
            <a:srgbClr val="E6E0EC"/>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3816084" y="5638742"/>
            <a:ext cx="4772206" cy="999408"/>
          </a:xfrm>
          <a:prstGeom prst="rect">
            <a:avLst/>
          </a:prstGeom>
          <a:solidFill>
            <a:schemeClr val="accent3">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4389761" y="3792543"/>
            <a:ext cx="4198528" cy="1141428"/>
          </a:xfrm>
          <a:prstGeom prst="rect">
            <a:avLst/>
          </a:prstGeom>
          <a:solidFill>
            <a:srgbClr val="E6E0EC"/>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3842095" y="492993"/>
            <a:ext cx="4746201" cy="808296"/>
          </a:xfrm>
          <a:prstGeom prst="rect">
            <a:avLst/>
          </a:prstGeom>
          <a:solidFill>
            <a:schemeClr val="accent4">
              <a:lumMod val="20000"/>
              <a:lumOff val="80000"/>
            </a:schemeClr>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3975315" y="3098490"/>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5354416" y="4972231"/>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5313174" y="3126032"/>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5093588" y="1325480"/>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CE9EC38E-5449-4E11-ADF0-B3C30FE766EA}"/>
              </a:ext>
            </a:extLst>
          </p:cNvPr>
          <p:cNvSpPr/>
          <p:nvPr/>
        </p:nvSpPr>
        <p:spPr>
          <a:xfrm>
            <a:off x="7381598" y="563763"/>
            <a:ext cx="1103086" cy="6667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Process Model (beliefs)</a:t>
            </a:r>
          </a:p>
        </p:txBody>
      </p:sp>
      <p:sp>
        <p:nvSpPr>
          <p:cNvPr id="30" name="Rectangle 29">
            <a:extLst>
              <a:ext uri="{FF2B5EF4-FFF2-40B4-BE49-F238E27FC236}">
                <a16:creationId xmlns:a16="http://schemas.microsoft.com/office/drawing/2014/main" id="{93BF9185-DAFB-415D-A49F-A39E9E537148}"/>
              </a:ext>
            </a:extLst>
          </p:cNvPr>
          <p:cNvSpPr/>
          <p:nvPr/>
        </p:nvSpPr>
        <p:spPr>
          <a:xfrm>
            <a:off x="6717829" y="2333271"/>
            <a:ext cx="1103086" cy="6667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Process Model (beliefs)</a:t>
            </a:r>
          </a:p>
        </p:txBody>
      </p:sp>
      <p:sp>
        <p:nvSpPr>
          <p:cNvPr id="31" name="Rectangle 30">
            <a:extLst>
              <a:ext uri="{FF2B5EF4-FFF2-40B4-BE49-F238E27FC236}">
                <a16:creationId xmlns:a16="http://schemas.microsoft.com/office/drawing/2014/main" id="{A8A5118C-C12E-4851-9898-3DB3BE43A0C2}"/>
              </a:ext>
            </a:extLst>
          </p:cNvPr>
          <p:cNvSpPr/>
          <p:nvPr/>
        </p:nvSpPr>
        <p:spPr>
          <a:xfrm>
            <a:off x="7381598" y="4032009"/>
            <a:ext cx="1103086" cy="66675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Process Model (beliefs)</a:t>
            </a:r>
          </a:p>
        </p:txBody>
      </p:sp>
      <p:sp>
        <p:nvSpPr>
          <p:cNvPr id="29" name="Rectangle 28">
            <a:extLst>
              <a:ext uri="{FF2B5EF4-FFF2-40B4-BE49-F238E27FC236}">
                <a16:creationId xmlns:a16="http://schemas.microsoft.com/office/drawing/2014/main" id="{2B9FD66F-B1A4-4D94-9BDF-EC4A6FA6BD55}"/>
              </a:ext>
            </a:extLst>
          </p:cNvPr>
          <p:cNvSpPr/>
          <p:nvPr/>
        </p:nvSpPr>
        <p:spPr>
          <a:xfrm>
            <a:off x="3676148" y="219850"/>
            <a:ext cx="5165837" cy="3132945"/>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59">
            <a:extLst>
              <a:ext uri="{FF2B5EF4-FFF2-40B4-BE49-F238E27FC236}">
                <a16:creationId xmlns:a16="http://schemas.microsoft.com/office/drawing/2014/main" id="{9DC3833E-60EB-46D6-B071-6D8FD5743D52}"/>
              </a:ext>
            </a:extLst>
          </p:cNvPr>
          <p:cNvSpPr/>
          <p:nvPr/>
        </p:nvSpPr>
        <p:spPr>
          <a:xfrm>
            <a:off x="2141445" y="219849"/>
            <a:ext cx="1568552" cy="3920351"/>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Lst>
            <a:ahLst/>
            <a:cxnLst>
              <a:cxn ang="0">
                <a:pos x="connsiteX0" y="connsiteY0"/>
              </a:cxn>
              <a:cxn ang="0">
                <a:pos x="connsiteX1" y="connsiteY1"/>
              </a:cxn>
              <a:cxn ang="0">
                <a:pos x="connsiteX2" y="connsiteY2"/>
              </a:cxn>
              <a:cxn ang="0">
                <a:pos x="connsiteX3" y="connsiteY3"/>
              </a:cxn>
            </a:cxnLst>
            <a:rect l="l" t="t" r="r" b="b"/>
            <a:pathLst>
              <a:path w="2814778" h="4033181">
                <a:moveTo>
                  <a:pt x="0" y="1749588"/>
                </a:moveTo>
                <a:lnTo>
                  <a:pt x="2803511" y="0"/>
                </a:lnTo>
                <a:cubicBezTo>
                  <a:pt x="2807267" y="1032511"/>
                  <a:pt x="2811022" y="2228651"/>
                  <a:pt x="2814778" y="3261162"/>
                </a:cubicBezTo>
                <a:lnTo>
                  <a:pt x="5271" y="4033181"/>
                </a:ln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3" name="Picture 32">
            <a:extLst>
              <a:ext uri="{FF2B5EF4-FFF2-40B4-BE49-F238E27FC236}">
                <a16:creationId xmlns:a16="http://schemas.microsoft.com/office/drawing/2014/main" id="{665AC17A-51F9-49DD-ADD5-C4C4C57978DE}"/>
              </a:ext>
            </a:extLst>
          </p:cNvPr>
          <p:cNvPicPr>
            <a:picLocks noChangeAspect="1"/>
          </p:cNvPicPr>
          <p:nvPr/>
        </p:nvPicPr>
        <p:blipFill>
          <a:blip r:embed="rId3"/>
          <a:stretch>
            <a:fillRect/>
          </a:stretch>
        </p:blipFill>
        <p:spPr>
          <a:xfrm>
            <a:off x="302007" y="1898719"/>
            <a:ext cx="2107277" cy="2434998"/>
          </a:xfrm>
          <a:prstGeom prst="rect">
            <a:avLst/>
          </a:prstGeom>
        </p:spPr>
      </p:pic>
    </p:spTree>
    <p:extLst>
      <p:ext uri="{BB962C8B-B14F-4D97-AF65-F5344CB8AC3E}">
        <p14:creationId xmlns:p14="http://schemas.microsoft.com/office/powerpoint/2010/main" val="41361549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4895545" y="2150084"/>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4931869" y="5554018"/>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5505547" y="3707819"/>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4957881" y="408269"/>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5091101" y="3013766"/>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6470202" y="4887507"/>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6428960" y="3041308"/>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6209374" y="1240756"/>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4458B2A7-AFB3-493B-A843-6149B97DDBD8}"/>
              </a:ext>
            </a:extLst>
          </p:cNvPr>
          <p:cNvSpPr/>
          <p:nvPr/>
        </p:nvSpPr>
        <p:spPr>
          <a:xfrm>
            <a:off x="4758369" y="223035"/>
            <a:ext cx="4146143" cy="2927146"/>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59">
            <a:extLst>
              <a:ext uri="{FF2B5EF4-FFF2-40B4-BE49-F238E27FC236}">
                <a16:creationId xmlns:a16="http://schemas.microsoft.com/office/drawing/2014/main" id="{46DF38ED-C9FF-48BB-B27E-AD5F5D20F769}"/>
              </a:ext>
            </a:extLst>
          </p:cNvPr>
          <p:cNvSpPr/>
          <p:nvPr/>
        </p:nvSpPr>
        <p:spPr>
          <a:xfrm>
            <a:off x="3083031" y="190456"/>
            <a:ext cx="1568552" cy="3699374"/>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Lst>
            <a:ahLst/>
            <a:cxnLst>
              <a:cxn ang="0">
                <a:pos x="connsiteX0" y="connsiteY0"/>
              </a:cxn>
              <a:cxn ang="0">
                <a:pos x="connsiteX1" y="connsiteY1"/>
              </a:cxn>
              <a:cxn ang="0">
                <a:pos x="connsiteX2" y="connsiteY2"/>
              </a:cxn>
              <a:cxn ang="0">
                <a:pos x="connsiteX3" y="connsiteY3"/>
              </a:cxn>
            </a:cxnLst>
            <a:rect l="l" t="t" r="r" b="b"/>
            <a:pathLst>
              <a:path w="2814778" h="4033181">
                <a:moveTo>
                  <a:pt x="0" y="1749588"/>
                </a:moveTo>
                <a:lnTo>
                  <a:pt x="2803511" y="0"/>
                </a:lnTo>
                <a:cubicBezTo>
                  <a:pt x="2807267" y="1032511"/>
                  <a:pt x="2811022" y="2228651"/>
                  <a:pt x="2814778" y="3261162"/>
                </a:cubicBezTo>
                <a:lnTo>
                  <a:pt x="5271" y="4033181"/>
                </a:ln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8BC94D2-9108-4283-9DBD-CA771F3195CC}"/>
              </a:ext>
            </a:extLst>
          </p:cNvPr>
          <p:cNvPicPr>
            <a:picLocks noChangeAspect="1"/>
          </p:cNvPicPr>
          <p:nvPr/>
        </p:nvPicPr>
        <p:blipFill>
          <a:blip r:embed="rId3"/>
          <a:stretch>
            <a:fillRect/>
          </a:stretch>
        </p:blipFill>
        <p:spPr>
          <a:xfrm>
            <a:off x="1064860" y="1695420"/>
            <a:ext cx="2107277" cy="2434998"/>
          </a:xfrm>
          <a:prstGeom prst="rect">
            <a:avLst/>
          </a:prstGeom>
        </p:spPr>
      </p:pic>
    </p:spTree>
    <p:extLst>
      <p:ext uri="{BB962C8B-B14F-4D97-AF65-F5344CB8AC3E}">
        <p14:creationId xmlns:p14="http://schemas.microsoft.com/office/powerpoint/2010/main" val="12817040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9" name="Text Box 9"/>
          <p:cNvSpPr txBox="1">
            <a:spLocks noChangeArrowheads="1"/>
          </p:cNvSpPr>
          <p:nvPr/>
        </p:nvSpPr>
        <p:spPr bwMode="auto">
          <a:xfrm>
            <a:off x="533400" y="1447802"/>
            <a:ext cx="2743200" cy="174942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6323" name="Text Box 3"/>
          <p:cNvSpPr txBox="1">
            <a:spLocks noChangeArrowheads="1"/>
          </p:cNvSpPr>
          <p:nvPr/>
        </p:nvSpPr>
        <p:spPr bwMode="auto">
          <a:xfrm>
            <a:off x="457200" y="4267202"/>
            <a:ext cx="2819400" cy="1384995"/>
          </a:xfrm>
          <a:prstGeom prst="rect">
            <a:avLst/>
          </a:prstGeom>
          <a:solidFill>
            <a:schemeClr val="accent1">
              <a:lumMod val="40000"/>
              <a:lumOff val="60000"/>
            </a:schemeClr>
          </a:solidFill>
          <a:ln w="9525">
            <a:solidFill>
              <a:schemeClr val="tx1"/>
            </a:solid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Controlled Process</a:t>
            </a:r>
            <a:r>
              <a:rPr kumimoji="0" lang="en-US" sz="2800" b="1" i="0" u="none" strike="noStrike" kern="1200" cap="none" spc="0" normalizeH="0" baseline="0" noProof="0" dirty="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56325" name="Text Box 5"/>
          <p:cNvSpPr txBox="1">
            <a:spLocks noChangeArrowheads="1"/>
          </p:cNvSpPr>
          <p:nvPr/>
        </p:nvSpPr>
        <p:spPr bwMode="auto">
          <a:xfrm>
            <a:off x="304800" y="3352802"/>
            <a:ext cx="1125629" cy="707886"/>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Actions</a:t>
            </a:r>
          </a:p>
        </p:txBody>
      </p:sp>
      <p:sp>
        <p:nvSpPr>
          <p:cNvPr id="56326" name="Text Box 6"/>
          <p:cNvSpPr txBox="1">
            <a:spLocks noChangeArrowheads="1"/>
          </p:cNvSpPr>
          <p:nvPr/>
        </p:nvSpPr>
        <p:spPr bwMode="auto">
          <a:xfrm>
            <a:off x="2438400" y="3581402"/>
            <a:ext cx="1447800" cy="396875"/>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56327" name="Line 7"/>
          <p:cNvSpPr>
            <a:spLocks noChangeShapeType="1"/>
          </p:cNvSpPr>
          <p:nvPr/>
        </p:nvSpPr>
        <p:spPr bwMode="auto">
          <a:xfrm>
            <a:off x="1447800" y="3200402"/>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6328" name="Line 8"/>
          <p:cNvSpPr>
            <a:spLocks noChangeShapeType="1"/>
          </p:cNvSpPr>
          <p:nvPr/>
        </p:nvSpPr>
        <p:spPr bwMode="auto">
          <a:xfrm flipV="1">
            <a:off x="2438400" y="3200402"/>
            <a:ext cx="0" cy="105251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6331" name="Text Box 11"/>
          <p:cNvSpPr txBox="1">
            <a:spLocks noChangeArrowheads="1"/>
          </p:cNvSpPr>
          <p:nvPr/>
        </p:nvSpPr>
        <p:spPr bwMode="auto">
          <a:xfrm>
            <a:off x="3041848" y="152402"/>
            <a:ext cx="3146054" cy="584775"/>
          </a:xfrm>
          <a:prstGeom prst="rect">
            <a:avLst/>
          </a:prstGeom>
          <a:noFill/>
          <a:ln w="9525" algn="ctr">
            <a:noFill/>
            <a:miter lim="800000"/>
            <a:headEnd/>
            <a:tailEnd/>
          </a:ln>
          <a:effec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rPr>
              <a:t>Basic control loop</a:t>
            </a:r>
            <a:endPar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Content Placeholder 2"/>
          <p:cNvSpPr txBox="1">
            <a:spLocks/>
          </p:cNvSpPr>
          <p:nvPr/>
        </p:nvSpPr>
        <p:spPr>
          <a:xfrm>
            <a:off x="4191000" y="1419770"/>
            <a:ext cx="4716379" cy="4323263"/>
          </a:xfrm>
          <a:prstGeom prst="rect">
            <a:avLst/>
          </a:prstGeom>
        </p:spPr>
        <p:txBody>
          <a:bodyPr/>
          <a:lstStyle/>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Control actions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are provided to affect a controlled process</a:t>
            </a: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Feedback</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may be used to monitor the process</a:t>
            </a: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Process model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(beliefs) formed based on feedback and other information</a:t>
            </a:r>
          </a:p>
          <a:p>
            <a:pPr marL="342900" marR="0" lvl="0" indent="-342900" algn="l" defTabSz="914400" rtl="0" eaLnBrk="1" fontAlgn="base" latinLnBrk="0" hangingPunct="1">
              <a:lnSpc>
                <a:spcPct val="100000"/>
              </a:lnSpc>
              <a:spcBef>
                <a:spcPts val="1200"/>
              </a:spcBef>
              <a:spcAft>
                <a:spcPct val="0"/>
              </a:spcAft>
              <a:buClrTx/>
              <a:buSzTx/>
              <a:buFontTx/>
              <a:buChar char="•"/>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Arial" charset="0"/>
              </a:rPr>
              <a:t>Decision making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rPr>
              <a:t> determines appropriate control actions given current beliefs</a:t>
            </a:r>
          </a:p>
          <a:p>
            <a:pPr marL="342900" marR="0" lvl="0" indent="-342900" algn="l" defTabSz="914400" rtl="0" eaLnBrk="1" fontAlgn="base" latinLnBrk="0" hangingPunct="1">
              <a:lnSpc>
                <a:spcPct val="100000"/>
              </a:lnSpc>
              <a:spcBef>
                <a:spcPts val="1200"/>
              </a:spcBef>
              <a:spcAft>
                <a:spcPct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a:p>
            <a:pPr marL="342900" marR="0" lvl="0" indent="-342900" algn="l" defTabSz="914400" rtl="0" eaLnBrk="1" fontAlgn="base" latinLnBrk="0" hangingPunct="1">
              <a:lnSpc>
                <a:spcPct val="100000"/>
              </a:lnSpc>
              <a:spcBef>
                <a:spcPts val="1200"/>
              </a:spcBef>
              <a:spcAft>
                <a:spcPct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4" name="Text Box 10"/>
          <p:cNvSpPr txBox="1">
            <a:spLocks noChangeArrowheads="1"/>
          </p:cNvSpPr>
          <p:nvPr/>
        </p:nvSpPr>
        <p:spPr bwMode="auto">
          <a:xfrm>
            <a:off x="533400" y="1600202"/>
            <a:ext cx="2590800" cy="430887"/>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rial" charset="0"/>
                <a:ea typeface="+mn-ea"/>
                <a:cs typeface="Arial" charset="0"/>
              </a:rPr>
              <a:t>Controller</a:t>
            </a:r>
          </a:p>
        </p:txBody>
      </p:sp>
      <p:sp>
        <p:nvSpPr>
          <p:cNvPr id="16" name="Text Box 4"/>
          <p:cNvSpPr txBox="1">
            <a:spLocks noChangeArrowheads="1"/>
          </p:cNvSpPr>
          <p:nvPr/>
        </p:nvSpPr>
        <p:spPr bwMode="auto">
          <a:xfrm>
            <a:off x="2056477" y="2250254"/>
            <a:ext cx="1102514" cy="707886"/>
          </a:xfrm>
          <a:prstGeom prst="rect">
            <a:avLst/>
          </a:prstGeom>
          <a:solidFill>
            <a:schemeClr val="accent6">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Model</a:t>
            </a:r>
          </a:p>
        </p:txBody>
      </p:sp>
      <p:sp>
        <p:nvSpPr>
          <p:cNvPr id="17" name="Text Box 4"/>
          <p:cNvSpPr txBox="1">
            <a:spLocks noChangeArrowheads="1"/>
          </p:cNvSpPr>
          <p:nvPr/>
        </p:nvSpPr>
        <p:spPr bwMode="auto">
          <a:xfrm>
            <a:off x="651010" y="2250254"/>
            <a:ext cx="1279391" cy="707886"/>
          </a:xfrm>
          <a:prstGeom prst="rect">
            <a:avLst/>
          </a:prstGeom>
          <a:solidFill>
            <a:schemeClr val="accent6">
              <a:lumMod val="40000"/>
              <a:lumOff val="60000"/>
            </a:schemeClr>
          </a:solidFill>
          <a:ln w="9525">
            <a:solidFill>
              <a:schemeClr val="tx1"/>
            </a:solid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Decision Making</a:t>
            </a:r>
          </a:p>
        </p:txBody>
      </p:sp>
      <p:sp>
        <p:nvSpPr>
          <p:cNvPr id="18" name="Circular Arrow 4">
            <a:extLst>
              <a:ext uri="{FF2B5EF4-FFF2-40B4-BE49-F238E27FC236}">
                <a16:creationId xmlns:a16="http://schemas.microsoft.com/office/drawing/2014/main" id="{9AEAC064-A2DA-496B-AEF3-BA7E0D7306F8}"/>
              </a:ext>
            </a:extLst>
          </p:cNvPr>
          <p:cNvSpPr/>
          <p:nvPr/>
        </p:nvSpPr>
        <p:spPr>
          <a:xfrm flipH="1">
            <a:off x="765599" y="2283561"/>
            <a:ext cx="2393392" cy="2840155"/>
          </a:xfrm>
          <a:prstGeom prst="circularArrow">
            <a:avLst>
              <a:gd name="adj1" fmla="val 18467"/>
              <a:gd name="adj2" fmla="val 1887683"/>
              <a:gd name="adj3" fmla="val 20330356"/>
              <a:gd name="adj4" fmla="val 4422810"/>
              <a:gd name="adj5" fmla="val 2153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B16DC076-1069-421E-B22F-7C216BB18384}"/>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20" name="TextBox 19">
            <a:extLst>
              <a:ext uri="{FF2B5EF4-FFF2-40B4-BE49-F238E27FC236}">
                <a16:creationId xmlns:a16="http://schemas.microsoft.com/office/drawing/2014/main" id="{73A9102B-A7F2-4789-B32A-DB51D236AFE9}"/>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sp>
        <p:nvSpPr>
          <p:cNvPr id="3" name="Slide Number Placeholder 2">
            <a:extLst>
              <a:ext uri="{FF2B5EF4-FFF2-40B4-BE49-F238E27FC236}">
                <a16:creationId xmlns:a16="http://schemas.microsoft.com/office/drawing/2014/main" id="{241B317D-F56D-4F9E-BE0E-E70B1482362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395B51-3F3B-4739-AE54-59809F6A214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53331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4895545" y="2150084"/>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4931869" y="5554018"/>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5505547" y="3707819"/>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4957881" y="408269"/>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5091101" y="3013766"/>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6470202" y="4887507"/>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6428960" y="3041308"/>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6209374" y="1240756"/>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4458B2A7-AFB3-493B-A843-6149B97DDBD8}"/>
              </a:ext>
            </a:extLst>
          </p:cNvPr>
          <p:cNvSpPr/>
          <p:nvPr/>
        </p:nvSpPr>
        <p:spPr>
          <a:xfrm>
            <a:off x="4754029" y="2040143"/>
            <a:ext cx="4146143" cy="2927146"/>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59">
            <a:extLst>
              <a:ext uri="{FF2B5EF4-FFF2-40B4-BE49-F238E27FC236}">
                <a16:creationId xmlns:a16="http://schemas.microsoft.com/office/drawing/2014/main" id="{46DF38ED-C9FF-48BB-B27E-AD5F5D20F769}"/>
              </a:ext>
            </a:extLst>
          </p:cNvPr>
          <p:cNvSpPr/>
          <p:nvPr/>
        </p:nvSpPr>
        <p:spPr>
          <a:xfrm flipV="1">
            <a:off x="3060843" y="1267915"/>
            <a:ext cx="1568552" cy="3699374"/>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Lst>
            <a:ahLst/>
            <a:cxnLst>
              <a:cxn ang="0">
                <a:pos x="connsiteX0" y="connsiteY0"/>
              </a:cxn>
              <a:cxn ang="0">
                <a:pos x="connsiteX1" y="connsiteY1"/>
              </a:cxn>
              <a:cxn ang="0">
                <a:pos x="connsiteX2" y="connsiteY2"/>
              </a:cxn>
              <a:cxn ang="0">
                <a:pos x="connsiteX3" y="connsiteY3"/>
              </a:cxn>
            </a:cxnLst>
            <a:rect l="l" t="t" r="r" b="b"/>
            <a:pathLst>
              <a:path w="2814778" h="4033181">
                <a:moveTo>
                  <a:pt x="0" y="1749588"/>
                </a:moveTo>
                <a:lnTo>
                  <a:pt x="2803511" y="0"/>
                </a:lnTo>
                <a:cubicBezTo>
                  <a:pt x="2807267" y="1032511"/>
                  <a:pt x="2811022" y="2228651"/>
                  <a:pt x="2814778" y="3261162"/>
                </a:cubicBezTo>
                <a:lnTo>
                  <a:pt x="5271" y="4033181"/>
                </a:ln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8BC94D2-9108-4283-9DBD-CA771F3195CC}"/>
              </a:ext>
            </a:extLst>
          </p:cNvPr>
          <p:cNvPicPr>
            <a:picLocks noChangeAspect="1"/>
          </p:cNvPicPr>
          <p:nvPr/>
        </p:nvPicPr>
        <p:blipFill>
          <a:blip r:embed="rId3"/>
          <a:stretch>
            <a:fillRect/>
          </a:stretch>
        </p:blipFill>
        <p:spPr>
          <a:xfrm>
            <a:off x="966530" y="1216565"/>
            <a:ext cx="2107277" cy="2434998"/>
          </a:xfrm>
          <a:prstGeom prst="rect">
            <a:avLst/>
          </a:prstGeom>
        </p:spPr>
      </p:pic>
    </p:spTree>
    <p:extLst>
      <p:ext uri="{BB962C8B-B14F-4D97-AF65-F5344CB8AC3E}">
        <p14:creationId xmlns:p14="http://schemas.microsoft.com/office/powerpoint/2010/main" val="33289679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4895545" y="2150084"/>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4931869" y="5554018"/>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5505547" y="3707819"/>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4957881" y="408269"/>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5091101" y="3013766"/>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6470202" y="4887507"/>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6428960" y="3041308"/>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6209374" y="1240756"/>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4458B2A7-AFB3-493B-A843-6149B97DDBD8}"/>
              </a:ext>
            </a:extLst>
          </p:cNvPr>
          <p:cNvSpPr/>
          <p:nvPr/>
        </p:nvSpPr>
        <p:spPr>
          <a:xfrm>
            <a:off x="4754030" y="2040142"/>
            <a:ext cx="848614" cy="4752543"/>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59">
            <a:extLst>
              <a:ext uri="{FF2B5EF4-FFF2-40B4-BE49-F238E27FC236}">
                <a16:creationId xmlns:a16="http://schemas.microsoft.com/office/drawing/2014/main" id="{46DF38ED-C9FF-48BB-B27E-AD5F5D20F769}"/>
              </a:ext>
            </a:extLst>
          </p:cNvPr>
          <p:cNvSpPr/>
          <p:nvPr/>
        </p:nvSpPr>
        <p:spPr>
          <a:xfrm flipV="1">
            <a:off x="3059764" y="1988412"/>
            <a:ext cx="1619352" cy="4698829"/>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905939"/>
              <a:gd name="connsiteY0" fmla="*/ 1749588 h 4148828"/>
              <a:gd name="connsiteX1" fmla="*/ 2803511 w 2905939"/>
              <a:gd name="connsiteY1" fmla="*/ 0 h 4148828"/>
              <a:gd name="connsiteX2" fmla="*/ 2905939 w 2905939"/>
              <a:gd name="connsiteY2" fmla="*/ 4079501 h 4148828"/>
              <a:gd name="connsiteX3" fmla="*/ 5271 w 2905939"/>
              <a:gd name="connsiteY3" fmla="*/ 4033181 h 4148828"/>
              <a:gd name="connsiteX0" fmla="*/ 0 w 2905939"/>
              <a:gd name="connsiteY0" fmla="*/ 1749588 h 4079944"/>
              <a:gd name="connsiteX1" fmla="*/ 2803511 w 2905939"/>
              <a:gd name="connsiteY1" fmla="*/ 0 h 4079944"/>
              <a:gd name="connsiteX2" fmla="*/ 2905939 w 2905939"/>
              <a:gd name="connsiteY2" fmla="*/ 4079501 h 4079944"/>
              <a:gd name="connsiteX3" fmla="*/ 5271 w 2905939"/>
              <a:gd name="connsiteY3" fmla="*/ 4033181 h 4079944"/>
              <a:gd name="connsiteX0" fmla="*/ 0 w 2905939"/>
              <a:gd name="connsiteY0" fmla="*/ 1749588 h 4080614"/>
              <a:gd name="connsiteX1" fmla="*/ 2803511 w 2905939"/>
              <a:gd name="connsiteY1" fmla="*/ 0 h 4080614"/>
              <a:gd name="connsiteX2" fmla="*/ 2905939 w 2905939"/>
              <a:gd name="connsiteY2" fmla="*/ 4079501 h 4080614"/>
              <a:gd name="connsiteX3" fmla="*/ 5271 w 2905939"/>
              <a:gd name="connsiteY3" fmla="*/ 4033181 h 4080614"/>
              <a:gd name="connsiteX0" fmla="*/ 0 w 2905939"/>
              <a:gd name="connsiteY0" fmla="*/ 2047165 h 4378191"/>
              <a:gd name="connsiteX1" fmla="*/ 2816533 w 2905939"/>
              <a:gd name="connsiteY1" fmla="*/ 0 h 4378191"/>
              <a:gd name="connsiteX2" fmla="*/ 2905939 w 2905939"/>
              <a:gd name="connsiteY2" fmla="*/ 4377078 h 4378191"/>
              <a:gd name="connsiteX3" fmla="*/ 5271 w 2905939"/>
              <a:gd name="connsiteY3" fmla="*/ 4330758 h 4378191"/>
              <a:gd name="connsiteX0" fmla="*/ 0 w 2905939"/>
              <a:gd name="connsiteY0" fmla="*/ 2047165 h 4378966"/>
              <a:gd name="connsiteX1" fmla="*/ 2816533 w 2905939"/>
              <a:gd name="connsiteY1" fmla="*/ 0 h 4378966"/>
              <a:gd name="connsiteX2" fmla="*/ 2905939 w 2905939"/>
              <a:gd name="connsiteY2" fmla="*/ 4377078 h 4378966"/>
              <a:gd name="connsiteX3" fmla="*/ 5271 w 2905939"/>
              <a:gd name="connsiteY3" fmla="*/ 4330758 h 4378966"/>
            </a:gdLst>
            <a:ahLst/>
            <a:cxnLst>
              <a:cxn ang="0">
                <a:pos x="connsiteX0" y="connsiteY0"/>
              </a:cxn>
              <a:cxn ang="0">
                <a:pos x="connsiteX1" y="connsiteY1"/>
              </a:cxn>
              <a:cxn ang="0">
                <a:pos x="connsiteX2" y="connsiteY2"/>
              </a:cxn>
              <a:cxn ang="0">
                <a:pos x="connsiteX3" y="connsiteY3"/>
              </a:cxn>
            </a:cxnLst>
            <a:rect l="l" t="t" r="r" b="b"/>
            <a:pathLst>
              <a:path w="2905939" h="4378966">
                <a:moveTo>
                  <a:pt x="0" y="2047165"/>
                </a:moveTo>
                <a:lnTo>
                  <a:pt x="2816533" y="0"/>
                </a:lnTo>
                <a:cubicBezTo>
                  <a:pt x="2820289" y="1032511"/>
                  <a:pt x="2902183" y="3344567"/>
                  <a:pt x="2905939" y="4377078"/>
                </a:cubicBezTo>
                <a:cubicBezTo>
                  <a:pt x="2868025" y="4390946"/>
                  <a:pt x="108302" y="4323654"/>
                  <a:pt x="5271" y="4330758"/>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8BC94D2-9108-4283-9DBD-CA771F3195CC}"/>
              </a:ext>
            </a:extLst>
          </p:cNvPr>
          <p:cNvPicPr>
            <a:picLocks noChangeAspect="1"/>
          </p:cNvPicPr>
          <p:nvPr/>
        </p:nvPicPr>
        <p:blipFill>
          <a:blip r:embed="rId3"/>
          <a:stretch>
            <a:fillRect/>
          </a:stretch>
        </p:blipFill>
        <p:spPr>
          <a:xfrm>
            <a:off x="997996" y="1981415"/>
            <a:ext cx="2107277" cy="2434998"/>
          </a:xfrm>
          <a:prstGeom prst="rect">
            <a:avLst/>
          </a:prstGeom>
        </p:spPr>
      </p:pic>
    </p:spTree>
    <p:extLst>
      <p:ext uri="{BB962C8B-B14F-4D97-AF65-F5344CB8AC3E}">
        <p14:creationId xmlns:p14="http://schemas.microsoft.com/office/powerpoint/2010/main" val="4244188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50086" y="-128729"/>
            <a:ext cx="2168585" cy="1200329"/>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13" name="Rectangle 12"/>
          <p:cNvSpPr/>
          <p:nvPr/>
        </p:nvSpPr>
        <p:spPr>
          <a:xfrm>
            <a:off x="4895545" y="2150084"/>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105" name="Rectangle 104"/>
          <p:cNvSpPr/>
          <p:nvPr/>
        </p:nvSpPr>
        <p:spPr>
          <a:xfrm>
            <a:off x="4931869" y="5554018"/>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sp>
        <p:nvSpPr>
          <p:cNvPr id="20" name="Rectangle 19"/>
          <p:cNvSpPr/>
          <p:nvPr/>
        </p:nvSpPr>
        <p:spPr>
          <a:xfrm>
            <a:off x="5505547" y="3707819"/>
            <a:ext cx="3164763" cy="114142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8" name="Rectangle 27"/>
          <p:cNvSpPr/>
          <p:nvPr/>
        </p:nvSpPr>
        <p:spPr>
          <a:xfrm>
            <a:off x="4957881" y="408269"/>
            <a:ext cx="3738440" cy="808296"/>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Operations Management</a:t>
            </a:r>
          </a:p>
        </p:txBody>
      </p: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grpSp>
        <p:nvGrpSpPr>
          <p:cNvPr id="5" name="Group 4">
            <a:extLst>
              <a:ext uri="{FF2B5EF4-FFF2-40B4-BE49-F238E27FC236}">
                <a16:creationId xmlns:a16="http://schemas.microsoft.com/office/drawing/2014/main" id="{B7F56710-4926-46BC-8396-26A1CE895AE4}"/>
              </a:ext>
            </a:extLst>
          </p:cNvPr>
          <p:cNvGrpSpPr/>
          <p:nvPr/>
        </p:nvGrpSpPr>
        <p:grpSpPr>
          <a:xfrm>
            <a:off x="5091101" y="3013766"/>
            <a:ext cx="200873" cy="2524492"/>
            <a:chOff x="2616415" y="1925848"/>
            <a:chExt cx="200873" cy="3597896"/>
          </a:xfrm>
        </p:grpSpPr>
        <p:cxnSp>
          <p:nvCxnSpPr>
            <p:cNvPr id="67" name="Straight Arrow Connector 66">
              <a:extLst>
                <a:ext uri="{FF2B5EF4-FFF2-40B4-BE49-F238E27FC236}">
                  <a16:creationId xmlns:a16="http://schemas.microsoft.com/office/drawing/2014/main" id="{689C8C1B-1F86-4415-A51C-34B3DBCF216E}"/>
                </a:ext>
              </a:extLst>
            </p:cNvPr>
            <p:cNvCxnSpPr>
              <a:cxnSpLocks/>
            </p:cNvCxnSpPr>
            <p:nvPr/>
          </p:nvCxnSpPr>
          <p:spPr>
            <a:xfrm>
              <a:off x="2616415" y="192584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316E098-7871-4DB2-8C6F-4A33E07E0361}"/>
                </a:ext>
              </a:extLst>
            </p:cNvPr>
            <p:cNvCxnSpPr>
              <a:cxnSpLocks/>
            </p:cNvCxnSpPr>
            <p:nvPr/>
          </p:nvCxnSpPr>
          <p:spPr>
            <a:xfrm flipV="1">
              <a:off x="2817288" y="193252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7B63633-DE8D-42DA-9DA1-FF5B2B767B65}"/>
              </a:ext>
            </a:extLst>
          </p:cNvPr>
          <p:cNvGrpSpPr/>
          <p:nvPr/>
        </p:nvGrpSpPr>
        <p:grpSpPr>
          <a:xfrm>
            <a:off x="6470202" y="4887507"/>
            <a:ext cx="1235452" cy="666511"/>
            <a:chOff x="4842524" y="5005250"/>
            <a:chExt cx="662237" cy="533925"/>
          </a:xfrm>
        </p:grpSpPr>
        <p:cxnSp>
          <p:nvCxnSpPr>
            <p:cNvPr id="72" name="Straight Arrow Connector 71">
              <a:extLst>
                <a:ext uri="{FF2B5EF4-FFF2-40B4-BE49-F238E27FC236}">
                  <a16:creationId xmlns:a16="http://schemas.microsoft.com/office/drawing/2014/main" id="{FA709B1B-1392-455C-9666-C27FF3005438}"/>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0729564C-94FE-461F-AB20-424728B29893}"/>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E6476582-EBA0-4DF8-9F0C-F65B6529252E}"/>
              </a:ext>
            </a:extLst>
          </p:cNvPr>
          <p:cNvGrpSpPr/>
          <p:nvPr/>
        </p:nvGrpSpPr>
        <p:grpSpPr>
          <a:xfrm>
            <a:off x="6428960" y="3041308"/>
            <a:ext cx="1235452" cy="666511"/>
            <a:chOff x="4842524" y="5005250"/>
            <a:chExt cx="662237" cy="533925"/>
          </a:xfrm>
        </p:grpSpPr>
        <p:cxnSp>
          <p:nvCxnSpPr>
            <p:cNvPr id="50" name="Straight Arrow Connector 49">
              <a:extLst>
                <a:ext uri="{FF2B5EF4-FFF2-40B4-BE49-F238E27FC236}">
                  <a16:creationId xmlns:a16="http://schemas.microsoft.com/office/drawing/2014/main" id="{B3C5D2D4-F929-47E4-858B-7F93EE7D2B92}"/>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B9DBCF-3D5A-4BCF-95A8-3328E3B8B9AC}"/>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150E8BD3-8F03-4AA9-851F-C10C0B66310F}"/>
              </a:ext>
            </a:extLst>
          </p:cNvPr>
          <p:cNvGrpSpPr/>
          <p:nvPr/>
        </p:nvGrpSpPr>
        <p:grpSpPr>
          <a:xfrm>
            <a:off x="6209374" y="1240756"/>
            <a:ext cx="1235452" cy="909328"/>
            <a:chOff x="4842524" y="5005250"/>
            <a:chExt cx="662237" cy="533925"/>
          </a:xfrm>
        </p:grpSpPr>
        <p:cxnSp>
          <p:nvCxnSpPr>
            <p:cNvPr id="53" name="Straight Arrow Connector 52">
              <a:extLst>
                <a:ext uri="{FF2B5EF4-FFF2-40B4-BE49-F238E27FC236}">
                  <a16:creationId xmlns:a16="http://schemas.microsoft.com/office/drawing/2014/main" id="{A3C95F4D-FDA2-4D79-BE3C-5CFCA16D049B}"/>
                </a:ext>
              </a:extLst>
            </p:cNvPr>
            <p:cNvCxnSpPr>
              <a:cxnSpLocks/>
            </p:cNvCxnSpPr>
            <p:nvPr/>
          </p:nvCxnSpPr>
          <p:spPr>
            <a:xfrm>
              <a:off x="4842524" y="500885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9CF356A-B15C-43E8-BDE3-162BC1BB0B7A}"/>
                </a:ext>
              </a:extLst>
            </p:cNvPr>
            <p:cNvCxnSpPr>
              <a:cxnSpLocks/>
            </p:cNvCxnSpPr>
            <p:nvPr/>
          </p:nvCxnSpPr>
          <p:spPr>
            <a:xfrm flipV="1">
              <a:off x="5504761" y="500525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4458B2A7-AFB3-493B-A843-6149B97DDBD8}"/>
              </a:ext>
            </a:extLst>
          </p:cNvPr>
          <p:cNvSpPr/>
          <p:nvPr/>
        </p:nvSpPr>
        <p:spPr>
          <a:xfrm>
            <a:off x="4754029" y="3552497"/>
            <a:ext cx="4305825" cy="3240188"/>
          </a:xfrm>
          <a:prstGeom prst="rect">
            <a:avLst/>
          </a:prstGeom>
          <a:noFill/>
          <a:ln w="57150">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Freeform 59">
            <a:extLst>
              <a:ext uri="{FF2B5EF4-FFF2-40B4-BE49-F238E27FC236}">
                <a16:creationId xmlns:a16="http://schemas.microsoft.com/office/drawing/2014/main" id="{46DF38ED-C9FF-48BB-B27E-AD5F5D20F769}"/>
              </a:ext>
            </a:extLst>
          </p:cNvPr>
          <p:cNvSpPr/>
          <p:nvPr/>
        </p:nvSpPr>
        <p:spPr>
          <a:xfrm flipV="1">
            <a:off x="3059763" y="2040142"/>
            <a:ext cx="1587821" cy="4647100"/>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905939"/>
              <a:gd name="connsiteY0" fmla="*/ 1749588 h 4148828"/>
              <a:gd name="connsiteX1" fmla="*/ 2803511 w 2905939"/>
              <a:gd name="connsiteY1" fmla="*/ 0 h 4148828"/>
              <a:gd name="connsiteX2" fmla="*/ 2905939 w 2905939"/>
              <a:gd name="connsiteY2" fmla="*/ 4079501 h 4148828"/>
              <a:gd name="connsiteX3" fmla="*/ 5271 w 2905939"/>
              <a:gd name="connsiteY3" fmla="*/ 4033181 h 4148828"/>
              <a:gd name="connsiteX0" fmla="*/ 0 w 2905939"/>
              <a:gd name="connsiteY0" fmla="*/ 1749588 h 4079944"/>
              <a:gd name="connsiteX1" fmla="*/ 2803511 w 2905939"/>
              <a:gd name="connsiteY1" fmla="*/ 0 h 4079944"/>
              <a:gd name="connsiteX2" fmla="*/ 2905939 w 2905939"/>
              <a:gd name="connsiteY2" fmla="*/ 4079501 h 4079944"/>
              <a:gd name="connsiteX3" fmla="*/ 5271 w 2905939"/>
              <a:gd name="connsiteY3" fmla="*/ 4033181 h 4079944"/>
              <a:gd name="connsiteX0" fmla="*/ 0 w 2905939"/>
              <a:gd name="connsiteY0" fmla="*/ 1749588 h 4080614"/>
              <a:gd name="connsiteX1" fmla="*/ 2803511 w 2905939"/>
              <a:gd name="connsiteY1" fmla="*/ 0 h 4080614"/>
              <a:gd name="connsiteX2" fmla="*/ 2905939 w 2905939"/>
              <a:gd name="connsiteY2" fmla="*/ 4079501 h 4080614"/>
              <a:gd name="connsiteX3" fmla="*/ 5271 w 2905939"/>
              <a:gd name="connsiteY3" fmla="*/ 4033181 h 4080614"/>
              <a:gd name="connsiteX0" fmla="*/ 0 w 2905939"/>
              <a:gd name="connsiteY0" fmla="*/ 2047165 h 4378191"/>
              <a:gd name="connsiteX1" fmla="*/ 2816533 w 2905939"/>
              <a:gd name="connsiteY1" fmla="*/ 0 h 4378191"/>
              <a:gd name="connsiteX2" fmla="*/ 2905939 w 2905939"/>
              <a:gd name="connsiteY2" fmla="*/ 4377078 h 4378191"/>
              <a:gd name="connsiteX3" fmla="*/ 5271 w 2905939"/>
              <a:gd name="connsiteY3" fmla="*/ 4330758 h 4378191"/>
              <a:gd name="connsiteX0" fmla="*/ 0 w 2905939"/>
              <a:gd name="connsiteY0" fmla="*/ 2047165 h 4378966"/>
              <a:gd name="connsiteX1" fmla="*/ 2816533 w 2905939"/>
              <a:gd name="connsiteY1" fmla="*/ 0 h 4378966"/>
              <a:gd name="connsiteX2" fmla="*/ 2905939 w 2905939"/>
              <a:gd name="connsiteY2" fmla="*/ 4377078 h 4378966"/>
              <a:gd name="connsiteX3" fmla="*/ 5271 w 2905939"/>
              <a:gd name="connsiteY3" fmla="*/ 4330758 h 4378966"/>
              <a:gd name="connsiteX0" fmla="*/ 0 w 2849356"/>
              <a:gd name="connsiteY0" fmla="*/ 2047165 h 4330758"/>
              <a:gd name="connsiteX1" fmla="*/ 2816533 w 2849356"/>
              <a:gd name="connsiteY1" fmla="*/ 0 h 4330758"/>
              <a:gd name="connsiteX2" fmla="*/ 2849356 w 2849356"/>
              <a:gd name="connsiteY2" fmla="*/ 2947026 h 4330758"/>
              <a:gd name="connsiteX3" fmla="*/ 5271 w 2849356"/>
              <a:gd name="connsiteY3" fmla="*/ 4330758 h 4330758"/>
            </a:gdLst>
            <a:ahLst/>
            <a:cxnLst>
              <a:cxn ang="0">
                <a:pos x="connsiteX0" y="connsiteY0"/>
              </a:cxn>
              <a:cxn ang="0">
                <a:pos x="connsiteX1" y="connsiteY1"/>
              </a:cxn>
              <a:cxn ang="0">
                <a:pos x="connsiteX2" y="connsiteY2"/>
              </a:cxn>
              <a:cxn ang="0">
                <a:pos x="connsiteX3" y="connsiteY3"/>
              </a:cxn>
            </a:cxnLst>
            <a:rect l="l" t="t" r="r" b="b"/>
            <a:pathLst>
              <a:path w="2849356" h="4330758">
                <a:moveTo>
                  <a:pt x="0" y="2047165"/>
                </a:moveTo>
                <a:lnTo>
                  <a:pt x="2816533" y="0"/>
                </a:lnTo>
                <a:cubicBezTo>
                  <a:pt x="2820289" y="1032511"/>
                  <a:pt x="2845600" y="1914515"/>
                  <a:pt x="2849356" y="2947026"/>
                </a:cubicBezTo>
                <a:cubicBezTo>
                  <a:pt x="2811442" y="2960894"/>
                  <a:pt x="108302" y="4323654"/>
                  <a:pt x="5271" y="4330758"/>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8BC94D2-9108-4283-9DBD-CA771F3195CC}"/>
              </a:ext>
            </a:extLst>
          </p:cNvPr>
          <p:cNvPicPr>
            <a:picLocks noChangeAspect="1"/>
          </p:cNvPicPr>
          <p:nvPr/>
        </p:nvPicPr>
        <p:blipFill>
          <a:blip r:embed="rId3"/>
          <a:stretch>
            <a:fillRect/>
          </a:stretch>
        </p:blipFill>
        <p:spPr>
          <a:xfrm>
            <a:off x="997996" y="1981415"/>
            <a:ext cx="2107277" cy="2434998"/>
          </a:xfrm>
          <a:prstGeom prst="rect">
            <a:avLst/>
          </a:prstGeom>
        </p:spPr>
      </p:pic>
    </p:spTree>
    <p:extLst>
      <p:ext uri="{BB962C8B-B14F-4D97-AF65-F5344CB8AC3E}">
        <p14:creationId xmlns:p14="http://schemas.microsoft.com/office/powerpoint/2010/main" val="7723440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23868" y="2274838"/>
            <a:ext cx="3404336" cy="2308324"/>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“Zooming in” to create more detailed 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31" name="Down Arrow 30"/>
          <p:cNvSpPr/>
          <p:nvPr/>
        </p:nvSpPr>
        <p:spPr>
          <a:xfrm>
            <a:off x="7803077" y="1119965"/>
            <a:ext cx="885524" cy="4926819"/>
          </a:xfrm>
          <a:prstGeom prst="downArrow">
            <a:avLst/>
          </a:prstGeom>
          <a:gradFill>
            <a:gsLst>
              <a:gs pos="0">
                <a:srgbClr val="D2E0F2"/>
              </a:gs>
              <a:gs pos="50000">
                <a:schemeClr val="accent1">
                  <a:lumMod val="105000"/>
                  <a:satMod val="103000"/>
                  <a:tint val="73000"/>
                </a:schemeClr>
              </a:gs>
              <a:gs pos="100000">
                <a:schemeClr val="accent1">
                  <a:lumMod val="105000"/>
                  <a:satMod val="109000"/>
                  <a:tint val="81000"/>
                </a:schemeClr>
              </a:gs>
            </a:gsLst>
          </a:gradFill>
          <a:ln w="19050">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Control, Authority</a:t>
            </a:r>
          </a:p>
        </p:txBody>
      </p:sp>
      <p:sp>
        <p:nvSpPr>
          <p:cNvPr id="13" name="Rectangle 12"/>
          <p:cNvSpPr/>
          <p:nvPr/>
        </p:nvSpPr>
        <p:spPr>
          <a:xfrm>
            <a:off x="3784271" y="1071696"/>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cxnSp>
        <p:nvCxnSpPr>
          <p:cNvPr id="42" name="Straight Arrow Connector 41"/>
          <p:cNvCxnSpPr>
            <a:cxnSpLocks/>
          </p:cNvCxnSpPr>
          <p:nvPr/>
        </p:nvCxnSpPr>
        <p:spPr>
          <a:xfrm flipV="1">
            <a:off x="6844549" y="1945567"/>
            <a:ext cx="0" cy="2924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5549416" y="815564"/>
            <a:ext cx="306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5821323" y="815564"/>
            <a:ext cx="2575"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3956203" y="194160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784271" y="5539504"/>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cxnSp>
        <p:nvCxnSpPr>
          <p:cNvPr id="85" name="Straight Arrow Connector 84"/>
          <p:cNvCxnSpPr>
            <a:cxnSpLocks/>
          </p:cNvCxnSpPr>
          <p:nvPr/>
        </p:nvCxnSpPr>
        <p:spPr>
          <a:xfrm>
            <a:off x="6569479" y="1945567"/>
            <a:ext cx="0" cy="2924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4157076" y="194828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a:cxnSpLocks/>
          </p:cNvCxnSpPr>
          <p:nvPr/>
        </p:nvCxnSpPr>
        <p:spPr>
          <a:xfrm>
            <a:off x="6573297" y="5305530"/>
            <a:ext cx="0" cy="2494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6844549" y="5305530"/>
            <a:ext cx="0" cy="2494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357949" y="2268392"/>
            <a:ext cx="3164763" cy="3006993"/>
          </a:xfrm>
          <a:prstGeom prst="rect">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p:cNvSpPr/>
          <p:nvPr/>
        </p:nvSpPr>
        <p:spPr>
          <a:xfrm>
            <a:off x="5106215" y="2237977"/>
            <a:ext cx="1424084" cy="707886"/>
          </a:xfrm>
          <a:prstGeom prst="rect">
            <a:avLst/>
          </a:prstGeom>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Automated Controllers</a:t>
            </a:r>
          </a:p>
        </p:txBody>
      </p:sp>
      <p:cxnSp>
        <p:nvCxnSpPr>
          <p:cNvPr id="24" name="Straight Arrow Connector 23"/>
          <p:cNvCxnSpPr>
            <a:cxnSpLocks/>
          </p:cNvCxnSpPr>
          <p:nvPr/>
        </p:nvCxnSpPr>
        <p:spPr>
          <a:xfrm flipV="1">
            <a:off x="5082816" y="1948141"/>
            <a:ext cx="0" cy="2898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4825880" y="1927086"/>
            <a:ext cx="0" cy="3108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5076026" y="5305530"/>
            <a:ext cx="0" cy="23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4819090" y="5305530"/>
            <a:ext cx="0" cy="233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spTree>
    <p:extLst>
      <p:ext uri="{BB962C8B-B14F-4D97-AF65-F5344CB8AC3E}">
        <p14:creationId xmlns:p14="http://schemas.microsoft.com/office/powerpoint/2010/main" val="18520674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Box 11"/>
          <p:cNvSpPr txBox="1">
            <a:spLocks noChangeArrowheads="1"/>
          </p:cNvSpPr>
          <p:nvPr/>
        </p:nvSpPr>
        <p:spPr bwMode="auto">
          <a:xfrm>
            <a:off x="23868" y="2274838"/>
            <a:ext cx="3404336" cy="2308324"/>
          </a:xfrm>
          <a:prstGeom prst="rect">
            <a:avLst/>
          </a:prstGeom>
          <a:noFill/>
          <a:ln w="9525" algn="ctr">
            <a:noFill/>
            <a:miter lim="800000"/>
            <a:headEnd/>
            <a:tailEnd/>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Arial" charset="0"/>
              </a:rPr>
              <a:t>“Zooming in” to create more detailed control structure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
        <p:nvSpPr>
          <p:cNvPr id="31" name="Down Arrow 30"/>
          <p:cNvSpPr/>
          <p:nvPr/>
        </p:nvSpPr>
        <p:spPr>
          <a:xfrm>
            <a:off x="7803077" y="1119965"/>
            <a:ext cx="885524" cy="4926819"/>
          </a:xfrm>
          <a:prstGeom prst="downArrow">
            <a:avLst/>
          </a:prstGeom>
          <a:gradFill>
            <a:gsLst>
              <a:gs pos="0">
                <a:srgbClr val="D2E0F2"/>
              </a:gs>
              <a:gs pos="50000">
                <a:schemeClr val="accent1">
                  <a:lumMod val="105000"/>
                  <a:satMod val="103000"/>
                  <a:tint val="73000"/>
                </a:schemeClr>
              </a:gs>
              <a:gs pos="100000">
                <a:schemeClr val="accent1">
                  <a:lumMod val="105000"/>
                  <a:satMod val="109000"/>
                  <a:tint val="81000"/>
                </a:schemeClr>
              </a:gs>
            </a:gsLst>
          </a:gradFill>
          <a:ln w="19050">
            <a:solidFill>
              <a:schemeClr val="accent1">
                <a:lumMod val="50000"/>
              </a:schemeClr>
            </a:solidFill>
          </a:ln>
        </p:spPr>
        <p:style>
          <a:lnRef idx="1">
            <a:schemeClr val="accent1"/>
          </a:lnRef>
          <a:fillRef idx="2">
            <a:schemeClr val="accent1"/>
          </a:fillRef>
          <a:effectRef idx="1">
            <a:schemeClr val="accent1"/>
          </a:effectRef>
          <a:fontRef idx="minor">
            <a:schemeClr val="dk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Control, Authority</a:t>
            </a:r>
          </a:p>
        </p:txBody>
      </p:sp>
      <p:sp>
        <p:nvSpPr>
          <p:cNvPr id="13" name="Rectangle 12"/>
          <p:cNvSpPr/>
          <p:nvPr/>
        </p:nvSpPr>
        <p:spPr>
          <a:xfrm>
            <a:off x="3784271" y="1071696"/>
            <a:ext cx="3738441"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Human Operator</a:t>
            </a:r>
          </a:p>
        </p:txBody>
      </p:sp>
      <p:sp>
        <p:nvSpPr>
          <p:cNvPr id="7" name="Rectangle 6"/>
          <p:cNvSpPr/>
          <p:nvPr/>
        </p:nvSpPr>
        <p:spPr>
          <a:xfrm>
            <a:off x="6155365" y="3123279"/>
            <a:ext cx="1092815"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2" name="Straight Arrow Connector 41"/>
          <p:cNvCxnSpPr>
            <a:cxnSpLocks/>
          </p:cNvCxnSpPr>
          <p:nvPr/>
        </p:nvCxnSpPr>
        <p:spPr>
          <a:xfrm flipV="1">
            <a:off x="6826414" y="1966622"/>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5549416" y="815564"/>
            <a:ext cx="306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5821323" y="815564"/>
            <a:ext cx="2575"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3956203" y="1941608"/>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784271" y="5539504"/>
            <a:ext cx="3738441"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Physical processes</a:t>
            </a:r>
          </a:p>
        </p:txBody>
      </p:sp>
      <p:cxnSp>
        <p:nvCxnSpPr>
          <p:cNvPr id="116" name="Straight Arrow Connector 115"/>
          <p:cNvCxnSpPr>
            <a:cxnSpLocks/>
          </p:cNvCxnSpPr>
          <p:nvPr/>
        </p:nvCxnSpPr>
        <p:spPr>
          <a:xfrm>
            <a:off x="6566704" y="3813131"/>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6569479" y="1945567"/>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6837956" y="3809520"/>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4157076" y="1948285"/>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6168841" y="4350198"/>
            <a:ext cx="1092815"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15" name="Straight Arrow Connector 114"/>
          <p:cNvCxnSpPr>
            <a:cxnSpLocks/>
          </p:cNvCxnSpPr>
          <p:nvPr/>
        </p:nvCxnSpPr>
        <p:spPr>
          <a:xfrm>
            <a:off x="6573297" y="5024619"/>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6844549" y="5021010"/>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357949" y="2268392"/>
            <a:ext cx="3164763" cy="2966559"/>
          </a:xfrm>
          <a:prstGeom prst="rect">
            <a:avLst/>
          </a:prstGeom>
          <a:noFill/>
          <a:ln w="762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p:cNvSpPr/>
          <p:nvPr/>
        </p:nvSpPr>
        <p:spPr>
          <a:xfrm>
            <a:off x="5106215" y="2237977"/>
            <a:ext cx="1424084" cy="707886"/>
          </a:xfrm>
          <a:prstGeom prst="rect">
            <a:avLst/>
          </a:prstGeom>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Automated Controllers</a:t>
            </a:r>
          </a:p>
        </p:txBody>
      </p:sp>
      <p:sp>
        <p:nvSpPr>
          <p:cNvPr id="23" name="Rectangle 22"/>
          <p:cNvSpPr/>
          <p:nvPr/>
        </p:nvSpPr>
        <p:spPr>
          <a:xfrm>
            <a:off x="4512975" y="3123279"/>
            <a:ext cx="1074400"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4" name="Straight Arrow Connector 23"/>
          <p:cNvCxnSpPr>
            <a:cxnSpLocks/>
          </p:cNvCxnSpPr>
          <p:nvPr/>
        </p:nvCxnSpPr>
        <p:spPr>
          <a:xfrm flipV="1">
            <a:off x="5082816" y="1948141"/>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4825880" y="1927086"/>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5076026" y="3815145"/>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4819090" y="3794089"/>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5587375" y="3342731"/>
            <a:ext cx="5679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5587375" y="3578287"/>
            <a:ext cx="56798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2D609E0C-CF47-4157-9440-39A1143ED1AC}"/>
              </a:ext>
            </a:extLst>
          </p:cNvPr>
          <p:cNvSpPr txBox="1"/>
          <p:nvPr/>
        </p:nvSpPr>
        <p:spPr>
          <a:xfrm>
            <a:off x="6790470" y="6638150"/>
            <a:ext cx="2353529"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TextBox 35">
            <a:extLst>
              <a:ext uri="{FF2B5EF4-FFF2-40B4-BE49-F238E27FC236}">
                <a16:creationId xmlns:a16="http://schemas.microsoft.com/office/drawing/2014/main" id="{8C05F09C-4C1F-4D25-8611-6F79E6004FAB}"/>
              </a:ext>
            </a:extLst>
          </p:cNvPr>
          <p:cNvSpPr txBox="1"/>
          <p:nvPr/>
        </p:nvSpPr>
        <p:spPr>
          <a:xfrm>
            <a:off x="0" y="6642473"/>
            <a:ext cx="1540806" cy="276999"/>
          </a:xfrm>
          <a:prstGeom prst="rect">
            <a:avLst/>
          </a:prstGeom>
          <a:noFill/>
          <a:ln cap="flat">
            <a:noFill/>
          </a:ln>
        </p:spPr>
        <p:txBody>
          <a:bodyPr vert="horz" wrap="non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John Thomas, 2019</a:t>
            </a:r>
          </a:p>
        </p:txBody>
      </p:sp>
    </p:spTree>
    <p:extLst>
      <p:ext uri="{BB962C8B-B14F-4D97-AF65-F5344CB8AC3E}">
        <p14:creationId xmlns:p14="http://schemas.microsoft.com/office/powerpoint/2010/main" val="4705906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flipH="1">
            <a:off x="1761606" y="1444975"/>
            <a:ext cx="1199760" cy="84728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 Define Purpose of the Analysis</a:t>
            </a:r>
          </a:p>
        </p:txBody>
      </p:sp>
      <p:cxnSp>
        <p:nvCxnSpPr>
          <p:cNvPr id="7" name="Straight Arrow Connector 6"/>
          <p:cNvCxnSpPr/>
          <p:nvPr/>
        </p:nvCxnSpPr>
        <p:spPr>
          <a:xfrm rot="16200000">
            <a:off x="3124454" y="1715149"/>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444750" y="1069076"/>
            <a:ext cx="6318556" cy="1486818"/>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1444749" y="1066802"/>
            <a:ext cx="919678"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STPA</a:t>
            </a:r>
          </a:p>
        </p:txBody>
      </p:sp>
      <p:sp>
        <p:nvSpPr>
          <p:cNvPr id="10" name="Rectangle 9"/>
          <p:cNvSpPr/>
          <p:nvPr/>
        </p:nvSpPr>
        <p:spPr>
          <a:xfrm flipH="1">
            <a:off x="3287544" y="1445819"/>
            <a:ext cx="1114992" cy="84728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 Model the Control Structure</a:t>
            </a:r>
          </a:p>
        </p:txBody>
      </p:sp>
      <p:sp>
        <p:nvSpPr>
          <p:cNvPr id="11" name="Rectangle 10"/>
          <p:cNvSpPr/>
          <p:nvPr/>
        </p:nvSpPr>
        <p:spPr>
          <a:xfrm flipH="1">
            <a:off x="4728711" y="1448140"/>
            <a:ext cx="1380514" cy="844966"/>
          </a:xfrm>
          <a:prstGeom prst="rect">
            <a:avLst/>
          </a:prstGeom>
          <a:ln w="57150"/>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3) Identify Hazardous Control Actions</a:t>
            </a:r>
          </a:p>
        </p:txBody>
      </p:sp>
      <p:sp>
        <p:nvSpPr>
          <p:cNvPr id="12" name="Rectangle 11"/>
          <p:cNvSpPr/>
          <p:nvPr/>
        </p:nvSpPr>
        <p:spPr>
          <a:xfrm flipH="1">
            <a:off x="6435398" y="1445819"/>
            <a:ext cx="1054339" cy="84728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 Identify Loss Scenarios</a:t>
            </a:r>
          </a:p>
        </p:txBody>
      </p:sp>
      <p:cxnSp>
        <p:nvCxnSpPr>
          <p:cNvPr id="13" name="Straight Arrow Connector 12"/>
          <p:cNvCxnSpPr/>
          <p:nvPr/>
        </p:nvCxnSpPr>
        <p:spPr>
          <a:xfrm rot="16200000">
            <a:off x="4565626" y="1715148"/>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a:off x="6272312" y="1724572"/>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ircular Arrow 14"/>
          <p:cNvSpPr/>
          <p:nvPr/>
        </p:nvSpPr>
        <p:spPr>
          <a:xfrm flipH="1">
            <a:off x="7387618" y="3720888"/>
            <a:ext cx="1318089" cy="2274174"/>
          </a:xfrm>
          <a:prstGeom prst="circularArrow">
            <a:avLst>
              <a:gd name="adj1" fmla="val 25576"/>
              <a:gd name="adj2" fmla="val 992395"/>
              <a:gd name="adj3" fmla="val 20312251"/>
              <a:gd name="adj4" fmla="val 5067623"/>
              <a:gd name="adj5" fmla="val 21535"/>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6" name="Rounded Rectangle 15"/>
          <p:cNvSpPr/>
          <p:nvPr/>
        </p:nvSpPr>
        <p:spPr>
          <a:xfrm>
            <a:off x="5398549" y="4724716"/>
            <a:ext cx="271841" cy="477128"/>
          </a:xfrm>
          <a:prstGeom prst="roundRect">
            <a:avLst>
              <a:gd name="adj" fmla="val 35643"/>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5160898" y="41077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Straight Arrow Connector 17"/>
          <p:cNvCxnSpPr>
            <a:cxnSpLocks/>
          </p:cNvCxnSpPr>
          <p:nvPr/>
        </p:nvCxnSpPr>
        <p:spPr>
          <a:xfrm>
            <a:off x="5528576" y="4724717"/>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V="1">
            <a:off x="5771036" y="4721487"/>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172944" y="520507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Straight Arrow Connector 20"/>
          <p:cNvCxnSpPr>
            <a:cxnSpLocks/>
          </p:cNvCxnSpPr>
          <p:nvPr/>
        </p:nvCxnSpPr>
        <p:spPr>
          <a:xfrm>
            <a:off x="5534470" y="580828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5776930" y="580505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929578" y="3899988"/>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a:off x="5528576" y="363339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V="1">
            <a:off x="5771036" y="363016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a:off x="6137719" y="4303940"/>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137718" y="4529647"/>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7446718" y="4058946"/>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Straight Arrow Connector 28"/>
          <p:cNvCxnSpPr>
            <a:cxnSpLocks/>
          </p:cNvCxnSpPr>
          <p:nvPr/>
        </p:nvCxnSpPr>
        <p:spPr>
          <a:xfrm>
            <a:off x="7814396" y="4675954"/>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flipV="1">
            <a:off x="8056856" y="4672725"/>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58763" y="5156311"/>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2" name="Straight Arrow Connector 31"/>
          <p:cNvCxnSpPr>
            <a:cxnSpLocks/>
          </p:cNvCxnSpPr>
          <p:nvPr/>
        </p:nvCxnSpPr>
        <p:spPr>
          <a:xfrm>
            <a:off x="7820290" y="575951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flipV="1">
            <a:off x="8062749" y="575629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205751" y="3851226"/>
            <a:ext cx="1421346"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Straight Arrow Connector 34"/>
          <p:cNvCxnSpPr>
            <a:cxnSpLocks/>
          </p:cNvCxnSpPr>
          <p:nvPr/>
        </p:nvCxnSpPr>
        <p:spPr>
          <a:xfrm>
            <a:off x="7814396" y="358462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V="1">
            <a:off x="8056856" y="358140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H="1">
            <a:off x="8423539" y="4255178"/>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a:off x="8423538" y="4480884"/>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929260" y="410404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0" name="Straight Arrow Connector 39"/>
          <p:cNvCxnSpPr>
            <a:cxnSpLocks/>
          </p:cNvCxnSpPr>
          <p:nvPr/>
        </p:nvCxnSpPr>
        <p:spPr>
          <a:xfrm>
            <a:off x="3296939" y="4721051"/>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flipV="1">
            <a:off x="3539398" y="4717822"/>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941306" y="52014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3" name="Straight Arrow Connector 42"/>
          <p:cNvCxnSpPr>
            <a:cxnSpLocks/>
          </p:cNvCxnSpPr>
          <p:nvPr/>
        </p:nvCxnSpPr>
        <p:spPr>
          <a:xfrm>
            <a:off x="3302832" y="5804614"/>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flipV="1">
            <a:off x="3545292" y="580138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97940" y="3896322"/>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6" name="Straight Arrow Connector 45"/>
          <p:cNvCxnSpPr>
            <a:cxnSpLocks/>
          </p:cNvCxnSpPr>
          <p:nvPr/>
        </p:nvCxnSpPr>
        <p:spPr>
          <a:xfrm>
            <a:off x="3296939" y="3629725"/>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V="1">
            <a:off x="3539398" y="362649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H="1">
            <a:off x="3906081" y="4300275"/>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p:cNvCxnSpPr>
          <p:nvPr/>
        </p:nvCxnSpPr>
        <p:spPr>
          <a:xfrm>
            <a:off x="3906080" y="4525981"/>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flipH="1">
            <a:off x="422242" y="3720888"/>
            <a:ext cx="2183849" cy="448530"/>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Losses, Hazards</a:t>
            </a:r>
          </a:p>
        </p:txBody>
      </p:sp>
      <p:sp>
        <p:nvSpPr>
          <p:cNvPr id="51" name="Right Arrow 50"/>
          <p:cNvSpPr/>
          <p:nvPr/>
        </p:nvSpPr>
        <p:spPr>
          <a:xfrm rot="5400000">
            <a:off x="4823215" y="2692505"/>
            <a:ext cx="93309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2" name="Right Arrow 51"/>
          <p:cNvSpPr/>
          <p:nvPr/>
        </p:nvSpPr>
        <p:spPr>
          <a:xfrm rot="3754831">
            <a:off x="6538090" y="2775678"/>
            <a:ext cx="1320583"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3" name="Right Arrow 52"/>
          <p:cNvSpPr/>
          <p:nvPr/>
        </p:nvSpPr>
        <p:spPr>
          <a:xfrm rot="5974949">
            <a:off x="3065129" y="2712781"/>
            <a:ext cx="904311"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4" name="Right Arrow 53"/>
          <p:cNvSpPr/>
          <p:nvPr/>
        </p:nvSpPr>
        <p:spPr>
          <a:xfrm rot="7287157">
            <a:off x="1091273" y="2784824"/>
            <a:ext cx="112993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5" name="Rectangle 54"/>
          <p:cNvSpPr/>
          <p:nvPr/>
        </p:nvSpPr>
        <p:spPr>
          <a:xfrm>
            <a:off x="743538" y="4924961"/>
            <a:ext cx="1208584" cy="900258"/>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TextBox 55"/>
          <p:cNvSpPr txBox="1"/>
          <p:nvPr/>
        </p:nvSpPr>
        <p:spPr>
          <a:xfrm>
            <a:off x="-9092" y="4191631"/>
            <a:ext cx="899612" cy="64633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Define System boundary</a:t>
            </a:r>
          </a:p>
        </p:txBody>
      </p:sp>
      <p:cxnSp>
        <p:nvCxnSpPr>
          <p:cNvPr id="57" name="Curved Connector 56"/>
          <p:cNvCxnSpPr>
            <a:stCxn id="56" idx="3"/>
          </p:cNvCxnSpPr>
          <p:nvPr/>
        </p:nvCxnSpPr>
        <p:spPr>
          <a:xfrm>
            <a:off x="890520" y="4514797"/>
            <a:ext cx="236228" cy="417979"/>
          </a:xfrm>
          <a:prstGeom prst="curvedConnector2">
            <a:avLst/>
          </a:prstGeom>
          <a:noFill/>
          <a:ln w="6350" cap="flat" cmpd="sng" algn="ctr">
            <a:solidFill>
              <a:sysClr val="windowText" lastClr="000000"/>
            </a:solidFill>
            <a:prstDash val="solid"/>
            <a:miter lim="800000"/>
            <a:tailEnd type="triangle"/>
          </a:ln>
          <a:effectLst/>
        </p:spPr>
      </p:cxnSp>
      <p:sp>
        <p:nvSpPr>
          <p:cNvPr id="58" name="TextBox 57"/>
          <p:cNvSpPr txBox="1"/>
          <p:nvPr/>
        </p:nvSpPr>
        <p:spPr>
          <a:xfrm>
            <a:off x="1172712" y="4489440"/>
            <a:ext cx="1424581" cy="34852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Environment</a:t>
            </a:r>
          </a:p>
        </p:txBody>
      </p:sp>
      <p:sp>
        <p:nvSpPr>
          <p:cNvPr id="59" name="TextBox 58"/>
          <p:cNvSpPr txBox="1"/>
          <p:nvPr/>
        </p:nvSpPr>
        <p:spPr>
          <a:xfrm>
            <a:off x="743538" y="5201843"/>
            <a:ext cx="1208584"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System</a:t>
            </a:r>
          </a:p>
        </p:txBody>
      </p:sp>
      <p:sp>
        <p:nvSpPr>
          <p:cNvPr id="60" name="TextBox 59">
            <a:extLst>
              <a:ext uri="{FF2B5EF4-FFF2-40B4-BE49-F238E27FC236}">
                <a16:creationId xmlns:a16="http://schemas.microsoft.com/office/drawing/2014/main" id="{A8BDC326-FE8F-400D-80BB-7B9562B9F002}"/>
              </a:ext>
            </a:extLst>
          </p:cNvPr>
          <p:cNvSpPr txBox="1"/>
          <p:nvPr/>
        </p:nvSpPr>
        <p:spPr>
          <a:xfrm>
            <a:off x="-91440" y="6626423"/>
            <a:ext cx="227075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(Leveson and Thomas, 2018)</a:t>
            </a:r>
          </a:p>
        </p:txBody>
      </p:sp>
      <p:pic>
        <p:nvPicPr>
          <p:cNvPr id="61" name="Picture 60">
            <a:extLst>
              <a:ext uri="{FF2B5EF4-FFF2-40B4-BE49-F238E27FC236}">
                <a16:creationId xmlns:a16="http://schemas.microsoft.com/office/drawing/2014/main" id="{75D99E74-BD54-468A-BA92-35A3E59B394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98382" y="1031105"/>
            <a:ext cx="818238" cy="495261"/>
          </a:xfrm>
          <a:prstGeom prst="rect">
            <a:avLst/>
          </a:prstGeom>
        </p:spPr>
      </p:pic>
      <p:pic>
        <p:nvPicPr>
          <p:cNvPr id="62" name="Picture 61">
            <a:extLst>
              <a:ext uri="{FF2B5EF4-FFF2-40B4-BE49-F238E27FC236}">
                <a16:creationId xmlns:a16="http://schemas.microsoft.com/office/drawing/2014/main" id="{C859B96E-C681-476F-9139-488E0182150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11354" y="1031105"/>
            <a:ext cx="818238" cy="495261"/>
          </a:xfrm>
          <a:prstGeom prst="rect">
            <a:avLst/>
          </a:prstGeom>
        </p:spPr>
      </p:pic>
    </p:spTree>
    <p:extLst>
      <p:ext uri="{BB962C8B-B14F-4D97-AF65-F5344CB8AC3E}">
        <p14:creationId xmlns:p14="http://schemas.microsoft.com/office/powerpoint/2010/main" val="4160827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3137894" y="3725628"/>
            <a:ext cx="707071" cy="52433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190005"/>
              <a:ext cx="4486715"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85099" y="2135627"/>
              <a:ext cx="201893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4970402" y="3171883"/>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867464" y="3104400"/>
            <a:ext cx="1681752" cy="1787129"/>
          </a:xfrm>
          <a:prstGeom prst="triangle">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sz="3600" dirty="0"/>
              <a:t>STPA: Identify Hazardous Control Actions (HCA)</a:t>
            </a:r>
          </a:p>
        </p:txBody>
      </p:sp>
      <p:sp>
        <p:nvSpPr>
          <p:cNvPr id="31" name="TextBox 30"/>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3" name="TextBox 32"/>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15650453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6C37FE-E09D-F819-E2A4-30D0F89C54E2}"/>
              </a:ext>
            </a:extLst>
          </p:cNvPr>
          <p:cNvSpPr/>
          <p:nvPr/>
        </p:nvSpPr>
        <p:spPr>
          <a:xfrm>
            <a:off x="2138777" y="1478671"/>
            <a:ext cx="1450975" cy="92268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rIns="6858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Providing HCAs (wrong sit., etc.)</a:t>
            </a:r>
          </a:p>
        </p:txBody>
      </p:sp>
      <p:sp>
        <p:nvSpPr>
          <p:cNvPr id="2" name="Title 1"/>
          <p:cNvSpPr>
            <a:spLocks noGrp="1"/>
          </p:cNvSpPr>
          <p:nvPr>
            <p:ph type="title"/>
          </p:nvPr>
        </p:nvSpPr>
        <p:spPr>
          <a:xfrm>
            <a:off x="1485900" y="94515"/>
            <a:ext cx="6172200" cy="536075"/>
          </a:xfrm>
        </p:spPr>
        <p:txBody>
          <a:bodyPr>
            <a:normAutofit fontScale="90000"/>
          </a:bodyPr>
          <a:lstStyle/>
          <a:p>
            <a:r>
              <a:rPr lang="en-US" dirty="0"/>
              <a:t>STPA HCA Bounding</a:t>
            </a:r>
          </a:p>
        </p:txBody>
      </p:sp>
      <p:sp>
        <p:nvSpPr>
          <p:cNvPr id="28" name="Rectangle: Rounded Corners 27">
            <a:extLst>
              <a:ext uri="{FF2B5EF4-FFF2-40B4-BE49-F238E27FC236}">
                <a16:creationId xmlns:a16="http://schemas.microsoft.com/office/drawing/2014/main" id="{B20599C2-0B62-32B3-D5C8-915CCEC06B12}"/>
              </a:ext>
            </a:extLst>
          </p:cNvPr>
          <p:cNvSpPr/>
          <p:nvPr/>
        </p:nvSpPr>
        <p:spPr>
          <a:xfrm>
            <a:off x="832082" y="5957793"/>
            <a:ext cx="8149010" cy="6653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white"/>
                </a:solidFill>
                <a:effectLst/>
                <a:uLnTx/>
                <a:uFillTx/>
                <a:latin typeface="Calibri"/>
                <a:ea typeface="+mn-ea"/>
                <a:cs typeface="+mn-cs"/>
              </a:rPr>
              <a:t>The complete set of HCAs will fully bound the necessary safe behavior</a:t>
            </a:r>
          </a:p>
        </p:txBody>
      </p:sp>
      <p:cxnSp>
        <p:nvCxnSpPr>
          <p:cNvPr id="26" name="Straight Arrow Connector 25">
            <a:extLst>
              <a:ext uri="{FF2B5EF4-FFF2-40B4-BE49-F238E27FC236}">
                <a16:creationId xmlns:a16="http://schemas.microsoft.com/office/drawing/2014/main" id="{3A344C09-FC72-3DAC-E1DE-D58C097C97F9}"/>
              </a:ext>
            </a:extLst>
          </p:cNvPr>
          <p:cNvCxnSpPr>
            <a:cxnSpLocks/>
          </p:cNvCxnSpPr>
          <p:nvPr/>
        </p:nvCxnSpPr>
        <p:spPr>
          <a:xfrm>
            <a:off x="1855559" y="2451034"/>
            <a:ext cx="6585173" cy="0"/>
          </a:xfrm>
          <a:prstGeom prst="straightConnector1">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782A335-25A2-555A-C5A8-69A357D45750}"/>
              </a:ext>
            </a:extLst>
          </p:cNvPr>
          <p:cNvSpPr/>
          <p:nvPr/>
        </p:nvSpPr>
        <p:spPr>
          <a:xfrm>
            <a:off x="5307121" y="2225273"/>
            <a:ext cx="2119863" cy="63288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Not Provided HCAs</a:t>
            </a:r>
          </a:p>
        </p:txBody>
      </p:sp>
      <p:sp>
        <p:nvSpPr>
          <p:cNvPr id="4" name="Rectangle 3">
            <a:extLst>
              <a:ext uri="{FF2B5EF4-FFF2-40B4-BE49-F238E27FC236}">
                <a16:creationId xmlns:a16="http://schemas.microsoft.com/office/drawing/2014/main" id="{ED4F9FBF-9774-AAE4-0FA8-4FE9A86D4ECF}"/>
              </a:ext>
            </a:extLst>
          </p:cNvPr>
          <p:cNvSpPr/>
          <p:nvPr/>
        </p:nvSpPr>
        <p:spPr>
          <a:xfrm>
            <a:off x="5177433" y="1907697"/>
            <a:ext cx="781144" cy="56127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Too Late HCAs</a:t>
            </a:r>
          </a:p>
        </p:txBody>
      </p:sp>
      <p:sp>
        <p:nvSpPr>
          <p:cNvPr id="6" name="Rectangle 5">
            <a:extLst>
              <a:ext uri="{FF2B5EF4-FFF2-40B4-BE49-F238E27FC236}">
                <a16:creationId xmlns:a16="http://schemas.microsoft.com/office/drawing/2014/main" id="{1F9540B8-99DA-7227-38DF-B1C14FE1B31C}"/>
              </a:ext>
            </a:extLst>
          </p:cNvPr>
          <p:cNvSpPr/>
          <p:nvPr/>
        </p:nvSpPr>
        <p:spPr>
          <a:xfrm>
            <a:off x="6551898" y="1920605"/>
            <a:ext cx="976522" cy="56127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Stopped Too Soon HCAs</a:t>
            </a:r>
          </a:p>
        </p:txBody>
      </p:sp>
      <p:cxnSp>
        <p:nvCxnSpPr>
          <p:cNvPr id="5" name="Straight Arrow Connector 4"/>
          <p:cNvCxnSpPr>
            <a:cxnSpLocks/>
          </p:cNvCxnSpPr>
          <p:nvPr/>
        </p:nvCxnSpPr>
        <p:spPr>
          <a:xfrm>
            <a:off x="2138777" y="2550385"/>
            <a:ext cx="6410446"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317115" y="2550385"/>
            <a:ext cx="51969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time</a:t>
            </a:r>
          </a:p>
        </p:txBody>
      </p:sp>
      <p:sp>
        <p:nvSpPr>
          <p:cNvPr id="22" name="TextBox 21"/>
          <p:cNvSpPr txBox="1"/>
          <p:nvPr/>
        </p:nvSpPr>
        <p:spPr>
          <a:xfrm>
            <a:off x="520589" y="2139749"/>
            <a:ext cx="133726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497D">
                    <a:lumMod val="75000"/>
                  </a:srgbClr>
                </a:solidFill>
                <a:effectLst/>
                <a:uLnTx/>
                <a:uFillTx/>
                <a:latin typeface="Calibri"/>
                <a:ea typeface="+mn-ea"/>
                <a:cs typeface="+mn-cs"/>
              </a:rPr>
              <a:t>Control Action not provided</a:t>
            </a:r>
          </a:p>
        </p:txBody>
      </p:sp>
      <p:cxnSp>
        <p:nvCxnSpPr>
          <p:cNvPr id="36" name="Straight Arrow Connector 35"/>
          <p:cNvCxnSpPr/>
          <p:nvPr/>
        </p:nvCxnSpPr>
        <p:spPr>
          <a:xfrm flipV="1">
            <a:off x="5094846" y="1707373"/>
            <a:ext cx="0" cy="1090938"/>
          </a:xfrm>
          <a:prstGeom prst="straightConnector1">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7603888" y="1707373"/>
            <a:ext cx="0" cy="1090940"/>
          </a:xfrm>
          <a:prstGeom prst="straightConnector1">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A8B0E88-73B1-6BCC-85DB-67A33966DCC6}"/>
              </a:ext>
            </a:extLst>
          </p:cNvPr>
          <p:cNvSpPr/>
          <p:nvPr/>
        </p:nvSpPr>
        <p:spPr>
          <a:xfrm>
            <a:off x="3714915" y="1471719"/>
            <a:ext cx="1179300" cy="92268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Too Early HCAs</a:t>
            </a:r>
          </a:p>
        </p:txBody>
      </p:sp>
      <p:sp>
        <p:nvSpPr>
          <p:cNvPr id="7" name="Rectangle 6">
            <a:extLst>
              <a:ext uri="{FF2B5EF4-FFF2-40B4-BE49-F238E27FC236}">
                <a16:creationId xmlns:a16="http://schemas.microsoft.com/office/drawing/2014/main" id="{8310144F-AD17-BD1D-9596-686E3DFEAA79}"/>
              </a:ext>
            </a:extLst>
          </p:cNvPr>
          <p:cNvSpPr/>
          <p:nvPr/>
        </p:nvSpPr>
        <p:spPr>
          <a:xfrm>
            <a:off x="7816872" y="1473437"/>
            <a:ext cx="1205208" cy="90669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Applied Too Long HCAs</a:t>
            </a:r>
          </a:p>
        </p:txBody>
      </p:sp>
      <p:sp>
        <p:nvSpPr>
          <p:cNvPr id="18" name="Rectangle 17">
            <a:extLst>
              <a:ext uri="{FF2B5EF4-FFF2-40B4-BE49-F238E27FC236}">
                <a16:creationId xmlns:a16="http://schemas.microsoft.com/office/drawing/2014/main" id="{31A52866-CC0A-9DBB-40DD-CB682A2BACD7}"/>
              </a:ext>
            </a:extLst>
          </p:cNvPr>
          <p:cNvSpPr/>
          <p:nvPr/>
        </p:nvSpPr>
        <p:spPr>
          <a:xfrm>
            <a:off x="5177433" y="1015920"/>
            <a:ext cx="2406524" cy="52369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rIns="6858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Providing HCAs (excessive, etc.)</a:t>
            </a:r>
          </a:p>
        </p:txBody>
      </p:sp>
      <p:cxnSp>
        <p:nvCxnSpPr>
          <p:cNvPr id="19" name="Straight Arrow Connector 18">
            <a:extLst>
              <a:ext uri="{FF2B5EF4-FFF2-40B4-BE49-F238E27FC236}">
                <a16:creationId xmlns:a16="http://schemas.microsoft.com/office/drawing/2014/main" id="{A0287A95-A8FC-D8E0-5E5E-726AE1FFD718}"/>
              </a:ext>
            </a:extLst>
          </p:cNvPr>
          <p:cNvCxnSpPr>
            <a:cxnSpLocks/>
          </p:cNvCxnSpPr>
          <p:nvPr/>
        </p:nvCxnSpPr>
        <p:spPr>
          <a:xfrm flipV="1">
            <a:off x="1540111" y="2517595"/>
            <a:ext cx="510214" cy="385224"/>
          </a:xfrm>
          <a:prstGeom prst="straightConnector1">
            <a:avLst/>
          </a:prstGeom>
          <a:ln w="444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88E6046-452C-6043-BBF2-7CBE52302262}"/>
              </a:ext>
            </a:extLst>
          </p:cNvPr>
          <p:cNvSpPr txBox="1"/>
          <p:nvPr/>
        </p:nvSpPr>
        <p:spPr>
          <a:xfrm>
            <a:off x="-51932" y="2843640"/>
            <a:ext cx="2324842" cy="52322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Calibri"/>
                <a:ea typeface="+mn-ea"/>
                <a:cs typeface="+mn-cs"/>
              </a:rPr>
              <a:t>A safe control action necessary to prevent hazards</a:t>
            </a:r>
          </a:p>
        </p:txBody>
      </p:sp>
      <p:cxnSp>
        <p:nvCxnSpPr>
          <p:cNvPr id="11" name="Straight Connector 10"/>
          <p:cNvCxnSpPr>
            <a:cxnSpLocks/>
          </p:cNvCxnSpPr>
          <p:nvPr/>
        </p:nvCxnSpPr>
        <p:spPr>
          <a:xfrm>
            <a:off x="1931140" y="2468966"/>
            <a:ext cx="3163706"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612501" y="2468966"/>
            <a:ext cx="56304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2B8E747-6DA7-6393-6394-E47B7F6B684D}"/>
              </a:ext>
            </a:extLst>
          </p:cNvPr>
          <p:cNvSpPr txBox="1"/>
          <p:nvPr/>
        </p:nvSpPr>
        <p:spPr>
          <a:xfrm>
            <a:off x="3920242" y="2835977"/>
            <a:ext cx="1587120" cy="52322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Calibri"/>
                <a:ea typeface="+mn-ea"/>
                <a:cs typeface="+mn-cs"/>
              </a:rPr>
              <a:t>Slightly early, but safe</a:t>
            </a:r>
          </a:p>
        </p:txBody>
      </p:sp>
      <p:sp>
        <p:nvSpPr>
          <p:cNvPr id="23" name="TextBox 22"/>
          <p:cNvSpPr txBox="1"/>
          <p:nvPr/>
        </p:nvSpPr>
        <p:spPr>
          <a:xfrm>
            <a:off x="483681" y="1376679"/>
            <a:ext cx="1371878" cy="523220"/>
          </a:xfrm>
          <a:prstGeom prst="rect">
            <a:avLst/>
          </a:prstGeom>
          <a:noFill/>
        </p:spPr>
        <p:txBody>
          <a:bodyPr wrap="square" lIns="91440" rIns="9144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497D">
                    <a:lumMod val="75000"/>
                  </a:srgbClr>
                </a:solidFill>
                <a:effectLst/>
                <a:uLnTx/>
                <a:uFillTx/>
                <a:latin typeface="Calibri"/>
                <a:ea typeface="+mn-ea"/>
                <a:cs typeface="+mn-cs"/>
              </a:rPr>
              <a:t>Control Action provided</a:t>
            </a:r>
          </a:p>
        </p:txBody>
      </p:sp>
      <p:cxnSp>
        <p:nvCxnSpPr>
          <p:cNvPr id="24" name="Straight Arrow Connector 23"/>
          <p:cNvCxnSpPr>
            <a:cxnSpLocks/>
            <a:stCxn id="23" idx="3"/>
          </p:cNvCxnSpPr>
          <p:nvPr/>
        </p:nvCxnSpPr>
        <p:spPr>
          <a:xfrm flipV="1">
            <a:off x="1855559" y="1634263"/>
            <a:ext cx="6546314" cy="4026"/>
          </a:xfrm>
          <a:prstGeom prst="straightConnector1">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094847" y="1644379"/>
            <a:ext cx="9304" cy="83144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612502" y="1604948"/>
            <a:ext cx="9304" cy="86124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104150" y="1632200"/>
            <a:ext cx="2508351" cy="1217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0FD96A7-DA8E-0C7C-2D04-937DDDF8B965}"/>
              </a:ext>
            </a:extLst>
          </p:cNvPr>
          <p:cNvCxnSpPr>
            <a:cxnSpLocks/>
          </p:cNvCxnSpPr>
          <p:nvPr/>
        </p:nvCxnSpPr>
        <p:spPr>
          <a:xfrm flipV="1">
            <a:off x="4969683" y="1629318"/>
            <a:ext cx="9304" cy="831444"/>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CD96D50-67E0-AF05-30C0-C7901827604B}"/>
              </a:ext>
            </a:extLst>
          </p:cNvPr>
          <p:cNvCxnSpPr>
            <a:cxnSpLocks/>
          </p:cNvCxnSpPr>
          <p:nvPr/>
        </p:nvCxnSpPr>
        <p:spPr>
          <a:xfrm>
            <a:off x="4976405" y="1659425"/>
            <a:ext cx="150464" cy="0"/>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0CE3EB2-B5EA-B8B4-84D1-3E94066E1D57}"/>
              </a:ext>
            </a:extLst>
          </p:cNvPr>
          <p:cNvCxnSpPr>
            <a:cxnSpLocks/>
          </p:cNvCxnSpPr>
          <p:nvPr/>
        </p:nvCxnSpPr>
        <p:spPr>
          <a:xfrm flipV="1">
            <a:off x="4776686" y="1615102"/>
            <a:ext cx="9304" cy="831444"/>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E21CED-CF1D-FB3C-38DB-07859F42CEDE}"/>
              </a:ext>
            </a:extLst>
          </p:cNvPr>
          <p:cNvCxnSpPr>
            <a:cxnSpLocks/>
          </p:cNvCxnSpPr>
          <p:nvPr/>
        </p:nvCxnSpPr>
        <p:spPr>
          <a:xfrm>
            <a:off x="4786338" y="1610979"/>
            <a:ext cx="317812" cy="0"/>
          </a:xfrm>
          <a:prstGeom prst="line">
            <a:avLst/>
          </a:prstGeom>
          <a:ln w="38100">
            <a:solidFill>
              <a:schemeClr val="accent6">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01ECA78F-B003-B22E-FAAE-48F20C145558}"/>
              </a:ext>
            </a:extLst>
          </p:cNvPr>
          <p:cNvCxnSpPr>
            <a:cxnSpLocks/>
          </p:cNvCxnSpPr>
          <p:nvPr/>
        </p:nvCxnSpPr>
        <p:spPr>
          <a:xfrm flipV="1">
            <a:off x="4740755" y="2491371"/>
            <a:ext cx="199131" cy="445058"/>
          </a:xfrm>
          <a:prstGeom prst="straightConnector1">
            <a:avLst/>
          </a:prstGeom>
          <a:ln w="444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9A8908A6-D6D1-6FDA-D673-1CC8934B3C3D}"/>
              </a:ext>
            </a:extLst>
          </p:cNvPr>
          <p:cNvCxnSpPr>
            <a:cxnSpLocks/>
          </p:cNvCxnSpPr>
          <p:nvPr/>
        </p:nvCxnSpPr>
        <p:spPr>
          <a:xfrm flipV="1">
            <a:off x="3658674" y="2514231"/>
            <a:ext cx="1055126" cy="422198"/>
          </a:xfrm>
          <a:prstGeom prst="straightConnector1">
            <a:avLst/>
          </a:prstGeom>
          <a:ln w="444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3F5CA5C3-C897-3A0C-5B9F-3D9BBAFD377F}"/>
              </a:ext>
            </a:extLst>
          </p:cNvPr>
          <p:cNvSpPr txBox="1"/>
          <p:nvPr/>
        </p:nvSpPr>
        <p:spPr>
          <a:xfrm>
            <a:off x="2490403" y="3054538"/>
            <a:ext cx="1587120" cy="307777"/>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79646">
                    <a:lumMod val="75000"/>
                  </a:srgbClr>
                </a:solidFill>
                <a:effectLst/>
                <a:uLnTx/>
                <a:uFillTx/>
                <a:latin typeface="Calibri"/>
                <a:ea typeface="+mn-ea"/>
                <a:cs typeface="+mn-cs"/>
              </a:rPr>
              <a:t>Too early, unsafe</a:t>
            </a:r>
          </a:p>
        </p:txBody>
      </p:sp>
      <p:graphicFrame>
        <p:nvGraphicFramePr>
          <p:cNvPr id="12" name="Table 11">
            <a:extLst>
              <a:ext uri="{FF2B5EF4-FFF2-40B4-BE49-F238E27FC236}">
                <a16:creationId xmlns:a16="http://schemas.microsoft.com/office/drawing/2014/main" id="{9E9B2BF2-BD1E-9B41-260D-174C89A9F6F4}"/>
              </a:ext>
            </a:extLst>
          </p:cNvPr>
          <p:cNvGraphicFramePr>
            <a:graphicFrameLocks noGrp="1"/>
          </p:cNvGraphicFramePr>
          <p:nvPr/>
        </p:nvGraphicFramePr>
        <p:xfrm>
          <a:off x="0" y="3483972"/>
          <a:ext cx="9022079" cy="2292224"/>
        </p:xfrm>
        <a:graphic>
          <a:graphicData uri="http://schemas.openxmlformats.org/drawingml/2006/table">
            <a:tbl>
              <a:tblPr/>
              <a:tblGrid>
                <a:gridCol w="1752600">
                  <a:extLst>
                    <a:ext uri="{9D8B030D-6E8A-4147-A177-3AD203B41FA5}">
                      <a16:colId xmlns:a16="http://schemas.microsoft.com/office/drawing/2014/main" val="20000"/>
                    </a:ext>
                  </a:extLst>
                </a:gridCol>
                <a:gridCol w="1852750">
                  <a:extLst>
                    <a:ext uri="{9D8B030D-6E8A-4147-A177-3AD203B41FA5}">
                      <a16:colId xmlns:a16="http://schemas.microsoft.com/office/drawing/2014/main" val="20001"/>
                    </a:ext>
                  </a:extLst>
                </a:gridCol>
                <a:gridCol w="1807898">
                  <a:extLst>
                    <a:ext uri="{9D8B030D-6E8A-4147-A177-3AD203B41FA5}">
                      <a16:colId xmlns:a16="http://schemas.microsoft.com/office/drawing/2014/main" val="20002"/>
                    </a:ext>
                  </a:extLst>
                </a:gridCol>
                <a:gridCol w="1918560">
                  <a:extLst>
                    <a:ext uri="{9D8B030D-6E8A-4147-A177-3AD203B41FA5}">
                      <a16:colId xmlns:a16="http://schemas.microsoft.com/office/drawing/2014/main" val="20003"/>
                    </a:ext>
                  </a:extLst>
                </a:gridCol>
                <a:gridCol w="1690271">
                  <a:extLst>
                    <a:ext uri="{9D8B030D-6E8A-4147-A177-3AD203B41FA5}">
                      <a16:colId xmlns:a16="http://schemas.microsoft.com/office/drawing/2014/main" val="20004"/>
                    </a:ext>
                  </a:extLst>
                </a:gridCol>
              </a:tblGrid>
              <a:tr h="1232189">
                <a:tc rowSpan="2">
                  <a:txBody>
                    <a:bodyPr/>
                    <a:lstStyle/>
                    <a:p>
                      <a:pPr marL="0" marR="0" algn="r">
                        <a:spcBef>
                          <a:spcPts val="1200"/>
                        </a:spcBef>
                        <a:spcAft>
                          <a:spcPts val="0"/>
                        </a:spcAft>
                        <a:tabLst>
                          <a:tab pos="228600" algn="l"/>
                        </a:tabLst>
                      </a:pPr>
                      <a:r>
                        <a:rPr lang="en-US" sz="1800" b="1" dirty="0">
                          <a:latin typeface="Calibri" pitchFamily="34" charset="0"/>
                          <a:ea typeface="SimSun"/>
                          <a:cs typeface="Calibri" pitchFamily="34" charset="0"/>
                        </a:rPr>
                        <a:t>Control Actions</a:t>
                      </a:r>
                    </a:p>
                    <a:p>
                      <a:pPr marL="0" marR="0" algn="r">
                        <a:spcBef>
                          <a:spcPts val="1200"/>
                        </a:spcBef>
                        <a:spcAft>
                          <a:spcPts val="0"/>
                        </a:spcAft>
                        <a:tabLst>
                          <a:tab pos="228600" algn="l"/>
                        </a:tabLst>
                      </a:pPr>
                      <a:endParaRPr lang="en-US" sz="1800" b="1" dirty="0">
                        <a:latin typeface="Calibri" pitchFamily="34" charset="0"/>
                        <a:ea typeface="SimSun"/>
                        <a:cs typeface="Calibri" pitchFamily="34" charset="0"/>
                      </a:endParaRPr>
                    </a:p>
                  </a:txBody>
                  <a:tcPr marL="61703" marR="61703" marT="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tabLst>
                          <a:tab pos="228600" algn="l"/>
                        </a:tabLst>
                      </a:pPr>
                      <a:r>
                        <a:rPr lang="en-US" sz="2000" b="1" dirty="0">
                          <a:latin typeface="Calibri" pitchFamily="34" charset="0"/>
                          <a:ea typeface="SimSun"/>
                          <a:cs typeface="Calibri" pitchFamily="34" charset="0"/>
                        </a:rPr>
                        <a:t>Not</a:t>
                      </a:r>
                      <a:r>
                        <a:rPr lang="en-US" sz="2000" b="1" baseline="0" dirty="0">
                          <a:latin typeface="Calibri" pitchFamily="34" charset="0"/>
                          <a:ea typeface="SimSun"/>
                          <a:cs typeface="Calibri" pitchFamily="34" charset="0"/>
                        </a:rPr>
                        <a:t> providing causes hazard</a:t>
                      </a:r>
                      <a:endParaRPr lang="en-US" sz="2800" dirty="0">
                        <a:latin typeface="Calibri" pitchFamily="34" charset="0"/>
                        <a:ea typeface="SimSun"/>
                        <a:cs typeface="Calibri" pitchFamily="34" charset="0"/>
                      </a:endParaRPr>
                    </a:p>
                  </a:txBody>
                  <a:tcPr marL="61703" marR="61703" marT="0" marB="0" anchor="b">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spcBef>
                          <a:spcPts val="0"/>
                        </a:spcBef>
                        <a:spcAft>
                          <a:spcPts val="0"/>
                        </a:spcAft>
                        <a:tabLst>
                          <a:tab pos="228600" algn="l"/>
                        </a:tabLst>
                      </a:pPr>
                      <a:r>
                        <a:rPr lang="en-US" sz="2000" b="1" dirty="0">
                          <a:latin typeface="Calibri" pitchFamily="34" charset="0"/>
                          <a:ea typeface="SimSun"/>
                          <a:cs typeface="Calibri" pitchFamily="34" charset="0"/>
                        </a:rPr>
                        <a:t>Providing causes hazard</a:t>
                      </a:r>
                    </a:p>
                    <a:p>
                      <a:pPr marL="0" marR="0" lvl="0" indent="0" algn="ctr" defTabSz="914400" rtl="0" eaLnBrk="1" fontAlgn="auto" latinLnBrk="0" hangingPunct="1">
                        <a:lnSpc>
                          <a:spcPct val="100000"/>
                        </a:lnSpc>
                        <a:spcBef>
                          <a:spcPts val="0"/>
                        </a:spcBef>
                        <a:spcAft>
                          <a:spcPts val="0"/>
                        </a:spcAft>
                        <a:buClrTx/>
                        <a:buSzTx/>
                        <a:buFontTx/>
                        <a:buNone/>
                        <a:tabLst>
                          <a:tab pos="228600" algn="l"/>
                        </a:tabLst>
                        <a:defRPr/>
                      </a:pPr>
                      <a:r>
                        <a:rPr lang="en-US" sz="1200" b="0" i="1" dirty="0">
                          <a:latin typeface="Calibri" pitchFamily="34" charset="0"/>
                          <a:ea typeface="SimSun"/>
                          <a:cs typeface="Calibri" pitchFamily="34" charset="0"/>
                        </a:rPr>
                        <a:t>[in wrong situation, excessive, insufficient, repetitive, wrong direction, etc.]</a:t>
                      </a:r>
                      <a:endParaRPr lang="en-US" sz="4400" b="0" i="1" dirty="0">
                        <a:latin typeface="Calibri" pitchFamily="34" charset="0"/>
                        <a:ea typeface="SimSun"/>
                        <a:cs typeface="Calibri" pitchFamily="34" charset="0"/>
                      </a:endParaRPr>
                    </a:p>
                  </a:txBody>
                  <a:tcPr marL="61703" marR="617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spcBef>
                          <a:spcPts val="0"/>
                        </a:spcBef>
                        <a:spcAft>
                          <a:spcPts val="0"/>
                        </a:spcAft>
                        <a:tabLst>
                          <a:tab pos="228600" algn="l"/>
                        </a:tabLst>
                      </a:pPr>
                      <a:r>
                        <a:rPr lang="en-US" sz="2000" b="1" dirty="0">
                          <a:latin typeface="Calibri" pitchFamily="34" charset="0"/>
                          <a:ea typeface="SimSun"/>
                          <a:cs typeface="Calibri" pitchFamily="34" charset="0"/>
                        </a:rPr>
                        <a:t>Too early, too late,</a:t>
                      </a:r>
                      <a:endParaRPr lang="en-US" sz="2800" dirty="0">
                        <a:latin typeface="Calibri" pitchFamily="34" charset="0"/>
                        <a:ea typeface="SimSun"/>
                        <a:cs typeface="Calibri" pitchFamily="34" charset="0"/>
                      </a:endParaRPr>
                    </a:p>
                    <a:p>
                      <a:pPr marL="0" marR="0" algn="ctr">
                        <a:spcBef>
                          <a:spcPts val="0"/>
                        </a:spcBef>
                        <a:spcAft>
                          <a:spcPts val="0"/>
                        </a:spcAft>
                        <a:tabLst>
                          <a:tab pos="228600" algn="l"/>
                        </a:tabLst>
                      </a:pPr>
                      <a:r>
                        <a:rPr lang="en-US" sz="2000" b="1" dirty="0">
                          <a:latin typeface="Calibri" pitchFamily="34" charset="0"/>
                          <a:ea typeface="SimSun"/>
                          <a:cs typeface="Calibri" pitchFamily="34" charset="0"/>
                        </a:rPr>
                        <a:t>Order</a:t>
                      </a:r>
                      <a:endParaRPr lang="en-US" sz="2800" dirty="0">
                        <a:latin typeface="Calibri" pitchFamily="34" charset="0"/>
                        <a:ea typeface="SimSun"/>
                        <a:cs typeface="Calibri" pitchFamily="34" charset="0"/>
                      </a:endParaRPr>
                    </a:p>
                  </a:txBody>
                  <a:tcPr marL="61703" marR="617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spcBef>
                          <a:spcPts val="0"/>
                        </a:spcBef>
                        <a:spcAft>
                          <a:spcPts val="0"/>
                        </a:spcAft>
                        <a:tabLst>
                          <a:tab pos="228600" algn="l"/>
                        </a:tabLst>
                      </a:pPr>
                      <a:r>
                        <a:rPr lang="en-US" sz="2000" b="1" dirty="0">
                          <a:latin typeface="Calibri" pitchFamily="34" charset="0"/>
                          <a:ea typeface="SimSun"/>
                          <a:cs typeface="Calibri" pitchFamily="34" charset="0"/>
                        </a:rPr>
                        <a:t>Stopped Too Soon / Applied too long</a:t>
                      </a:r>
                      <a:endParaRPr lang="en-US" sz="2800" dirty="0">
                        <a:latin typeface="Calibri" pitchFamily="34" charset="0"/>
                        <a:ea typeface="SimSun"/>
                        <a:cs typeface="Calibri" pitchFamily="34" charset="0"/>
                      </a:endParaRPr>
                    </a:p>
                  </a:txBody>
                  <a:tcPr marL="61703" marR="617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951104">
                <a:tc vMerge="1">
                  <a:txBody>
                    <a:bodyPr/>
                    <a:lstStyle/>
                    <a:p>
                      <a:pPr marL="0" marR="0" algn="r">
                        <a:spcBef>
                          <a:spcPts val="1200"/>
                        </a:spcBef>
                        <a:spcAft>
                          <a:spcPts val="0"/>
                        </a:spcAft>
                        <a:tabLst>
                          <a:tab pos="228600" algn="l"/>
                        </a:tabLst>
                      </a:pPr>
                      <a:r>
                        <a:rPr lang="en-US" sz="1800" b="1" dirty="0">
                          <a:latin typeface="Calibri" pitchFamily="34" charset="0"/>
                          <a:ea typeface="SimSun"/>
                          <a:cs typeface="Calibri" pitchFamily="34" charset="0"/>
                        </a:rPr>
                        <a:t>Control Actions:</a:t>
                      </a:r>
                    </a:p>
                    <a:p>
                      <a:pPr marL="0" marR="0" algn="r">
                        <a:spcBef>
                          <a:spcPts val="1200"/>
                        </a:spcBef>
                        <a:spcAft>
                          <a:spcPts val="0"/>
                        </a:spcAft>
                        <a:tabLst>
                          <a:tab pos="228600" algn="l"/>
                        </a:tabLst>
                      </a:pPr>
                      <a:r>
                        <a:rPr lang="en-US" sz="1800" b="1" dirty="0">
                          <a:latin typeface="Calibri" pitchFamily="34" charset="0"/>
                          <a:ea typeface="SimSun"/>
                          <a:cs typeface="Calibri" pitchFamily="34" charset="0"/>
                        </a:rPr>
                        <a:t>Throttle</a:t>
                      </a:r>
                    </a:p>
                    <a:p>
                      <a:pPr marL="0" marR="0" algn="r">
                        <a:spcBef>
                          <a:spcPts val="1200"/>
                        </a:spcBef>
                        <a:spcAft>
                          <a:spcPts val="0"/>
                        </a:spcAft>
                        <a:tabLst>
                          <a:tab pos="228600" algn="l"/>
                        </a:tabLst>
                      </a:pPr>
                      <a:r>
                        <a:rPr lang="en-US" sz="1800" b="1" dirty="0">
                          <a:latin typeface="Calibri" pitchFamily="34" charset="0"/>
                          <a:ea typeface="SimSun"/>
                          <a:cs typeface="Calibri" pitchFamily="34" charset="0"/>
                        </a:rPr>
                        <a:t>Engine Shutdown</a:t>
                      </a:r>
                    </a:p>
                  </a:txBody>
                  <a:tcPr marL="61703" marR="61703" marT="0"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marL="0" marR="0" algn="ctr">
                        <a:spcBef>
                          <a:spcPts val="0"/>
                        </a:spcBef>
                        <a:spcAft>
                          <a:spcPts val="0"/>
                        </a:spcAft>
                        <a:tabLst>
                          <a:tab pos="228600" algn="l"/>
                        </a:tabLst>
                      </a:pPr>
                      <a:r>
                        <a:rPr lang="en-US" sz="2800" b="1" dirty="0">
                          <a:solidFill>
                            <a:srgbClr val="FF0000"/>
                          </a:solidFill>
                          <a:latin typeface="Calibri" pitchFamily="34" charset="0"/>
                          <a:ea typeface="SimSun"/>
                          <a:cs typeface="Calibri" pitchFamily="34" charset="0"/>
                        </a:rPr>
                        <a:t>?</a:t>
                      </a:r>
                    </a:p>
                  </a:txBody>
                  <a:tcPr marL="61703" marR="617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228600" algn="l"/>
                        </a:tabLst>
                      </a:pPr>
                      <a:r>
                        <a:rPr lang="en-US" sz="2800" b="1" dirty="0">
                          <a:solidFill>
                            <a:srgbClr val="FF0000"/>
                          </a:solidFill>
                          <a:latin typeface="Calibri" pitchFamily="34" charset="0"/>
                          <a:ea typeface="SimSun"/>
                          <a:cs typeface="Calibri" pitchFamily="34" charset="0"/>
                        </a:rPr>
                        <a:t>?</a:t>
                      </a:r>
                    </a:p>
                  </a:txBody>
                  <a:tcPr marL="61703" marR="617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tabLst>
                          <a:tab pos="228600" algn="l"/>
                        </a:tabLst>
                      </a:pPr>
                      <a:r>
                        <a:rPr lang="en-US" sz="2800" b="1" dirty="0">
                          <a:solidFill>
                            <a:srgbClr val="FF0000"/>
                          </a:solidFill>
                          <a:latin typeface="Calibri" pitchFamily="34" charset="0"/>
                          <a:ea typeface="SimSun"/>
                          <a:cs typeface="Calibri" pitchFamily="34" charset="0"/>
                        </a:rPr>
                        <a:t>?</a:t>
                      </a:r>
                    </a:p>
                  </a:txBody>
                  <a:tcPr marL="61703" marR="617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228600" algn="l"/>
                        </a:tabLst>
                        <a:defRPr/>
                      </a:pPr>
                      <a:r>
                        <a:rPr kumimoji="0" lang="en-US" sz="2800" b="1" i="0" u="none" strike="noStrike" kern="1200" cap="none" spc="0" normalizeH="0" baseline="0" noProof="0" dirty="0">
                          <a:ln>
                            <a:noFill/>
                          </a:ln>
                          <a:solidFill>
                            <a:srgbClr val="FF0000"/>
                          </a:solidFill>
                          <a:effectLst/>
                          <a:uLnTx/>
                          <a:uFillTx/>
                          <a:latin typeface="Calibri" pitchFamily="34" charset="0"/>
                          <a:ea typeface="SimSun"/>
                          <a:cs typeface="Calibri" pitchFamily="34" charset="0"/>
                        </a:rPr>
                        <a:t>?</a:t>
                      </a:r>
                    </a:p>
                  </a:txBody>
                  <a:tcPr marL="61703" marR="617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7" name="TextBox 16">
            <a:extLst>
              <a:ext uri="{FF2B5EF4-FFF2-40B4-BE49-F238E27FC236}">
                <a16:creationId xmlns:a16="http://schemas.microsoft.com/office/drawing/2014/main" id="{930CBCC5-302F-12AF-4E18-0B8C11F19555}"/>
              </a:ext>
            </a:extLst>
          </p:cNvPr>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John Thomas 2023</a:t>
            </a:r>
          </a:p>
        </p:txBody>
      </p:sp>
      <p:sp>
        <p:nvSpPr>
          <p:cNvPr id="14" name="Rectangle 13">
            <a:extLst>
              <a:ext uri="{FF2B5EF4-FFF2-40B4-BE49-F238E27FC236}">
                <a16:creationId xmlns:a16="http://schemas.microsoft.com/office/drawing/2014/main" id="{AF37DA60-6C5B-4767-1F23-2258574B268D}"/>
              </a:ext>
            </a:extLst>
          </p:cNvPr>
          <p:cNvSpPr/>
          <p:nvPr/>
        </p:nvSpPr>
        <p:spPr>
          <a:xfrm>
            <a:off x="5289913" y="1702750"/>
            <a:ext cx="2161113" cy="289561"/>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Providing HCAs (</a:t>
            </a:r>
            <a:r>
              <a:rPr kumimoji="0" lang="en-US" sz="1400" b="0" i="0" u="none" strike="noStrike" kern="1200" cap="none" spc="0" normalizeH="0" baseline="0" noProof="0" dirty="0" err="1">
                <a:ln>
                  <a:noFill/>
                </a:ln>
                <a:solidFill>
                  <a:prstClr val="black"/>
                </a:solidFill>
                <a:effectLst/>
                <a:uLnTx/>
                <a:uFillTx/>
                <a:latin typeface="Calibri"/>
                <a:ea typeface="+mn-ea"/>
                <a:cs typeface="+mn-cs"/>
              </a:rPr>
              <a:t>insuff</a:t>
            </a:r>
            <a:r>
              <a:rPr kumimoji="0" lang="en-US" sz="1400" b="0" i="0" u="none" strike="noStrike" kern="1200" cap="none" spc="0" normalizeH="0" baseline="0" noProof="0" dirty="0">
                <a:ln>
                  <a:noFill/>
                </a:ln>
                <a:solidFill>
                  <a:prstClr val="black"/>
                </a:solidFill>
                <a:effectLst/>
                <a:uLnTx/>
                <a:uFillTx/>
                <a:latin typeface="Calibri"/>
                <a:ea typeface="+mn-ea"/>
                <a:cs typeface="+mn-cs"/>
              </a:rPr>
              <a:t>., etc.)</a:t>
            </a:r>
          </a:p>
        </p:txBody>
      </p:sp>
    </p:spTree>
    <p:extLst>
      <p:ext uri="{BB962C8B-B14F-4D97-AF65-F5344CB8AC3E}">
        <p14:creationId xmlns:p14="http://schemas.microsoft.com/office/powerpoint/2010/main" val="297365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4" grpId="0" animBg="1"/>
      <p:bldP spid="6" grpId="0" animBg="1"/>
      <p:bldP spid="3" grpId="0" animBg="1"/>
      <p:bldP spid="7" grpId="0" animBg="1"/>
      <p:bldP spid="18" grpId="0" animBg="1"/>
      <p:bldP spid="39" grpId="0"/>
      <p:bldP spid="61" grpId="0"/>
      <p:bldP spid="1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3137894" y="3725628"/>
            <a:ext cx="707071" cy="52433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X</a:t>
              </a: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190005"/>
              <a:ext cx="4486715"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85099" y="2135627"/>
              <a:ext cx="201893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5018906" y="141708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463881" y="1774877"/>
            <a:ext cx="2573981" cy="1872193"/>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Lst>
            <a:ahLst/>
            <a:cxnLst>
              <a:cxn ang="0">
                <a:pos x="connsiteX0" y="connsiteY0"/>
              </a:cxn>
              <a:cxn ang="0">
                <a:pos x="connsiteX1" y="connsiteY1"/>
              </a:cxn>
              <a:cxn ang="0">
                <a:pos x="connsiteX2" y="connsiteY2"/>
              </a:cxn>
              <a:cxn ang="0">
                <a:pos x="connsiteX3" y="connsiteY3"/>
              </a:cxn>
            </a:cxnLst>
            <a:rect l="l" t="t" r="r" b="b"/>
            <a:pathLst>
              <a:path w="2573981" h="1872193">
                <a:moveTo>
                  <a:pt x="0" y="1872193"/>
                </a:moveTo>
                <a:lnTo>
                  <a:pt x="2573981" y="0"/>
                </a:lnTo>
                <a:lnTo>
                  <a:pt x="1628587" y="1840292"/>
                </a:lnTo>
                <a:lnTo>
                  <a:pt x="0" y="1872193"/>
                </a:lnTo>
                <a:close/>
              </a:path>
            </a:pathLst>
          </a:cu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sz="3600" dirty="0"/>
              <a:t>STPA: Identify Hazardous Control Actions (HCA)</a:t>
            </a:r>
          </a:p>
        </p:txBody>
      </p:sp>
      <p:sp>
        <p:nvSpPr>
          <p:cNvPr id="31" name="TextBox 30"/>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3" name="TextBox 32"/>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41" name="Isosceles Triangle 34">
            <a:extLst>
              <a:ext uri="{FF2B5EF4-FFF2-40B4-BE49-F238E27FC236}">
                <a16:creationId xmlns:a16="http://schemas.microsoft.com/office/drawing/2014/main" id="{F37A3A15-E3F3-4A2B-AE5B-64916CCB02FC}"/>
              </a:ext>
            </a:extLst>
          </p:cNvPr>
          <p:cNvSpPr/>
          <p:nvPr/>
        </p:nvSpPr>
        <p:spPr>
          <a:xfrm rot="5400000" flipV="1">
            <a:off x="5864578" y="2362884"/>
            <a:ext cx="448950" cy="1782105"/>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 name="connsiteX0" fmla="*/ 0 w 1691478"/>
              <a:gd name="connsiteY0" fmla="*/ 830202 h 1840292"/>
              <a:gd name="connsiteX1" fmla="*/ 1691478 w 1691478"/>
              <a:gd name="connsiteY1" fmla="*/ 0 h 1840292"/>
              <a:gd name="connsiteX2" fmla="*/ 746084 w 1691478"/>
              <a:gd name="connsiteY2" fmla="*/ 1840292 h 1840292"/>
              <a:gd name="connsiteX3" fmla="*/ 0 w 1691478"/>
              <a:gd name="connsiteY3" fmla="*/ 830202 h 1840292"/>
              <a:gd name="connsiteX0" fmla="*/ 0 w 1748628"/>
              <a:gd name="connsiteY0" fmla="*/ 820677 h 1840292"/>
              <a:gd name="connsiteX1" fmla="*/ 1748628 w 1748628"/>
              <a:gd name="connsiteY1" fmla="*/ 0 h 1840292"/>
              <a:gd name="connsiteX2" fmla="*/ 803234 w 1748628"/>
              <a:gd name="connsiteY2" fmla="*/ 1840292 h 1840292"/>
              <a:gd name="connsiteX3" fmla="*/ 0 w 1748628"/>
              <a:gd name="connsiteY3" fmla="*/ 820677 h 1840292"/>
              <a:gd name="connsiteX0" fmla="*/ 0 w 1748628"/>
              <a:gd name="connsiteY0" fmla="*/ 820677 h 1687892"/>
              <a:gd name="connsiteX1" fmla="*/ 1748628 w 1748628"/>
              <a:gd name="connsiteY1" fmla="*/ 0 h 1687892"/>
              <a:gd name="connsiteX2" fmla="*/ 12659 w 1748628"/>
              <a:gd name="connsiteY2" fmla="*/ 1687892 h 1687892"/>
              <a:gd name="connsiteX3" fmla="*/ 0 w 1748628"/>
              <a:gd name="connsiteY3" fmla="*/ 820677 h 1687892"/>
              <a:gd name="connsiteX0" fmla="*/ 1629 w 1750257"/>
              <a:gd name="connsiteY0" fmla="*/ 820677 h 1687892"/>
              <a:gd name="connsiteX1" fmla="*/ 1750257 w 1750257"/>
              <a:gd name="connsiteY1" fmla="*/ 0 h 1687892"/>
              <a:gd name="connsiteX2" fmla="*/ 0 w 1750257"/>
              <a:gd name="connsiteY2" fmla="*/ 1687892 h 1687892"/>
              <a:gd name="connsiteX3" fmla="*/ 1629 w 1750257"/>
              <a:gd name="connsiteY3" fmla="*/ 820677 h 1687892"/>
              <a:gd name="connsiteX0" fmla="*/ 1629 w 478673"/>
              <a:gd name="connsiteY0" fmla="*/ 425387 h 1292602"/>
              <a:gd name="connsiteX1" fmla="*/ 478673 w 478673"/>
              <a:gd name="connsiteY1" fmla="*/ 0 h 1292602"/>
              <a:gd name="connsiteX2" fmla="*/ 0 w 478673"/>
              <a:gd name="connsiteY2" fmla="*/ 1292602 h 1292602"/>
              <a:gd name="connsiteX3" fmla="*/ 1629 w 478673"/>
              <a:gd name="connsiteY3" fmla="*/ 425387 h 1292602"/>
              <a:gd name="connsiteX0" fmla="*/ 1629 w 478884"/>
              <a:gd name="connsiteY0" fmla="*/ 425387 h 1681909"/>
              <a:gd name="connsiteX1" fmla="*/ 478673 w 478884"/>
              <a:gd name="connsiteY1" fmla="*/ 0 h 1681909"/>
              <a:gd name="connsiteX2" fmla="*/ 453356 w 478884"/>
              <a:gd name="connsiteY2" fmla="*/ 1681909 h 1681909"/>
              <a:gd name="connsiteX3" fmla="*/ 0 w 478884"/>
              <a:gd name="connsiteY3" fmla="*/ 1292602 h 1681909"/>
              <a:gd name="connsiteX4" fmla="*/ 1629 w 478884"/>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97723"/>
              <a:gd name="connsiteY0" fmla="*/ 515870 h 1772392"/>
              <a:gd name="connsiteX1" fmla="*/ 497723 w 497723"/>
              <a:gd name="connsiteY1" fmla="*/ 0 h 1772392"/>
              <a:gd name="connsiteX2" fmla="*/ 453356 w 497723"/>
              <a:gd name="connsiteY2" fmla="*/ 1772392 h 1772392"/>
              <a:gd name="connsiteX3" fmla="*/ 0 w 497723"/>
              <a:gd name="connsiteY3" fmla="*/ 1383085 h 1772392"/>
              <a:gd name="connsiteX4" fmla="*/ 1629 w 497723"/>
              <a:gd name="connsiteY4" fmla="*/ 515870 h 1772392"/>
              <a:gd name="connsiteX0" fmla="*/ 1629 w 567573"/>
              <a:gd name="connsiteY0" fmla="*/ 557631 h 1814153"/>
              <a:gd name="connsiteX1" fmla="*/ 567573 w 567573"/>
              <a:gd name="connsiteY1" fmla="*/ 0 h 1814153"/>
              <a:gd name="connsiteX2" fmla="*/ 453356 w 567573"/>
              <a:gd name="connsiteY2" fmla="*/ 1814153 h 1814153"/>
              <a:gd name="connsiteX3" fmla="*/ 0 w 567573"/>
              <a:gd name="connsiteY3" fmla="*/ 1424846 h 1814153"/>
              <a:gd name="connsiteX4" fmla="*/ 1629 w 567573"/>
              <a:gd name="connsiteY4" fmla="*/ 557631 h 1814153"/>
              <a:gd name="connsiteX0" fmla="*/ 1629 w 577183"/>
              <a:gd name="connsiteY0" fmla="*/ 557631 h 1953357"/>
              <a:gd name="connsiteX1" fmla="*/ 567573 w 577183"/>
              <a:gd name="connsiteY1" fmla="*/ 0 h 1953357"/>
              <a:gd name="connsiteX2" fmla="*/ 574006 w 577183"/>
              <a:gd name="connsiteY2" fmla="*/ 1953357 h 1953357"/>
              <a:gd name="connsiteX3" fmla="*/ 0 w 577183"/>
              <a:gd name="connsiteY3" fmla="*/ 1424846 h 1953357"/>
              <a:gd name="connsiteX4" fmla="*/ 1629 w 577183"/>
              <a:gd name="connsiteY4" fmla="*/ 557631 h 1953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183" h="1953357">
                <a:moveTo>
                  <a:pt x="1629" y="557631"/>
                </a:moveTo>
                <a:cubicBezTo>
                  <a:pt x="160644" y="415835"/>
                  <a:pt x="537145" y="32258"/>
                  <a:pt x="567573" y="0"/>
                </a:cubicBezTo>
                <a:cubicBezTo>
                  <a:pt x="567071" y="35172"/>
                  <a:pt x="584036" y="1932475"/>
                  <a:pt x="574006" y="1953357"/>
                </a:cubicBezTo>
                <a:lnTo>
                  <a:pt x="0" y="1424846"/>
                </a:lnTo>
                <a:lnTo>
                  <a:pt x="1629" y="557631"/>
                </a:lnTo>
                <a:close/>
              </a:path>
            </a:pathLst>
          </a:custGeom>
          <a:solidFill>
            <a:srgbClr val="F8D7CD"/>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5" name="Rectangle: Rounded Corners 4">
            <a:extLst>
              <a:ext uri="{FF2B5EF4-FFF2-40B4-BE49-F238E27FC236}">
                <a16:creationId xmlns:a16="http://schemas.microsoft.com/office/drawing/2014/main" id="{F0F6EDD8-DF29-44F7-8258-6D24C66725A8}"/>
              </a:ext>
            </a:extLst>
          </p:cNvPr>
          <p:cNvSpPr/>
          <p:nvPr/>
        </p:nvSpPr>
        <p:spPr>
          <a:xfrm>
            <a:off x="5099589" y="3363585"/>
            <a:ext cx="1978928" cy="1875389"/>
          </a:xfrm>
          <a:prstGeom prst="roundRect">
            <a:avLst/>
          </a:prstGeom>
          <a:solidFill>
            <a:srgbClr val="F8D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Example HCA: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Controller 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does not provide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Cmd</a:t>
            </a:r>
            <a:r>
              <a:rPr kumimoji="0" lang="en-US" sz="1800" b="0" i="0" u="none" strike="noStrike" kern="1200" cap="none" spc="0" normalizeH="0" baseline="0" noProof="0" dirty="0">
                <a:ln>
                  <a:noFill/>
                </a:ln>
                <a:solidFill>
                  <a:prstClr val="black"/>
                </a:solidFill>
                <a:effectLst/>
                <a:uLnTx/>
                <a:uFillTx/>
                <a:latin typeface="Calibri"/>
                <a:ea typeface="+mn-ea"/>
                <a:cs typeface="+mn-cs"/>
              </a:rPr>
              <a:t> 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[H-1]</a:t>
            </a:r>
          </a:p>
        </p:txBody>
      </p:sp>
    </p:spTree>
    <p:extLst>
      <p:ext uri="{BB962C8B-B14F-4D97-AF65-F5344CB8AC3E}">
        <p14:creationId xmlns:p14="http://schemas.microsoft.com/office/powerpoint/2010/main" val="7682984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3137894" y="3725628"/>
            <a:ext cx="707071" cy="52433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X</a:t>
              </a: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190005"/>
              <a:ext cx="4486715"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85099" y="2135627"/>
              <a:ext cx="201893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5018906" y="141708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463881" y="1774877"/>
            <a:ext cx="2573981" cy="1872193"/>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Lst>
            <a:ahLst/>
            <a:cxnLst>
              <a:cxn ang="0">
                <a:pos x="connsiteX0" y="connsiteY0"/>
              </a:cxn>
              <a:cxn ang="0">
                <a:pos x="connsiteX1" y="connsiteY1"/>
              </a:cxn>
              <a:cxn ang="0">
                <a:pos x="connsiteX2" y="connsiteY2"/>
              </a:cxn>
              <a:cxn ang="0">
                <a:pos x="connsiteX3" y="connsiteY3"/>
              </a:cxn>
            </a:cxnLst>
            <a:rect l="l" t="t" r="r" b="b"/>
            <a:pathLst>
              <a:path w="2573981" h="1872193">
                <a:moveTo>
                  <a:pt x="0" y="1872193"/>
                </a:moveTo>
                <a:lnTo>
                  <a:pt x="2573981" y="0"/>
                </a:lnTo>
                <a:lnTo>
                  <a:pt x="1628587" y="1840292"/>
                </a:lnTo>
                <a:lnTo>
                  <a:pt x="0" y="1872193"/>
                </a:lnTo>
                <a:close/>
              </a:path>
            </a:pathLst>
          </a:cu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sz="3600" dirty="0"/>
              <a:t>STPA: Identify Hazardous Control Actions (HCA)</a:t>
            </a:r>
          </a:p>
        </p:txBody>
      </p:sp>
      <p:sp>
        <p:nvSpPr>
          <p:cNvPr id="31" name="TextBox 30"/>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3" name="TextBox 32"/>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41" name="Isosceles Triangle 34">
            <a:extLst>
              <a:ext uri="{FF2B5EF4-FFF2-40B4-BE49-F238E27FC236}">
                <a16:creationId xmlns:a16="http://schemas.microsoft.com/office/drawing/2014/main" id="{F37A3A15-E3F3-4A2B-AE5B-64916CCB02FC}"/>
              </a:ext>
            </a:extLst>
          </p:cNvPr>
          <p:cNvSpPr/>
          <p:nvPr/>
        </p:nvSpPr>
        <p:spPr>
          <a:xfrm rot="5400000" flipV="1">
            <a:off x="5864578" y="2362884"/>
            <a:ext cx="448950" cy="1782105"/>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 name="connsiteX0" fmla="*/ 0 w 1691478"/>
              <a:gd name="connsiteY0" fmla="*/ 830202 h 1840292"/>
              <a:gd name="connsiteX1" fmla="*/ 1691478 w 1691478"/>
              <a:gd name="connsiteY1" fmla="*/ 0 h 1840292"/>
              <a:gd name="connsiteX2" fmla="*/ 746084 w 1691478"/>
              <a:gd name="connsiteY2" fmla="*/ 1840292 h 1840292"/>
              <a:gd name="connsiteX3" fmla="*/ 0 w 1691478"/>
              <a:gd name="connsiteY3" fmla="*/ 830202 h 1840292"/>
              <a:gd name="connsiteX0" fmla="*/ 0 w 1748628"/>
              <a:gd name="connsiteY0" fmla="*/ 820677 h 1840292"/>
              <a:gd name="connsiteX1" fmla="*/ 1748628 w 1748628"/>
              <a:gd name="connsiteY1" fmla="*/ 0 h 1840292"/>
              <a:gd name="connsiteX2" fmla="*/ 803234 w 1748628"/>
              <a:gd name="connsiteY2" fmla="*/ 1840292 h 1840292"/>
              <a:gd name="connsiteX3" fmla="*/ 0 w 1748628"/>
              <a:gd name="connsiteY3" fmla="*/ 820677 h 1840292"/>
              <a:gd name="connsiteX0" fmla="*/ 0 w 1748628"/>
              <a:gd name="connsiteY0" fmla="*/ 820677 h 1687892"/>
              <a:gd name="connsiteX1" fmla="*/ 1748628 w 1748628"/>
              <a:gd name="connsiteY1" fmla="*/ 0 h 1687892"/>
              <a:gd name="connsiteX2" fmla="*/ 12659 w 1748628"/>
              <a:gd name="connsiteY2" fmla="*/ 1687892 h 1687892"/>
              <a:gd name="connsiteX3" fmla="*/ 0 w 1748628"/>
              <a:gd name="connsiteY3" fmla="*/ 820677 h 1687892"/>
              <a:gd name="connsiteX0" fmla="*/ 1629 w 1750257"/>
              <a:gd name="connsiteY0" fmla="*/ 820677 h 1687892"/>
              <a:gd name="connsiteX1" fmla="*/ 1750257 w 1750257"/>
              <a:gd name="connsiteY1" fmla="*/ 0 h 1687892"/>
              <a:gd name="connsiteX2" fmla="*/ 0 w 1750257"/>
              <a:gd name="connsiteY2" fmla="*/ 1687892 h 1687892"/>
              <a:gd name="connsiteX3" fmla="*/ 1629 w 1750257"/>
              <a:gd name="connsiteY3" fmla="*/ 820677 h 1687892"/>
              <a:gd name="connsiteX0" fmla="*/ 1629 w 478673"/>
              <a:gd name="connsiteY0" fmla="*/ 425387 h 1292602"/>
              <a:gd name="connsiteX1" fmla="*/ 478673 w 478673"/>
              <a:gd name="connsiteY1" fmla="*/ 0 h 1292602"/>
              <a:gd name="connsiteX2" fmla="*/ 0 w 478673"/>
              <a:gd name="connsiteY2" fmla="*/ 1292602 h 1292602"/>
              <a:gd name="connsiteX3" fmla="*/ 1629 w 478673"/>
              <a:gd name="connsiteY3" fmla="*/ 425387 h 1292602"/>
              <a:gd name="connsiteX0" fmla="*/ 1629 w 478884"/>
              <a:gd name="connsiteY0" fmla="*/ 425387 h 1681909"/>
              <a:gd name="connsiteX1" fmla="*/ 478673 w 478884"/>
              <a:gd name="connsiteY1" fmla="*/ 0 h 1681909"/>
              <a:gd name="connsiteX2" fmla="*/ 453356 w 478884"/>
              <a:gd name="connsiteY2" fmla="*/ 1681909 h 1681909"/>
              <a:gd name="connsiteX3" fmla="*/ 0 w 478884"/>
              <a:gd name="connsiteY3" fmla="*/ 1292602 h 1681909"/>
              <a:gd name="connsiteX4" fmla="*/ 1629 w 478884"/>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97723"/>
              <a:gd name="connsiteY0" fmla="*/ 515870 h 1772392"/>
              <a:gd name="connsiteX1" fmla="*/ 497723 w 497723"/>
              <a:gd name="connsiteY1" fmla="*/ 0 h 1772392"/>
              <a:gd name="connsiteX2" fmla="*/ 453356 w 497723"/>
              <a:gd name="connsiteY2" fmla="*/ 1772392 h 1772392"/>
              <a:gd name="connsiteX3" fmla="*/ 0 w 497723"/>
              <a:gd name="connsiteY3" fmla="*/ 1383085 h 1772392"/>
              <a:gd name="connsiteX4" fmla="*/ 1629 w 497723"/>
              <a:gd name="connsiteY4" fmla="*/ 515870 h 1772392"/>
              <a:gd name="connsiteX0" fmla="*/ 1629 w 567573"/>
              <a:gd name="connsiteY0" fmla="*/ 557631 h 1814153"/>
              <a:gd name="connsiteX1" fmla="*/ 567573 w 567573"/>
              <a:gd name="connsiteY1" fmla="*/ 0 h 1814153"/>
              <a:gd name="connsiteX2" fmla="*/ 453356 w 567573"/>
              <a:gd name="connsiteY2" fmla="*/ 1814153 h 1814153"/>
              <a:gd name="connsiteX3" fmla="*/ 0 w 567573"/>
              <a:gd name="connsiteY3" fmla="*/ 1424846 h 1814153"/>
              <a:gd name="connsiteX4" fmla="*/ 1629 w 567573"/>
              <a:gd name="connsiteY4" fmla="*/ 557631 h 1814153"/>
              <a:gd name="connsiteX0" fmla="*/ 1629 w 577183"/>
              <a:gd name="connsiteY0" fmla="*/ 557631 h 1953357"/>
              <a:gd name="connsiteX1" fmla="*/ 567573 w 577183"/>
              <a:gd name="connsiteY1" fmla="*/ 0 h 1953357"/>
              <a:gd name="connsiteX2" fmla="*/ 574006 w 577183"/>
              <a:gd name="connsiteY2" fmla="*/ 1953357 h 1953357"/>
              <a:gd name="connsiteX3" fmla="*/ 0 w 577183"/>
              <a:gd name="connsiteY3" fmla="*/ 1424846 h 1953357"/>
              <a:gd name="connsiteX4" fmla="*/ 1629 w 577183"/>
              <a:gd name="connsiteY4" fmla="*/ 557631 h 1953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183" h="1953357">
                <a:moveTo>
                  <a:pt x="1629" y="557631"/>
                </a:moveTo>
                <a:cubicBezTo>
                  <a:pt x="160644" y="415835"/>
                  <a:pt x="537145" y="32258"/>
                  <a:pt x="567573" y="0"/>
                </a:cubicBezTo>
                <a:cubicBezTo>
                  <a:pt x="567071" y="35172"/>
                  <a:pt x="584036" y="1932475"/>
                  <a:pt x="574006" y="1953357"/>
                </a:cubicBezTo>
                <a:lnTo>
                  <a:pt x="0" y="1424846"/>
                </a:lnTo>
                <a:lnTo>
                  <a:pt x="1629" y="557631"/>
                </a:lnTo>
                <a:close/>
              </a:path>
            </a:pathLst>
          </a:custGeom>
          <a:solidFill>
            <a:srgbClr val="F8D7CD"/>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2FA56A0F-CE42-4CE7-8E60-089316A612FD}"/>
              </a:ext>
            </a:extLst>
          </p:cNvPr>
          <p:cNvSpPr txBox="1"/>
          <p:nvPr/>
        </p:nvSpPr>
        <p:spPr>
          <a:xfrm>
            <a:off x="7518752" y="3270061"/>
            <a:ext cx="190300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HCA Syntax: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Source Cont.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HCA 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Context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Traceability</a:t>
            </a:r>
          </a:p>
        </p:txBody>
      </p:sp>
      <p:grpSp>
        <p:nvGrpSpPr>
          <p:cNvPr id="10" name="Group 9">
            <a:extLst>
              <a:ext uri="{FF2B5EF4-FFF2-40B4-BE49-F238E27FC236}">
                <a16:creationId xmlns:a16="http://schemas.microsoft.com/office/drawing/2014/main" id="{259AB55A-CCB3-4D61-940C-5AF5E5B6534C}"/>
              </a:ext>
            </a:extLst>
          </p:cNvPr>
          <p:cNvGrpSpPr/>
          <p:nvPr/>
        </p:nvGrpSpPr>
        <p:grpSpPr>
          <a:xfrm>
            <a:off x="7078517" y="4017823"/>
            <a:ext cx="440235" cy="1090330"/>
            <a:chOff x="6931569" y="4066234"/>
            <a:chExt cx="765763" cy="1090330"/>
          </a:xfrm>
        </p:grpSpPr>
        <p:cxnSp>
          <p:nvCxnSpPr>
            <p:cNvPr id="38" name="Straight Arrow Connector 37">
              <a:extLst>
                <a:ext uri="{FF2B5EF4-FFF2-40B4-BE49-F238E27FC236}">
                  <a16:creationId xmlns:a16="http://schemas.microsoft.com/office/drawing/2014/main" id="{1C5EE1E9-7833-46DF-82EE-2FCD9EA388F5}"/>
                </a:ext>
              </a:extLst>
            </p:cNvPr>
            <p:cNvCxnSpPr>
              <a:cxnSpLocks/>
            </p:cNvCxnSpPr>
            <p:nvPr/>
          </p:nvCxnSpPr>
          <p:spPr>
            <a:xfrm flipH="1">
              <a:off x="6931569" y="4066234"/>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1BE4C76-F7CC-4AEC-A77D-3EE25555D8A6}"/>
                </a:ext>
              </a:extLst>
            </p:cNvPr>
            <p:cNvCxnSpPr>
              <a:cxnSpLocks/>
            </p:cNvCxnSpPr>
            <p:nvPr/>
          </p:nvCxnSpPr>
          <p:spPr>
            <a:xfrm flipH="1">
              <a:off x="6931569" y="4332049"/>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BEF73CC-C206-400A-A2DA-66EAD2125510}"/>
                </a:ext>
              </a:extLst>
            </p:cNvPr>
            <p:cNvCxnSpPr>
              <a:cxnSpLocks/>
            </p:cNvCxnSpPr>
            <p:nvPr/>
          </p:nvCxnSpPr>
          <p:spPr>
            <a:xfrm flipH="1">
              <a:off x="6931569" y="4597862"/>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8D5031C-84AE-47D0-9509-90AE6011D299}"/>
                </a:ext>
              </a:extLst>
            </p:cNvPr>
            <p:cNvCxnSpPr>
              <a:cxnSpLocks/>
            </p:cNvCxnSpPr>
            <p:nvPr/>
          </p:nvCxnSpPr>
          <p:spPr>
            <a:xfrm flipH="1">
              <a:off x="6931569" y="4874309"/>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EAEB3F6-AF1F-5C26-7FB8-1826A1BACF07}"/>
                </a:ext>
              </a:extLst>
            </p:cNvPr>
            <p:cNvCxnSpPr>
              <a:cxnSpLocks/>
            </p:cNvCxnSpPr>
            <p:nvPr/>
          </p:nvCxnSpPr>
          <p:spPr>
            <a:xfrm flipH="1">
              <a:off x="6931569" y="5156564"/>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4" name="Rectangle: Rounded Corners 3">
            <a:extLst>
              <a:ext uri="{FF2B5EF4-FFF2-40B4-BE49-F238E27FC236}">
                <a16:creationId xmlns:a16="http://schemas.microsoft.com/office/drawing/2014/main" id="{0E6CF548-4132-4065-91B5-7B3E402F3ACF}"/>
              </a:ext>
            </a:extLst>
          </p:cNvPr>
          <p:cNvSpPr/>
          <p:nvPr/>
        </p:nvSpPr>
        <p:spPr>
          <a:xfrm>
            <a:off x="5099589" y="3363585"/>
            <a:ext cx="1978928" cy="1875389"/>
          </a:xfrm>
          <a:prstGeom prst="roundRect">
            <a:avLst/>
          </a:prstGeom>
          <a:solidFill>
            <a:srgbClr val="F8D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Example HCA: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Controller 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does not provide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Cmd</a:t>
            </a:r>
            <a:r>
              <a:rPr kumimoji="0" lang="en-US" sz="1800" b="0" i="0" u="none" strike="noStrike" kern="1200" cap="none" spc="0" normalizeH="0" baseline="0" noProof="0" dirty="0">
                <a:ln>
                  <a:noFill/>
                </a:ln>
                <a:solidFill>
                  <a:prstClr val="black"/>
                </a:solidFill>
                <a:effectLst/>
                <a:uLnTx/>
                <a:uFillTx/>
                <a:latin typeface="Calibri"/>
                <a:ea typeface="+mn-ea"/>
                <a:cs typeface="+mn-cs"/>
              </a:rPr>
              <a:t> 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[H-1]</a:t>
            </a:r>
          </a:p>
        </p:txBody>
      </p:sp>
    </p:spTree>
    <p:extLst>
      <p:ext uri="{BB962C8B-B14F-4D97-AF65-F5344CB8AC3E}">
        <p14:creationId xmlns:p14="http://schemas.microsoft.com/office/powerpoint/2010/main" val="28542886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 name="Rounded Rectangle 35"/>
          <p:cNvSpPr/>
          <p:nvPr/>
        </p:nvSpPr>
        <p:spPr>
          <a:xfrm>
            <a:off x="3137894" y="3725628"/>
            <a:ext cx="707071" cy="52433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X</a:t>
              </a: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190005"/>
              <a:ext cx="4486715"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85099" y="2135627"/>
              <a:ext cx="201893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5018906" y="141708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463881" y="1774877"/>
            <a:ext cx="2573981" cy="1872193"/>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Lst>
            <a:ahLst/>
            <a:cxnLst>
              <a:cxn ang="0">
                <a:pos x="connsiteX0" y="connsiteY0"/>
              </a:cxn>
              <a:cxn ang="0">
                <a:pos x="connsiteX1" y="connsiteY1"/>
              </a:cxn>
              <a:cxn ang="0">
                <a:pos x="connsiteX2" y="connsiteY2"/>
              </a:cxn>
              <a:cxn ang="0">
                <a:pos x="connsiteX3" y="connsiteY3"/>
              </a:cxn>
            </a:cxnLst>
            <a:rect l="l" t="t" r="r" b="b"/>
            <a:pathLst>
              <a:path w="2573981" h="1872193">
                <a:moveTo>
                  <a:pt x="0" y="1872193"/>
                </a:moveTo>
                <a:lnTo>
                  <a:pt x="2573981" y="0"/>
                </a:lnTo>
                <a:lnTo>
                  <a:pt x="1628587" y="1840292"/>
                </a:lnTo>
                <a:lnTo>
                  <a:pt x="0" y="1872193"/>
                </a:lnTo>
                <a:close/>
              </a:path>
            </a:pathLst>
          </a:cu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sz="3600" dirty="0"/>
              <a:t>STPA: Identify Hazardous Control Actions (HCA)</a:t>
            </a:r>
          </a:p>
        </p:txBody>
      </p:sp>
      <p:sp>
        <p:nvSpPr>
          <p:cNvPr id="31" name="TextBox 30"/>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3" name="TextBox 32"/>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41" name="Isosceles Triangle 34">
            <a:extLst>
              <a:ext uri="{FF2B5EF4-FFF2-40B4-BE49-F238E27FC236}">
                <a16:creationId xmlns:a16="http://schemas.microsoft.com/office/drawing/2014/main" id="{F37A3A15-E3F3-4A2B-AE5B-64916CCB02FC}"/>
              </a:ext>
            </a:extLst>
          </p:cNvPr>
          <p:cNvSpPr/>
          <p:nvPr/>
        </p:nvSpPr>
        <p:spPr>
          <a:xfrm rot="5400000" flipV="1">
            <a:off x="6706401" y="2421654"/>
            <a:ext cx="478673" cy="1681909"/>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 name="connsiteX0" fmla="*/ 0 w 1691478"/>
              <a:gd name="connsiteY0" fmla="*/ 830202 h 1840292"/>
              <a:gd name="connsiteX1" fmla="*/ 1691478 w 1691478"/>
              <a:gd name="connsiteY1" fmla="*/ 0 h 1840292"/>
              <a:gd name="connsiteX2" fmla="*/ 746084 w 1691478"/>
              <a:gd name="connsiteY2" fmla="*/ 1840292 h 1840292"/>
              <a:gd name="connsiteX3" fmla="*/ 0 w 1691478"/>
              <a:gd name="connsiteY3" fmla="*/ 830202 h 1840292"/>
              <a:gd name="connsiteX0" fmla="*/ 0 w 1748628"/>
              <a:gd name="connsiteY0" fmla="*/ 820677 h 1840292"/>
              <a:gd name="connsiteX1" fmla="*/ 1748628 w 1748628"/>
              <a:gd name="connsiteY1" fmla="*/ 0 h 1840292"/>
              <a:gd name="connsiteX2" fmla="*/ 803234 w 1748628"/>
              <a:gd name="connsiteY2" fmla="*/ 1840292 h 1840292"/>
              <a:gd name="connsiteX3" fmla="*/ 0 w 1748628"/>
              <a:gd name="connsiteY3" fmla="*/ 820677 h 1840292"/>
              <a:gd name="connsiteX0" fmla="*/ 0 w 1748628"/>
              <a:gd name="connsiteY0" fmla="*/ 820677 h 1687892"/>
              <a:gd name="connsiteX1" fmla="*/ 1748628 w 1748628"/>
              <a:gd name="connsiteY1" fmla="*/ 0 h 1687892"/>
              <a:gd name="connsiteX2" fmla="*/ 12659 w 1748628"/>
              <a:gd name="connsiteY2" fmla="*/ 1687892 h 1687892"/>
              <a:gd name="connsiteX3" fmla="*/ 0 w 1748628"/>
              <a:gd name="connsiteY3" fmla="*/ 820677 h 1687892"/>
              <a:gd name="connsiteX0" fmla="*/ 1629 w 1750257"/>
              <a:gd name="connsiteY0" fmla="*/ 820677 h 1687892"/>
              <a:gd name="connsiteX1" fmla="*/ 1750257 w 1750257"/>
              <a:gd name="connsiteY1" fmla="*/ 0 h 1687892"/>
              <a:gd name="connsiteX2" fmla="*/ 0 w 1750257"/>
              <a:gd name="connsiteY2" fmla="*/ 1687892 h 1687892"/>
              <a:gd name="connsiteX3" fmla="*/ 1629 w 1750257"/>
              <a:gd name="connsiteY3" fmla="*/ 820677 h 1687892"/>
              <a:gd name="connsiteX0" fmla="*/ 1629 w 478673"/>
              <a:gd name="connsiteY0" fmla="*/ 425387 h 1292602"/>
              <a:gd name="connsiteX1" fmla="*/ 478673 w 478673"/>
              <a:gd name="connsiteY1" fmla="*/ 0 h 1292602"/>
              <a:gd name="connsiteX2" fmla="*/ 0 w 478673"/>
              <a:gd name="connsiteY2" fmla="*/ 1292602 h 1292602"/>
              <a:gd name="connsiteX3" fmla="*/ 1629 w 478673"/>
              <a:gd name="connsiteY3" fmla="*/ 425387 h 1292602"/>
              <a:gd name="connsiteX0" fmla="*/ 1629 w 478884"/>
              <a:gd name="connsiteY0" fmla="*/ 425387 h 1681909"/>
              <a:gd name="connsiteX1" fmla="*/ 478673 w 478884"/>
              <a:gd name="connsiteY1" fmla="*/ 0 h 1681909"/>
              <a:gd name="connsiteX2" fmla="*/ 453356 w 478884"/>
              <a:gd name="connsiteY2" fmla="*/ 1681909 h 1681909"/>
              <a:gd name="connsiteX3" fmla="*/ 0 w 478884"/>
              <a:gd name="connsiteY3" fmla="*/ 1292602 h 1681909"/>
              <a:gd name="connsiteX4" fmla="*/ 1629 w 478884"/>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 name="connsiteX0" fmla="*/ 1629 w 478673"/>
              <a:gd name="connsiteY0" fmla="*/ 425387 h 1681909"/>
              <a:gd name="connsiteX1" fmla="*/ 478673 w 478673"/>
              <a:gd name="connsiteY1" fmla="*/ 0 h 1681909"/>
              <a:gd name="connsiteX2" fmla="*/ 453356 w 478673"/>
              <a:gd name="connsiteY2" fmla="*/ 1681909 h 1681909"/>
              <a:gd name="connsiteX3" fmla="*/ 0 w 478673"/>
              <a:gd name="connsiteY3" fmla="*/ 1292602 h 1681909"/>
              <a:gd name="connsiteX4" fmla="*/ 1629 w 478673"/>
              <a:gd name="connsiteY4" fmla="*/ 425387 h 168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673" h="1681909">
                <a:moveTo>
                  <a:pt x="1629" y="425387"/>
                </a:moveTo>
                <a:cubicBezTo>
                  <a:pt x="160644" y="283591"/>
                  <a:pt x="448245" y="32258"/>
                  <a:pt x="478673" y="0"/>
                </a:cubicBezTo>
                <a:cubicBezTo>
                  <a:pt x="478171" y="35172"/>
                  <a:pt x="463386" y="1661027"/>
                  <a:pt x="453356" y="1681909"/>
                </a:cubicBezTo>
                <a:lnTo>
                  <a:pt x="0" y="1292602"/>
                </a:lnTo>
                <a:lnTo>
                  <a:pt x="1629" y="425387"/>
                </a:lnTo>
                <a:close/>
              </a:path>
            </a:pathLst>
          </a:custGeom>
          <a:solidFill>
            <a:srgbClr val="F8D7CD"/>
          </a:soli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5" name="Rectangle: Rounded Corners 4">
            <a:extLst>
              <a:ext uri="{FF2B5EF4-FFF2-40B4-BE49-F238E27FC236}">
                <a16:creationId xmlns:a16="http://schemas.microsoft.com/office/drawing/2014/main" id="{F0F6EDD8-DF29-44F7-8258-6D24C66725A8}"/>
              </a:ext>
            </a:extLst>
          </p:cNvPr>
          <p:cNvSpPr/>
          <p:nvPr/>
        </p:nvSpPr>
        <p:spPr>
          <a:xfrm>
            <a:off x="6044703" y="3369787"/>
            <a:ext cx="1815731" cy="1631827"/>
          </a:xfrm>
          <a:prstGeom prst="roundRect">
            <a:avLst/>
          </a:prstGeom>
          <a:solidFill>
            <a:srgbClr val="F8D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Example HCA: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Controller 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Cmd</a:t>
            </a:r>
            <a:r>
              <a:rPr kumimoji="0" lang="en-US" sz="1800" b="0" i="0" u="none" strike="noStrike" kern="1200" cap="none" spc="0" normalizeH="0" baseline="0" noProof="0" dirty="0">
                <a:ln>
                  <a:noFill/>
                </a:ln>
                <a:solidFill>
                  <a:prstClr val="black"/>
                </a:solidFill>
                <a:effectLst/>
                <a:uLnTx/>
                <a:uFillTx/>
                <a:latin typeface="Calibri"/>
                <a:ea typeface="+mn-ea"/>
                <a:cs typeface="+mn-cs"/>
              </a:rPr>
              <a:t> 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Z</a:t>
            </a:r>
          </a:p>
        </p:txBody>
      </p:sp>
    </p:spTree>
    <p:extLst>
      <p:ext uri="{BB962C8B-B14F-4D97-AF65-F5344CB8AC3E}">
        <p14:creationId xmlns:p14="http://schemas.microsoft.com/office/powerpoint/2010/main" val="3919541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 name="Rounded Rectangle 35"/>
          <p:cNvSpPr/>
          <p:nvPr/>
        </p:nvSpPr>
        <p:spPr>
          <a:xfrm>
            <a:off x="3137894" y="3725628"/>
            <a:ext cx="707071" cy="52433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X</a:t>
              </a: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190005"/>
              <a:ext cx="4486715"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85099" y="2135627"/>
              <a:ext cx="201893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5018906" y="141708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463881" y="1774877"/>
            <a:ext cx="2573981" cy="1872193"/>
          </a:xfrm>
          <a:custGeom>
            <a:avLst/>
            <a:gdLst>
              <a:gd name="connsiteX0" fmla="*/ 0 w 1681752"/>
              <a:gd name="connsiteY0" fmla="*/ 1787129 h 1787129"/>
              <a:gd name="connsiteX1" fmla="*/ 840876 w 1681752"/>
              <a:gd name="connsiteY1" fmla="*/ 0 h 1787129"/>
              <a:gd name="connsiteX2" fmla="*/ 1681752 w 1681752"/>
              <a:gd name="connsiteY2" fmla="*/ 1787129 h 1787129"/>
              <a:gd name="connsiteX3" fmla="*/ 0 w 1681752"/>
              <a:gd name="connsiteY3" fmla="*/ 1787129 h 1787129"/>
              <a:gd name="connsiteX0" fmla="*/ 0 w 3414857"/>
              <a:gd name="connsiteY0" fmla="*/ 1872193 h 1872193"/>
              <a:gd name="connsiteX1" fmla="*/ 2573981 w 3414857"/>
              <a:gd name="connsiteY1" fmla="*/ 0 h 1872193"/>
              <a:gd name="connsiteX2" fmla="*/ 3414857 w 3414857"/>
              <a:gd name="connsiteY2" fmla="*/ 1787129 h 1872193"/>
              <a:gd name="connsiteX3" fmla="*/ 0 w 3414857"/>
              <a:gd name="connsiteY3" fmla="*/ 1872193 h 1872193"/>
              <a:gd name="connsiteX0" fmla="*/ 0 w 2573981"/>
              <a:gd name="connsiteY0" fmla="*/ 1872193 h 1872193"/>
              <a:gd name="connsiteX1" fmla="*/ 2573981 w 2573981"/>
              <a:gd name="connsiteY1" fmla="*/ 0 h 1872193"/>
              <a:gd name="connsiteX2" fmla="*/ 1628587 w 2573981"/>
              <a:gd name="connsiteY2" fmla="*/ 1840292 h 1872193"/>
              <a:gd name="connsiteX3" fmla="*/ 0 w 2573981"/>
              <a:gd name="connsiteY3" fmla="*/ 1872193 h 1872193"/>
            </a:gdLst>
            <a:ahLst/>
            <a:cxnLst>
              <a:cxn ang="0">
                <a:pos x="connsiteX0" y="connsiteY0"/>
              </a:cxn>
              <a:cxn ang="0">
                <a:pos x="connsiteX1" y="connsiteY1"/>
              </a:cxn>
              <a:cxn ang="0">
                <a:pos x="connsiteX2" y="connsiteY2"/>
              </a:cxn>
              <a:cxn ang="0">
                <a:pos x="connsiteX3" y="connsiteY3"/>
              </a:cxn>
            </a:cxnLst>
            <a:rect l="l" t="t" r="r" b="b"/>
            <a:pathLst>
              <a:path w="2573981" h="1872193">
                <a:moveTo>
                  <a:pt x="0" y="1872193"/>
                </a:moveTo>
                <a:lnTo>
                  <a:pt x="2573981" y="0"/>
                </a:lnTo>
                <a:lnTo>
                  <a:pt x="1628587" y="1840292"/>
                </a:lnTo>
                <a:lnTo>
                  <a:pt x="0" y="1872193"/>
                </a:lnTo>
                <a:close/>
              </a:path>
            </a:pathLst>
          </a:cu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sz="3600" dirty="0"/>
              <a:t>STPA: Identify Hazardous Control Actions (HCA)</a:t>
            </a:r>
          </a:p>
        </p:txBody>
      </p:sp>
      <p:sp>
        <p:nvSpPr>
          <p:cNvPr id="31" name="TextBox 30"/>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3" name="TextBox 32"/>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4" name="TextBox 3">
            <a:extLst>
              <a:ext uri="{FF2B5EF4-FFF2-40B4-BE49-F238E27FC236}">
                <a16:creationId xmlns:a16="http://schemas.microsoft.com/office/drawing/2014/main" id="{EFE5F33B-5135-43C1-B49E-B85687D5A9E6}"/>
              </a:ext>
            </a:extLst>
          </p:cNvPr>
          <p:cNvSpPr txBox="1"/>
          <p:nvPr/>
        </p:nvSpPr>
        <p:spPr>
          <a:xfrm>
            <a:off x="5014660" y="4065458"/>
            <a:ext cx="1730383"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Example HCA: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Controller 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provides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Cmd</a:t>
            </a:r>
            <a:r>
              <a:rPr kumimoji="0" lang="en-US" sz="1800" b="0" i="0" u="none" strike="noStrike" kern="1200" cap="none" spc="0" normalizeH="0" baseline="0" noProof="0" dirty="0">
                <a:ln>
                  <a:noFill/>
                </a:ln>
                <a:solidFill>
                  <a:prstClr val="black"/>
                </a:solidFill>
                <a:effectLst/>
                <a:uLnTx/>
                <a:uFillTx/>
                <a:latin typeface="Calibri"/>
                <a:ea typeface="+mn-ea"/>
                <a:cs typeface="+mn-cs"/>
              </a:rPr>
              <a:t> 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Z</a:t>
            </a:r>
          </a:p>
        </p:txBody>
      </p:sp>
      <p:sp>
        <p:nvSpPr>
          <p:cNvPr id="34" name="TextBox 33">
            <a:extLst>
              <a:ext uri="{FF2B5EF4-FFF2-40B4-BE49-F238E27FC236}">
                <a16:creationId xmlns:a16="http://schemas.microsoft.com/office/drawing/2014/main" id="{E2A4A2FF-C246-471B-BC97-7E9D183DAA4F}"/>
              </a:ext>
            </a:extLst>
          </p:cNvPr>
          <p:cNvSpPr txBox="1"/>
          <p:nvPr/>
        </p:nvSpPr>
        <p:spPr>
          <a:xfrm>
            <a:off x="7368580" y="4065458"/>
            <a:ext cx="1903009"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HCA Syntax: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Source Controller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HCA 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Context</a:t>
            </a:r>
          </a:p>
        </p:txBody>
      </p:sp>
      <p:cxnSp>
        <p:nvCxnSpPr>
          <p:cNvPr id="6" name="Straight Arrow Connector 5">
            <a:extLst>
              <a:ext uri="{FF2B5EF4-FFF2-40B4-BE49-F238E27FC236}">
                <a16:creationId xmlns:a16="http://schemas.microsoft.com/office/drawing/2014/main" id="{21BBC578-71E9-42BE-B5C7-F5F9DF2D78CB}"/>
              </a:ext>
            </a:extLst>
          </p:cNvPr>
          <p:cNvCxnSpPr/>
          <p:nvPr/>
        </p:nvCxnSpPr>
        <p:spPr>
          <a:xfrm flipH="1">
            <a:off x="6550569" y="4816548"/>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9EC3FD7-1571-4797-813A-E6CC3DD3D5EA}"/>
              </a:ext>
            </a:extLst>
          </p:cNvPr>
          <p:cNvCxnSpPr/>
          <p:nvPr/>
        </p:nvCxnSpPr>
        <p:spPr>
          <a:xfrm flipH="1">
            <a:off x="6550569" y="5082363"/>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3D45B87-C770-4324-9EBA-B5C433F32F1B}"/>
              </a:ext>
            </a:extLst>
          </p:cNvPr>
          <p:cNvCxnSpPr/>
          <p:nvPr/>
        </p:nvCxnSpPr>
        <p:spPr>
          <a:xfrm flipH="1">
            <a:off x="6550569" y="5348176"/>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EC74124-418E-4DC4-86E5-F365881B136D}"/>
              </a:ext>
            </a:extLst>
          </p:cNvPr>
          <p:cNvCxnSpPr/>
          <p:nvPr/>
        </p:nvCxnSpPr>
        <p:spPr>
          <a:xfrm flipH="1">
            <a:off x="6550569" y="5624623"/>
            <a:ext cx="765763"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4036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able 28"/>
          <p:cNvGraphicFramePr>
            <a:graphicFrameLocks noGrp="1"/>
          </p:cNvGraphicFramePr>
          <p:nvPr/>
        </p:nvGraphicFramePr>
        <p:xfrm>
          <a:off x="138520" y="1383041"/>
          <a:ext cx="5174627" cy="1418467"/>
        </p:xfrm>
        <a:graphic>
          <a:graphicData uri="http://schemas.openxmlformats.org/drawingml/2006/table">
            <a:tbl>
              <a:tblPr firstRow="1" bandRow="1"/>
              <a:tblGrid>
                <a:gridCol w="835372">
                  <a:extLst>
                    <a:ext uri="{9D8B030D-6E8A-4147-A177-3AD203B41FA5}">
                      <a16:colId xmlns:a16="http://schemas.microsoft.com/office/drawing/2014/main" val="20000"/>
                    </a:ext>
                  </a:extLst>
                </a:gridCol>
                <a:gridCol w="1026312">
                  <a:extLst>
                    <a:ext uri="{9D8B030D-6E8A-4147-A177-3AD203B41FA5}">
                      <a16:colId xmlns:a16="http://schemas.microsoft.com/office/drawing/2014/main" val="20001"/>
                    </a:ext>
                  </a:extLst>
                </a:gridCol>
                <a:gridCol w="1085981">
                  <a:extLst>
                    <a:ext uri="{9D8B030D-6E8A-4147-A177-3AD203B41FA5}">
                      <a16:colId xmlns:a16="http://schemas.microsoft.com/office/drawing/2014/main" val="20002"/>
                    </a:ext>
                  </a:extLst>
                </a:gridCol>
                <a:gridCol w="1192036">
                  <a:extLst>
                    <a:ext uri="{9D8B030D-6E8A-4147-A177-3AD203B41FA5}">
                      <a16:colId xmlns:a16="http://schemas.microsoft.com/office/drawing/2014/main" val="20003"/>
                    </a:ext>
                  </a:extLst>
                </a:gridCol>
                <a:gridCol w="1034926">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r>
                        <a:rPr lang="en-US" sz="1600" b="1" dirty="0" err="1"/>
                        <a:t>Cmd</a:t>
                      </a:r>
                      <a:endParaRPr lang="en-US" sz="1600" b="1"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7" name="Title 1"/>
          <p:cNvSpPr>
            <a:spLocks noGrp="1"/>
          </p:cNvSpPr>
          <p:nvPr>
            <p:ph type="title"/>
          </p:nvPr>
        </p:nvSpPr>
        <p:spPr>
          <a:xfrm>
            <a:off x="0" y="-1"/>
            <a:ext cx="9144000" cy="1075033"/>
          </a:xfrm>
        </p:spPr>
        <p:txBody>
          <a:bodyPr>
            <a:normAutofit fontScale="90000"/>
          </a:bodyPr>
          <a:lstStyle/>
          <a:p>
            <a:r>
              <a:rPr lang="en-US" dirty="0"/>
              <a:t>Generating constraints and requirements</a:t>
            </a:r>
          </a:p>
        </p:txBody>
      </p:sp>
      <p:sp>
        <p:nvSpPr>
          <p:cNvPr id="6" name="Right Arrow 5"/>
          <p:cNvSpPr/>
          <p:nvPr/>
        </p:nvSpPr>
        <p:spPr>
          <a:xfrm>
            <a:off x="5430174" y="1750291"/>
            <a:ext cx="887833" cy="86655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34" name="Table 33"/>
          <p:cNvGraphicFramePr>
            <a:graphicFrameLocks noGrp="1"/>
          </p:cNvGraphicFramePr>
          <p:nvPr/>
        </p:nvGraphicFramePr>
        <p:xfrm>
          <a:off x="417652" y="4138373"/>
          <a:ext cx="6291158" cy="1668538"/>
        </p:xfrm>
        <a:graphic>
          <a:graphicData uri="http://schemas.openxmlformats.org/drawingml/2006/table">
            <a:tbl>
              <a:tblPr firstRow="1" bandRow="1">
                <a:tableStyleId>{69C7853C-536D-4A76-A0AE-DD22124D55A5}</a:tableStyleId>
              </a:tblPr>
              <a:tblGrid>
                <a:gridCol w="1487972">
                  <a:extLst>
                    <a:ext uri="{9D8B030D-6E8A-4147-A177-3AD203B41FA5}">
                      <a16:colId xmlns:a16="http://schemas.microsoft.com/office/drawing/2014/main" val="20000"/>
                    </a:ext>
                  </a:extLst>
                </a:gridCol>
                <a:gridCol w="1574482">
                  <a:extLst>
                    <a:ext uri="{9D8B030D-6E8A-4147-A177-3AD203B41FA5}">
                      <a16:colId xmlns:a16="http://schemas.microsoft.com/office/drawing/2014/main" val="20001"/>
                    </a:ext>
                  </a:extLst>
                </a:gridCol>
                <a:gridCol w="1610368">
                  <a:extLst>
                    <a:ext uri="{9D8B030D-6E8A-4147-A177-3AD203B41FA5}">
                      <a16:colId xmlns:a16="http://schemas.microsoft.com/office/drawing/2014/main" val="20002"/>
                    </a:ext>
                  </a:extLst>
                </a:gridCol>
                <a:gridCol w="1618336">
                  <a:extLst>
                    <a:ext uri="{9D8B030D-6E8A-4147-A177-3AD203B41FA5}">
                      <a16:colId xmlns:a16="http://schemas.microsoft.com/office/drawing/2014/main" val="20003"/>
                    </a:ext>
                  </a:extLst>
                </a:gridCol>
              </a:tblGrid>
              <a:tr h="11982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Controller</a:t>
                      </a:r>
                      <a:r>
                        <a:rPr lang="en-US" sz="1600" b="0" baseline="0" dirty="0"/>
                        <a:t> X </a:t>
                      </a:r>
                      <a:r>
                        <a:rPr lang="en-US" sz="1600" b="0" u="sng" baseline="0" dirty="0"/>
                        <a:t>shall provide </a:t>
                      </a:r>
                      <a:r>
                        <a:rPr lang="en-US" sz="1600" b="0" baseline="0" dirty="0"/>
                        <a:t>CMD Y when D</a:t>
                      </a:r>
                      <a:endParaRPr lang="en-US" sz="1600" b="0" dirty="0"/>
                    </a:p>
                  </a:txBody>
                  <a:tcPr>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Controller</a:t>
                      </a:r>
                      <a:r>
                        <a:rPr lang="en-US" sz="1600" b="0" baseline="0" dirty="0"/>
                        <a:t> X </a:t>
                      </a:r>
                      <a:r>
                        <a:rPr lang="en-US" sz="1600" b="0" u="sng" baseline="0" dirty="0"/>
                        <a:t>should not provide</a:t>
                      </a:r>
                      <a:r>
                        <a:rPr lang="en-US" sz="1600" b="0" baseline="0" dirty="0"/>
                        <a:t> CMD Y when E</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Controller</a:t>
                      </a:r>
                      <a:r>
                        <a:rPr lang="en-US" sz="1600" b="0" baseline="0" dirty="0"/>
                        <a:t> X shall provide CMD Y </a:t>
                      </a:r>
                      <a:r>
                        <a:rPr lang="en-US" sz="1600" b="0" u="sng" baseline="0" dirty="0"/>
                        <a:t>within F seconds</a:t>
                      </a:r>
                      <a:r>
                        <a:rPr lang="en-US" sz="1600" b="0" baseline="0" dirty="0"/>
                        <a:t> of G</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Controller X shall </a:t>
                      </a:r>
                      <a:r>
                        <a:rPr lang="en-US" sz="1600" b="0" u="sng" dirty="0"/>
                        <a:t>stop providing</a:t>
                      </a:r>
                      <a:r>
                        <a:rPr lang="en-US" sz="1600" b="0" u="none" dirty="0"/>
                        <a:t> </a:t>
                      </a:r>
                      <a:r>
                        <a:rPr lang="en-US" sz="1600" b="0" dirty="0"/>
                        <a:t>CMD Y within H seconds of J</a:t>
                      </a:r>
                    </a:p>
                  </a:txBody>
                  <a:tcPr>
                    <a:lnL w="12700" cap="flat" cmpd="sng" algn="ctr">
                      <a:solidFill>
                        <a:schemeClr val="bg1"/>
                      </a:solidFill>
                      <a:prstDash val="solid"/>
                      <a:round/>
                      <a:headEnd type="none" w="med" len="med"/>
                      <a:tailEnd type="none" w="med" len="med"/>
                    </a:lnL>
                    <a:solidFill>
                      <a:schemeClr val="accent3">
                        <a:lumMod val="40000"/>
                        <a:lumOff val="60000"/>
                      </a:schemeClr>
                    </a:solidFill>
                  </a:tcPr>
                </a:tc>
                <a:extLst>
                  <a:ext uri="{0D108BD9-81ED-4DB2-BD59-A6C34878D82A}">
                    <a16:rowId xmlns:a16="http://schemas.microsoft.com/office/drawing/2014/main" val="10000"/>
                  </a:ext>
                </a:extLst>
              </a:tr>
              <a:tr h="470328">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Controller functional safety requirements</a:t>
                      </a:r>
                    </a:p>
                  </a:txBody>
                  <a:tcPr anchor="ctr">
                    <a:solidFill>
                      <a:schemeClr val="accent3">
                        <a:lumMod val="75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algn="ctr"/>
                      <a:endParaRPr lang="en-US" sz="1600" dirty="0"/>
                    </a:p>
                  </a:txBody>
                  <a:tcPr/>
                </a:tc>
                <a:extLst>
                  <a:ext uri="{0D108BD9-81ED-4DB2-BD59-A6C34878D82A}">
                    <a16:rowId xmlns:a16="http://schemas.microsoft.com/office/drawing/2014/main" val="10001"/>
                  </a:ext>
                </a:extLst>
              </a:tr>
            </a:tbl>
          </a:graphicData>
        </a:graphic>
      </p:graphicFrame>
      <p:sp>
        <p:nvSpPr>
          <p:cNvPr id="38" name="Right Arrow 37"/>
          <p:cNvSpPr/>
          <p:nvPr/>
        </p:nvSpPr>
        <p:spPr>
          <a:xfrm rot="5643776">
            <a:off x="852987" y="3019747"/>
            <a:ext cx="104200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Right Arrow 38"/>
          <p:cNvSpPr/>
          <p:nvPr/>
        </p:nvSpPr>
        <p:spPr>
          <a:xfrm rot="5400000">
            <a:off x="2065769" y="3007686"/>
            <a:ext cx="104200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ight Arrow 39"/>
          <p:cNvSpPr/>
          <p:nvPr/>
        </p:nvSpPr>
        <p:spPr>
          <a:xfrm rot="4476935">
            <a:off x="3385866" y="3007686"/>
            <a:ext cx="104200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Right Arrow 40"/>
          <p:cNvSpPr/>
          <p:nvPr/>
        </p:nvSpPr>
        <p:spPr>
          <a:xfrm rot="3117624">
            <a:off x="4710308" y="3007685"/>
            <a:ext cx="1192847"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0" name="Table 9"/>
          <p:cNvGraphicFramePr>
            <a:graphicFrameLocks noGrp="1"/>
          </p:cNvGraphicFramePr>
          <p:nvPr/>
        </p:nvGraphicFramePr>
        <p:xfrm>
          <a:off x="6516304" y="1075032"/>
          <a:ext cx="2345248" cy="2291080"/>
        </p:xfrm>
        <a:graphic>
          <a:graphicData uri="http://schemas.openxmlformats.org/drawingml/2006/table">
            <a:tbl>
              <a:tblPr firstRow="1" bandRow="1">
                <a:tableStyleId>{7DF18680-E054-41AD-8BC1-D1AEF772440D}</a:tableStyleId>
              </a:tblPr>
              <a:tblGrid>
                <a:gridCol w="2345248">
                  <a:extLst>
                    <a:ext uri="{9D8B030D-6E8A-4147-A177-3AD203B41FA5}">
                      <a16:colId xmlns:a16="http://schemas.microsoft.com/office/drawing/2014/main" val="20000"/>
                    </a:ext>
                  </a:extLst>
                </a:gridCol>
              </a:tblGrid>
              <a:tr h="370840">
                <a:tc>
                  <a:txBody>
                    <a:bodyPr/>
                    <a:lstStyle/>
                    <a:p>
                      <a:r>
                        <a:rPr lang="en-US" dirty="0"/>
                        <a:t>High-level safety constraints</a:t>
                      </a: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Controller X should not allow A</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Controller X shall enforce B</a:t>
                      </a:r>
                    </a:p>
                  </a:txBody>
                  <a:tcPr/>
                </a:tc>
                <a:extLst>
                  <a:ext uri="{0D108BD9-81ED-4DB2-BD59-A6C34878D82A}">
                    <a16:rowId xmlns:a16="http://schemas.microsoft.com/office/drawing/2014/main" val="10002"/>
                  </a:ext>
                </a:extLst>
              </a:tr>
              <a:tr h="370840">
                <a:tc>
                  <a:txBody>
                    <a:bodyPr/>
                    <a:lstStyle/>
                    <a:p>
                      <a:r>
                        <a:rPr lang="en-US" dirty="0"/>
                        <a:t>Etc.</a:t>
                      </a:r>
                    </a:p>
                  </a:txBody>
                  <a:tcPr/>
                </a:tc>
                <a:extLst>
                  <a:ext uri="{0D108BD9-81ED-4DB2-BD59-A6C34878D82A}">
                    <a16:rowId xmlns:a16="http://schemas.microsoft.com/office/drawing/2014/main" val="10003"/>
                  </a:ext>
                </a:extLst>
              </a:tr>
            </a:tbl>
          </a:graphicData>
        </a:graphic>
      </p:graphicFrame>
      <p:sp>
        <p:nvSpPr>
          <p:cNvPr id="12" name="TextBox 11"/>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14" name="TextBox 13"/>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34228254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9" name="Table 28"/>
          <p:cNvGraphicFramePr>
            <a:graphicFrameLocks noGrp="1"/>
          </p:cNvGraphicFramePr>
          <p:nvPr/>
        </p:nvGraphicFramePr>
        <p:xfrm>
          <a:off x="138520" y="1383041"/>
          <a:ext cx="5174627" cy="1418467"/>
        </p:xfrm>
        <a:graphic>
          <a:graphicData uri="http://schemas.openxmlformats.org/drawingml/2006/table">
            <a:tbl>
              <a:tblPr firstRow="1" bandRow="1"/>
              <a:tblGrid>
                <a:gridCol w="835372">
                  <a:extLst>
                    <a:ext uri="{9D8B030D-6E8A-4147-A177-3AD203B41FA5}">
                      <a16:colId xmlns:a16="http://schemas.microsoft.com/office/drawing/2014/main" val="20000"/>
                    </a:ext>
                  </a:extLst>
                </a:gridCol>
                <a:gridCol w="1026312">
                  <a:extLst>
                    <a:ext uri="{9D8B030D-6E8A-4147-A177-3AD203B41FA5}">
                      <a16:colId xmlns:a16="http://schemas.microsoft.com/office/drawing/2014/main" val="20001"/>
                    </a:ext>
                  </a:extLst>
                </a:gridCol>
                <a:gridCol w="1085981">
                  <a:extLst>
                    <a:ext uri="{9D8B030D-6E8A-4147-A177-3AD203B41FA5}">
                      <a16:colId xmlns:a16="http://schemas.microsoft.com/office/drawing/2014/main" val="20002"/>
                    </a:ext>
                  </a:extLst>
                </a:gridCol>
                <a:gridCol w="1192036">
                  <a:extLst>
                    <a:ext uri="{9D8B030D-6E8A-4147-A177-3AD203B41FA5}">
                      <a16:colId xmlns:a16="http://schemas.microsoft.com/office/drawing/2014/main" val="20003"/>
                    </a:ext>
                  </a:extLst>
                </a:gridCol>
                <a:gridCol w="1034926">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r>
                        <a:rPr lang="en-US" sz="1600" b="1" dirty="0" err="1"/>
                        <a:t>Cmd</a:t>
                      </a:r>
                      <a:endParaRPr lang="en-US" sz="1600" b="1"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7" name="Title 1"/>
          <p:cNvSpPr>
            <a:spLocks noGrp="1"/>
          </p:cNvSpPr>
          <p:nvPr>
            <p:ph type="title"/>
          </p:nvPr>
        </p:nvSpPr>
        <p:spPr>
          <a:xfrm>
            <a:off x="0" y="-1"/>
            <a:ext cx="9144000" cy="1075033"/>
          </a:xfrm>
        </p:spPr>
        <p:txBody>
          <a:bodyPr>
            <a:normAutofit fontScale="90000"/>
          </a:bodyPr>
          <a:lstStyle/>
          <a:p>
            <a:r>
              <a:rPr lang="en-US" dirty="0"/>
              <a:t>Generating requirements and constraints</a:t>
            </a:r>
          </a:p>
        </p:txBody>
      </p:sp>
      <p:sp>
        <p:nvSpPr>
          <p:cNvPr id="6" name="Right Arrow 5"/>
          <p:cNvSpPr/>
          <p:nvPr/>
        </p:nvSpPr>
        <p:spPr>
          <a:xfrm>
            <a:off x="5430174" y="1750291"/>
            <a:ext cx="887833" cy="86655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34" name="Table 33"/>
          <p:cNvGraphicFramePr>
            <a:graphicFrameLocks noGrp="1"/>
          </p:cNvGraphicFramePr>
          <p:nvPr/>
        </p:nvGraphicFramePr>
        <p:xfrm>
          <a:off x="119542" y="4127930"/>
          <a:ext cx="5754548" cy="1780968"/>
        </p:xfrm>
        <a:graphic>
          <a:graphicData uri="http://schemas.openxmlformats.org/drawingml/2006/table">
            <a:tbl>
              <a:tblPr firstRow="1" bandRow="1">
                <a:tableStyleId>{69C7853C-536D-4A76-A0AE-DD22124D55A5}</a:tableStyleId>
              </a:tblPr>
              <a:tblGrid>
                <a:gridCol w="1361054">
                  <a:extLst>
                    <a:ext uri="{9D8B030D-6E8A-4147-A177-3AD203B41FA5}">
                      <a16:colId xmlns:a16="http://schemas.microsoft.com/office/drawing/2014/main" val="20000"/>
                    </a:ext>
                  </a:extLst>
                </a:gridCol>
                <a:gridCol w="1440185">
                  <a:extLst>
                    <a:ext uri="{9D8B030D-6E8A-4147-A177-3AD203B41FA5}">
                      <a16:colId xmlns:a16="http://schemas.microsoft.com/office/drawing/2014/main" val="20001"/>
                    </a:ext>
                  </a:extLst>
                </a:gridCol>
                <a:gridCol w="1473010">
                  <a:extLst>
                    <a:ext uri="{9D8B030D-6E8A-4147-A177-3AD203B41FA5}">
                      <a16:colId xmlns:a16="http://schemas.microsoft.com/office/drawing/2014/main" val="20002"/>
                    </a:ext>
                  </a:extLst>
                </a:gridCol>
                <a:gridCol w="1480299">
                  <a:extLst>
                    <a:ext uri="{9D8B030D-6E8A-4147-A177-3AD203B41FA5}">
                      <a16:colId xmlns:a16="http://schemas.microsoft.com/office/drawing/2014/main" val="20003"/>
                    </a:ext>
                  </a:extLst>
                </a:gridCol>
              </a:tblGrid>
              <a:tr h="119821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Controller</a:t>
                      </a:r>
                      <a:r>
                        <a:rPr lang="en-US" sz="1600" b="0" baseline="0" dirty="0"/>
                        <a:t> X </a:t>
                      </a:r>
                      <a:r>
                        <a:rPr lang="en-US" sz="1600" b="0" u="sng" baseline="0" dirty="0"/>
                        <a:t>shall provide </a:t>
                      </a:r>
                      <a:r>
                        <a:rPr lang="en-US" sz="1600" b="0" baseline="0" dirty="0"/>
                        <a:t>CMD when D</a:t>
                      </a:r>
                      <a:endParaRPr lang="en-US" sz="1600" b="0" dirty="0"/>
                    </a:p>
                  </a:txBody>
                  <a:tcPr>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Controller</a:t>
                      </a:r>
                      <a:r>
                        <a:rPr lang="en-US" sz="1600" b="0" baseline="0" dirty="0"/>
                        <a:t> X </a:t>
                      </a:r>
                      <a:r>
                        <a:rPr lang="en-US" sz="1600" b="0" u="sng" baseline="0" dirty="0"/>
                        <a:t>should not provide</a:t>
                      </a:r>
                      <a:r>
                        <a:rPr lang="en-US" sz="1600" b="0" baseline="0" dirty="0"/>
                        <a:t> CMD when E</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Controller</a:t>
                      </a:r>
                      <a:r>
                        <a:rPr lang="en-US" sz="1600" b="0" baseline="0" dirty="0"/>
                        <a:t> X shall provide CMD </a:t>
                      </a:r>
                      <a:r>
                        <a:rPr lang="en-US" sz="1600" b="0" u="sng" baseline="0" dirty="0"/>
                        <a:t>within Y seconds</a:t>
                      </a:r>
                      <a:r>
                        <a:rPr lang="en-US" sz="1600" b="0" baseline="0" dirty="0"/>
                        <a:t> of F</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Controller X shall </a:t>
                      </a:r>
                      <a:r>
                        <a:rPr lang="en-US" sz="1600" b="0" u="sng" dirty="0"/>
                        <a:t>stop providing</a:t>
                      </a:r>
                      <a:r>
                        <a:rPr lang="en-US" sz="1600" b="0" u="none" dirty="0"/>
                        <a:t> </a:t>
                      </a:r>
                      <a:r>
                        <a:rPr lang="en-US" sz="1600" b="0" dirty="0"/>
                        <a:t>CMD within Z seconds of G</a:t>
                      </a:r>
                    </a:p>
                  </a:txBody>
                  <a:tcPr>
                    <a:lnL w="12700" cap="flat" cmpd="sng" algn="ctr">
                      <a:solidFill>
                        <a:schemeClr val="bg1"/>
                      </a:solidFill>
                      <a:prstDash val="solid"/>
                      <a:round/>
                      <a:headEnd type="none" w="med" len="med"/>
                      <a:tailEnd type="none" w="med" len="med"/>
                    </a:lnL>
                    <a:solidFill>
                      <a:schemeClr val="accent3">
                        <a:lumMod val="40000"/>
                        <a:lumOff val="60000"/>
                      </a:schemeClr>
                    </a:solidFill>
                  </a:tcPr>
                </a:tc>
                <a:extLst>
                  <a:ext uri="{0D108BD9-81ED-4DB2-BD59-A6C34878D82A}">
                    <a16:rowId xmlns:a16="http://schemas.microsoft.com/office/drawing/2014/main" val="10000"/>
                  </a:ext>
                </a:extLst>
              </a:tr>
              <a:tr h="470328">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Controller functional safety requirements</a:t>
                      </a:r>
                    </a:p>
                  </a:txBody>
                  <a:tcPr anchor="ctr">
                    <a:solidFill>
                      <a:schemeClr val="accent3">
                        <a:lumMod val="75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algn="ctr"/>
                      <a:endParaRPr lang="en-US" sz="1600" dirty="0"/>
                    </a:p>
                  </a:txBody>
                  <a:tcPr/>
                </a:tc>
                <a:extLst>
                  <a:ext uri="{0D108BD9-81ED-4DB2-BD59-A6C34878D82A}">
                    <a16:rowId xmlns:a16="http://schemas.microsoft.com/office/drawing/2014/main" val="10001"/>
                  </a:ext>
                </a:extLst>
              </a:tr>
            </a:tbl>
          </a:graphicData>
        </a:graphic>
      </p:graphicFrame>
      <p:sp>
        <p:nvSpPr>
          <p:cNvPr id="38" name="Right Arrow 37"/>
          <p:cNvSpPr/>
          <p:nvPr/>
        </p:nvSpPr>
        <p:spPr>
          <a:xfrm rot="6643708">
            <a:off x="620738" y="2992329"/>
            <a:ext cx="104200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Right Arrow 38"/>
          <p:cNvSpPr/>
          <p:nvPr/>
        </p:nvSpPr>
        <p:spPr>
          <a:xfrm rot="6446927">
            <a:off x="1847498" y="3028947"/>
            <a:ext cx="104200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ight Arrow 39"/>
          <p:cNvSpPr/>
          <p:nvPr/>
        </p:nvSpPr>
        <p:spPr>
          <a:xfrm rot="5150483">
            <a:off x="3173357" y="3028946"/>
            <a:ext cx="104200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Right Arrow 40"/>
          <p:cNvSpPr/>
          <p:nvPr/>
        </p:nvSpPr>
        <p:spPr>
          <a:xfrm rot="4587426">
            <a:off x="4382598" y="3020573"/>
            <a:ext cx="1140800"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0" name="Table 9"/>
          <p:cNvGraphicFramePr>
            <a:graphicFrameLocks noGrp="1"/>
          </p:cNvGraphicFramePr>
          <p:nvPr/>
        </p:nvGraphicFramePr>
        <p:xfrm>
          <a:off x="6516304" y="1075032"/>
          <a:ext cx="2345248" cy="2839720"/>
        </p:xfrm>
        <a:graphic>
          <a:graphicData uri="http://schemas.openxmlformats.org/drawingml/2006/table">
            <a:tbl>
              <a:tblPr firstRow="1" bandRow="1">
                <a:tableStyleId>{7DF18680-E054-41AD-8BC1-D1AEF772440D}</a:tableStyleId>
              </a:tblPr>
              <a:tblGrid>
                <a:gridCol w="2345248">
                  <a:extLst>
                    <a:ext uri="{9D8B030D-6E8A-4147-A177-3AD203B41FA5}">
                      <a16:colId xmlns:a16="http://schemas.microsoft.com/office/drawing/2014/main" val="20000"/>
                    </a:ext>
                  </a:extLst>
                </a:gridCol>
              </a:tblGrid>
              <a:tr h="370840">
                <a:tc>
                  <a:txBody>
                    <a:bodyPr/>
                    <a:lstStyle/>
                    <a:p>
                      <a:r>
                        <a:rPr lang="en-US" dirty="0"/>
                        <a:t>High-level responsibilities</a:t>
                      </a: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Controller X will need to</a:t>
                      </a:r>
                      <a:r>
                        <a:rPr lang="en-US" baseline="0" dirty="0"/>
                        <a:t> </a:t>
                      </a:r>
                      <a:r>
                        <a:rPr lang="en-US" dirty="0"/>
                        <a:t>collect information from components Y, Z</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Controller X will need to detect A</a:t>
                      </a:r>
                      <a:r>
                        <a:rPr lang="en-US" baseline="0" dirty="0"/>
                        <a:t> and respond with B</a:t>
                      </a:r>
                      <a:endParaRPr lang="en-US" dirty="0"/>
                    </a:p>
                  </a:txBody>
                  <a:tcPr/>
                </a:tc>
                <a:extLst>
                  <a:ext uri="{0D108BD9-81ED-4DB2-BD59-A6C34878D82A}">
                    <a16:rowId xmlns:a16="http://schemas.microsoft.com/office/drawing/2014/main" val="10002"/>
                  </a:ext>
                </a:extLst>
              </a:tr>
              <a:tr h="370840">
                <a:tc>
                  <a:txBody>
                    <a:bodyPr/>
                    <a:lstStyle/>
                    <a:p>
                      <a:r>
                        <a:rPr lang="en-US" dirty="0"/>
                        <a:t>Etc.</a:t>
                      </a:r>
                    </a:p>
                  </a:txBody>
                  <a:tcPr/>
                </a:tc>
                <a:extLst>
                  <a:ext uri="{0D108BD9-81ED-4DB2-BD59-A6C34878D82A}">
                    <a16:rowId xmlns:a16="http://schemas.microsoft.com/office/drawing/2014/main" val="10003"/>
                  </a:ext>
                </a:extLst>
              </a:tr>
            </a:tbl>
          </a:graphicData>
        </a:graphic>
      </p:graphicFrame>
      <p:sp>
        <p:nvSpPr>
          <p:cNvPr id="12" name="TextBox 11"/>
          <p:cNvSpPr txBox="1"/>
          <p:nvPr/>
        </p:nvSpPr>
        <p:spPr>
          <a:xfrm>
            <a:off x="6172200" y="4153293"/>
            <a:ext cx="298704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AC 23.1309-1E:</a:t>
            </a:r>
            <a:r>
              <a:rPr kumimoji="0" lang="en-US" sz="1800" b="0" i="0" u="none" strike="noStrike" kern="1200" cap="none" spc="0" normalizeH="0" baseline="0" noProof="0" dirty="0">
                <a:ln>
                  <a:noFill/>
                </a:ln>
                <a:solidFill>
                  <a:prstClr val="black"/>
                </a:solidFill>
                <a:effectLst/>
                <a:uLnTx/>
                <a:uFillTx/>
                <a:latin typeface="Calibri"/>
                <a:ea typeface="+mn-ea"/>
                <a:cs typeface="+mn-cs"/>
              </a:rPr>
              <a:t> “It is necessary to consider the possibility of requirement, design, and implementation errors in order to comply with the requirements of </a:t>
            </a:r>
            <a:br>
              <a:rPr kumimoji="0" lang="en-US" sz="1800" b="0" i="0" u="none" strike="noStrike" kern="1200" cap="none" spc="0" normalizeH="0" baseline="0" noProof="0" dirty="0">
                <a:ln>
                  <a:noFill/>
                </a:ln>
                <a:solidFill>
                  <a:prstClr val="black"/>
                </a:solidFill>
                <a:effectLst/>
                <a:uLnTx/>
                <a:uFillTx/>
                <a:latin typeface="Calibri"/>
                <a:ea typeface="+mn-ea"/>
                <a:cs typeface="+mn-cs"/>
              </a:rPr>
            </a:br>
            <a:r>
              <a:rPr kumimoji="0" lang="en-US" sz="1800" b="0" i="0" u="none" strike="noStrike" kern="1200" cap="none" spc="0" normalizeH="0" baseline="0" noProof="0" dirty="0">
                <a:ln>
                  <a:noFill/>
                </a:ln>
                <a:solidFill>
                  <a:prstClr val="black"/>
                </a:solidFill>
                <a:effectLst/>
                <a:uLnTx/>
                <a:uFillTx/>
                <a:latin typeface="Calibri"/>
                <a:ea typeface="+mn-ea"/>
                <a:cs typeface="+mn-cs"/>
              </a:rPr>
              <a:t>§ 23.1309.”</a:t>
            </a:r>
          </a:p>
        </p:txBody>
      </p:sp>
      <p:sp>
        <p:nvSpPr>
          <p:cNvPr id="2" name="Rectangle 1"/>
          <p:cNvSpPr/>
          <p:nvPr/>
        </p:nvSpPr>
        <p:spPr>
          <a:xfrm>
            <a:off x="6172200" y="6184618"/>
            <a:ext cx="2848145" cy="509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STPA can identify these errors so they can be fixed</a:t>
            </a:r>
          </a:p>
        </p:txBody>
      </p:sp>
      <p:sp>
        <p:nvSpPr>
          <p:cNvPr id="14" name="TextBox 13"/>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15" name="TextBox 14"/>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293455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8" grpId="0" animBg="1"/>
      <p:bldP spid="39" grpId="0" animBg="1"/>
      <p:bldP spid="40" grpId="0" animBg="1"/>
      <p:bldP spid="41" grpId="0" animBg="1"/>
      <p:bldP spid="12" grpId="0"/>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about human interactions?</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445797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 name="Rounded Rectangle 35"/>
          <p:cNvSpPr/>
          <p:nvPr/>
        </p:nvSpPr>
        <p:spPr>
          <a:xfrm>
            <a:off x="3124201" y="1916508"/>
            <a:ext cx="707071" cy="272993"/>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Flight Crew</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303256"/>
              <a:ext cx="4486715" cy="285330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75751" y="2344241"/>
              <a:ext cx="2018937" cy="626005"/>
            </a:xfrm>
            <a:prstGeom prst="rect">
              <a:avLst/>
            </a:prstGeom>
          </p:spPr>
          <p:txBody>
            <a:bodyPr wrap="square">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5007305" y="122864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904367" y="1161159"/>
            <a:ext cx="1681752" cy="1787129"/>
          </a:xfrm>
          <a:prstGeom prst="triangle">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dirty="0"/>
              <a:t>Hazardous Control Actions (HCA)</a:t>
            </a:r>
          </a:p>
        </p:txBody>
      </p:sp>
      <p:sp>
        <p:nvSpPr>
          <p:cNvPr id="31" name="Right Arrow 30"/>
          <p:cNvSpPr/>
          <p:nvPr/>
        </p:nvSpPr>
        <p:spPr>
          <a:xfrm rot="6358916">
            <a:off x="6830712" y="2946732"/>
            <a:ext cx="887833" cy="86655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33" name="Table 32"/>
          <p:cNvGraphicFramePr>
            <a:graphicFrameLocks noGrp="1"/>
          </p:cNvGraphicFramePr>
          <p:nvPr/>
        </p:nvGraphicFramePr>
        <p:xfrm>
          <a:off x="5895958" y="3947332"/>
          <a:ext cx="2562242" cy="2291080"/>
        </p:xfrm>
        <a:graphic>
          <a:graphicData uri="http://schemas.openxmlformats.org/drawingml/2006/table">
            <a:tbl>
              <a:tblPr firstRow="1" bandRow="1">
                <a:tableStyleId>{7DF18680-E054-41AD-8BC1-D1AEF772440D}</a:tableStyleId>
              </a:tblPr>
              <a:tblGrid>
                <a:gridCol w="2562242">
                  <a:extLst>
                    <a:ext uri="{9D8B030D-6E8A-4147-A177-3AD203B41FA5}">
                      <a16:colId xmlns:a16="http://schemas.microsoft.com/office/drawing/2014/main" val="20000"/>
                    </a:ext>
                  </a:extLst>
                </a:gridCol>
              </a:tblGrid>
              <a:tr h="370840">
                <a:tc>
                  <a:txBody>
                    <a:bodyPr/>
                    <a:lstStyle/>
                    <a:p>
                      <a:r>
                        <a:rPr lang="en-US" dirty="0"/>
                        <a:t>High-level responsibilities</a:t>
                      </a: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Crew will need to detect A</a:t>
                      </a:r>
                      <a:r>
                        <a:rPr lang="en-US" baseline="0" dirty="0"/>
                        <a:t> and respond with B</a:t>
                      </a:r>
                      <a:endParaRPr lang="en-US"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Crew will need information about C, D</a:t>
                      </a:r>
                    </a:p>
                  </a:txBody>
                  <a:tcPr/>
                </a:tc>
                <a:extLst>
                  <a:ext uri="{0D108BD9-81ED-4DB2-BD59-A6C34878D82A}">
                    <a16:rowId xmlns:a16="http://schemas.microsoft.com/office/drawing/2014/main" val="10002"/>
                  </a:ext>
                </a:extLst>
              </a:tr>
              <a:tr h="370840">
                <a:tc>
                  <a:txBody>
                    <a:bodyPr/>
                    <a:lstStyle/>
                    <a:p>
                      <a:r>
                        <a:rPr lang="en-US" dirty="0"/>
                        <a:t>Etc.</a:t>
                      </a:r>
                    </a:p>
                  </a:txBody>
                  <a:tcPr/>
                </a:tc>
                <a:extLst>
                  <a:ext uri="{0D108BD9-81ED-4DB2-BD59-A6C34878D82A}">
                    <a16:rowId xmlns:a16="http://schemas.microsoft.com/office/drawing/2014/main" val="10003"/>
                  </a:ext>
                </a:extLst>
              </a:tr>
            </a:tbl>
          </a:graphicData>
        </a:graphic>
      </p:graphicFrame>
      <p:sp>
        <p:nvSpPr>
          <p:cNvPr id="34" name="TextBox 33"/>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8" name="TextBox 37"/>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255174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 name="Rounded Rectangle 35"/>
          <p:cNvSpPr/>
          <p:nvPr/>
        </p:nvSpPr>
        <p:spPr>
          <a:xfrm>
            <a:off x="3124201" y="1916508"/>
            <a:ext cx="707071" cy="272993"/>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sp>
        <p:nvSpPr>
          <p:cNvPr id="13" name="Rectangle 12"/>
          <p:cNvSpPr/>
          <p:nvPr/>
        </p:nvSpPr>
        <p:spPr>
          <a:xfrm>
            <a:off x="350006" y="993309"/>
            <a:ext cx="4607005"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Flight Crew</a:t>
            </a:r>
          </a:p>
        </p:txBody>
      </p:sp>
      <p:sp>
        <p:nvSpPr>
          <p:cNvPr id="7" name="Rectangle 6"/>
          <p:cNvSpPr/>
          <p:nvPr/>
        </p:nvSpPr>
        <p:spPr>
          <a:xfrm>
            <a:off x="3271984" y="3044892"/>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4098940"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525253" y="737177"/>
            <a:ext cx="3778"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2860333" y="737177"/>
            <a:ext cx="3173"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3782310"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56968" y="2303256"/>
            <a:ext cx="3900043" cy="1670317"/>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023945" y="2344241"/>
            <a:ext cx="1754946" cy="626005"/>
          </a:xfrm>
          <a:prstGeom prst="rect">
            <a:avLst/>
          </a:prstGeom>
        </p:spPr>
        <p:txBody>
          <a:bodyPr wrap="square">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225318" y="3044892"/>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1950246"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63361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572030" y="3264344"/>
            <a:ext cx="69995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9" name="Table 28"/>
          <p:cNvGraphicFramePr>
            <a:graphicFrameLocks noGrp="1"/>
          </p:cNvGraphicFramePr>
          <p:nvPr/>
        </p:nvGraphicFramePr>
        <p:xfrm>
          <a:off x="5007305" y="122864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904367" y="1161159"/>
            <a:ext cx="1681752" cy="1787129"/>
          </a:xfrm>
          <a:prstGeom prst="triangle">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dirty="0"/>
              <a:t>Hazardous Control Actions (HCA)</a:t>
            </a:r>
          </a:p>
        </p:txBody>
      </p:sp>
      <p:graphicFrame>
        <p:nvGraphicFramePr>
          <p:cNvPr id="34" name="Table 33"/>
          <p:cNvGraphicFramePr>
            <a:graphicFrameLocks noGrp="1"/>
          </p:cNvGraphicFramePr>
          <p:nvPr/>
        </p:nvGraphicFramePr>
        <p:xfrm>
          <a:off x="2743200" y="4761443"/>
          <a:ext cx="6291158" cy="1603127"/>
        </p:xfrm>
        <a:graphic>
          <a:graphicData uri="http://schemas.openxmlformats.org/drawingml/2006/table">
            <a:tbl>
              <a:tblPr firstRow="1" bandRow="1">
                <a:tableStyleId>{69C7853C-536D-4A76-A0AE-DD22124D55A5}</a:tableStyleId>
              </a:tblPr>
              <a:tblGrid>
                <a:gridCol w="1487972">
                  <a:extLst>
                    <a:ext uri="{9D8B030D-6E8A-4147-A177-3AD203B41FA5}">
                      <a16:colId xmlns:a16="http://schemas.microsoft.com/office/drawing/2014/main" val="20000"/>
                    </a:ext>
                  </a:extLst>
                </a:gridCol>
                <a:gridCol w="1574482">
                  <a:extLst>
                    <a:ext uri="{9D8B030D-6E8A-4147-A177-3AD203B41FA5}">
                      <a16:colId xmlns:a16="http://schemas.microsoft.com/office/drawing/2014/main" val="20001"/>
                    </a:ext>
                  </a:extLst>
                </a:gridCol>
                <a:gridCol w="1610368">
                  <a:extLst>
                    <a:ext uri="{9D8B030D-6E8A-4147-A177-3AD203B41FA5}">
                      <a16:colId xmlns:a16="http://schemas.microsoft.com/office/drawing/2014/main" val="20002"/>
                    </a:ext>
                  </a:extLst>
                </a:gridCol>
                <a:gridCol w="1618336">
                  <a:extLst>
                    <a:ext uri="{9D8B030D-6E8A-4147-A177-3AD203B41FA5}">
                      <a16:colId xmlns:a16="http://schemas.microsoft.com/office/drawing/2014/main" val="20003"/>
                    </a:ext>
                  </a:extLst>
                </a:gridCol>
              </a:tblGrid>
              <a:tr h="108496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Crew</a:t>
                      </a:r>
                      <a:r>
                        <a:rPr lang="en-US" sz="1600" b="0" baseline="0" dirty="0"/>
                        <a:t> </a:t>
                      </a:r>
                      <a:r>
                        <a:rPr lang="en-US" sz="1600" b="0" u="sng" baseline="0" dirty="0"/>
                        <a:t>shall provide </a:t>
                      </a:r>
                      <a:r>
                        <a:rPr lang="en-US" sz="1600" b="0" baseline="0" dirty="0"/>
                        <a:t>CMD Y when D</a:t>
                      </a:r>
                      <a:endParaRPr lang="en-US" sz="1600" b="0" dirty="0"/>
                    </a:p>
                  </a:txBody>
                  <a:tcPr>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Crew</a:t>
                      </a:r>
                      <a:r>
                        <a:rPr lang="en-US" sz="1600" b="0" baseline="0" dirty="0"/>
                        <a:t> </a:t>
                      </a:r>
                      <a:r>
                        <a:rPr lang="en-US" sz="1600" b="0" u="sng" baseline="0" dirty="0"/>
                        <a:t>should not provide</a:t>
                      </a:r>
                      <a:r>
                        <a:rPr lang="en-US" sz="1600" b="0" baseline="0" dirty="0"/>
                        <a:t> CMD Y when E</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Crew</a:t>
                      </a:r>
                      <a:r>
                        <a:rPr lang="en-US" sz="1600" b="0" baseline="0" dirty="0"/>
                        <a:t> shall provide CMD Y </a:t>
                      </a:r>
                      <a:r>
                        <a:rPr lang="en-US" sz="1600" b="0" u="sng" baseline="0" dirty="0"/>
                        <a:t>within F seconds</a:t>
                      </a:r>
                      <a:r>
                        <a:rPr lang="en-US" sz="1600" b="0" baseline="0" dirty="0"/>
                        <a:t> of G</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Crew shall </a:t>
                      </a:r>
                      <a:r>
                        <a:rPr lang="en-US" sz="1600" b="0" u="sng" dirty="0"/>
                        <a:t>stop providing</a:t>
                      </a:r>
                      <a:r>
                        <a:rPr lang="en-US" sz="1600" b="0" u="none" dirty="0"/>
                        <a:t> </a:t>
                      </a:r>
                      <a:r>
                        <a:rPr lang="en-US" sz="1600" b="0" dirty="0"/>
                        <a:t>CMD Y within H seconds of J</a:t>
                      </a:r>
                    </a:p>
                  </a:txBody>
                  <a:tcPr>
                    <a:lnL w="12700" cap="flat" cmpd="sng" algn="ctr">
                      <a:solidFill>
                        <a:schemeClr val="bg1"/>
                      </a:solidFill>
                      <a:prstDash val="solid"/>
                      <a:round/>
                      <a:headEnd type="none" w="med" len="med"/>
                      <a:tailEnd type="none" w="med" len="med"/>
                    </a:lnL>
                    <a:solidFill>
                      <a:schemeClr val="accent3">
                        <a:lumMod val="40000"/>
                        <a:lumOff val="60000"/>
                      </a:schemeClr>
                    </a:solidFill>
                  </a:tcPr>
                </a:tc>
                <a:extLst>
                  <a:ext uri="{0D108BD9-81ED-4DB2-BD59-A6C34878D82A}">
                    <a16:rowId xmlns:a16="http://schemas.microsoft.com/office/drawing/2014/main" val="10000"/>
                  </a:ext>
                </a:extLst>
              </a:tr>
              <a:tr h="469189">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mn-lt"/>
                          <a:ea typeface="+mn-ea"/>
                          <a:cs typeface="+mn-cs"/>
                        </a:rPr>
                        <a:t>Crew procedures</a:t>
                      </a:r>
                    </a:p>
                  </a:txBody>
                  <a:tcPr anchor="ctr">
                    <a:solidFill>
                      <a:schemeClr val="accent3">
                        <a:lumMod val="75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algn="ctr"/>
                      <a:endParaRPr lang="en-US" sz="1600" dirty="0"/>
                    </a:p>
                  </a:txBody>
                  <a:tcPr/>
                </a:tc>
                <a:extLst>
                  <a:ext uri="{0D108BD9-81ED-4DB2-BD59-A6C34878D82A}">
                    <a16:rowId xmlns:a16="http://schemas.microsoft.com/office/drawing/2014/main" val="10001"/>
                  </a:ext>
                </a:extLst>
              </a:tr>
            </a:tbl>
          </a:graphicData>
        </a:graphic>
      </p:graphicFrame>
      <p:sp>
        <p:nvSpPr>
          <p:cNvPr id="38" name="Right Arrow 37"/>
          <p:cNvSpPr/>
          <p:nvPr/>
        </p:nvSpPr>
        <p:spPr>
          <a:xfrm rot="8297420">
            <a:off x="3500208" y="3284353"/>
            <a:ext cx="2736873"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ight Arrow 39"/>
          <p:cNvSpPr/>
          <p:nvPr/>
        </p:nvSpPr>
        <p:spPr>
          <a:xfrm rot="7541714">
            <a:off x="4636839" y="3375095"/>
            <a:ext cx="248038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Right Arrow 40"/>
          <p:cNvSpPr/>
          <p:nvPr/>
        </p:nvSpPr>
        <p:spPr>
          <a:xfrm rot="7111097">
            <a:off x="6078084" y="3375094"/>
            <a:ext cx="2278948"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Right Arrow 42"/>
          <p:cNvSpPr/>
          <p:nvPr/>
        </p:nvSpPr>
        <p:spPr>
          <a:xfrm rot="6367362">
            <a:off x="7466793" y="3399857"/>
            <a:ext cx="2066744"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5"/>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27" name="TextBox 26"/>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3" name="TextBox 2">
            <a:extLst>
              <a:ext uri="{FF2B5EF4-FFF2-40B4-BE49-F238E27FC236}">
                <a16:creationId xmlns:a16="http://schemas.microsoft.com/office/drawing/2014/main" id="{8A611A74-F6C6-A606-9067-D5357F960F4E}"/>
              </a:ext>
            </a:extLst>
          </p:cNvPr>
          <p:cNvSpPr txBox="1"/>
          <p:nvPr/>
        </p:nvSpPr>
        <p:spPr>
          <a:xfrm>
            <a:off x="21410" y="4026368"/>
            <a:ext cx="2584051"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14 CFR 25.1329</a:t>
            </a:r>
            <a:r>
              <a:rPr kumimoji="0" lang="en-US" sz="1800" b="0" i="0" u="none" strike="noStrike" kern="1200" cap="none" spc="0" normalizeH="0" baseline="0" noProof="0" dirty="0">
                <a:ln>
                  <a:noFill/>
                </a:ln>
                <a:solidFill>
                  <a:prstClr val="black"/>
                </a:solidFill>
                <a:effectLst/>
                <a:uLnTx/>
                <a:uFillTx/>
                <a:latin typeface="Calibri"/>
                <a:ea typeface="+mn-ea"/>
                <a:cs typeface="+mn-cs"/>
              </a:rPr>
              <a:t>: System “must be designed to minimize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flightcrew</a:t>
            </a:r>
            <a:r>
              <a:rPr kumimoji="0" lang="en-US" sz="1800" b="0" i="0" u="none" strike="noStrike" kern="1200" cap="none" spc="0" normalizeH="0" baseline="0" noProof="0" dirty="0">
                <a:ln>
                  <a:noFill/>
                </a:ln>
                <a:solidFill>
                  <a:prstClr val="black"/>
                </a:solidFill>
                <a:effectLst/>
                <a:uLnTx/>
                <a:uFillTx/>
                <a:latin typeface="Calibri"/>
                <a:ea typeface="+mn-ea"/>
                <a:cs typeface="+mn-cs"/>
              </a:rPr>
              <a:t> errors and confusion concerning the behavior and operation”</a:t>
            </a:r>
          </a:p>
        </p:txBody>
      </p:sp>
      <p:sp>
        <p:nvSpPr>
          <p:cNvPr id="4" name="Rectangle 3">
            <a:extLst>
              <a:ext uri="{FF2B5EF4-FFF2-40B4-BE49-F238E27FC236}">
                <a16:creationId xmlns:a16="http://schemas.microsoft.com/office/drawing/2014/main" id="{5ED34B01-7405-7872-65AB-757F18FD33C0}"/>
              </a:ext>
            </a:extLst>
          </p:cNvPr>
          <p:cNvSpPr/>
          <p:nvPr/>
        </p:nvSpPr>
        <p:spPr>
          <a:xfrm>
            <a:off x="67078" y="5749993"/>
            <a:ext cx="2316480" cy="843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STPA can identify the errors and confusion so it can be fixed</a:t>
            </a:r>
          </a:p>
        </p:txBody>
      </p:sp>
    </p:spTree>
    <p:extLst>
      <p:ext uri="{BB962C8B-B14F-4D97-AF65-F5344CB8AC3E}">
        <p14:creationId xmlns:p14="http://schemas.microsoft.com/office/powerpoint/2010/main" val="223426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3124201" y="1916508"/>
            <a:ext cx="707071" cy="272993"/>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grpSp>
        <p:nvGrpSpPr>
          <p:cNvPr id="3" name="Group 2"/>
          <p:cNvGrpSpPr/>
          <p:nvPr/>
        </p:nvGrpSpPr>
        <p:grpSpPr>
          <a:xfrm>
            <a:off x="350006" y="737177"/>
            <a:ext cx="4607005" cy="5723348"/>
            <a:chOff x="350006" y="737177"/>
            <a:chExt cx="5300023" cy="5723348"/>
          </a:xfrm>
        </p:grpSpPr>
        <p:sp>
          <p:nvSpPr>
            <p:cNvPr id="13" name="Rectangle 12"/>
            <p:cNvSpPr/>
            <p:nvPr/>
          </p:nvSpPr>
          <p:spPr>
            <a:xfrm>
              <a:off x="350006" y="993309"/>
              <a:ext cx="5300023"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711528"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4662881"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852469" y="737177"/>
              <a:ext cx="4346"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3237954" y="737177"/>
              <a:ext cx="3650"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cxnSpLocks/>
            </p:cNvCxnSpPr>
            <p:nvPr/>
          </p:nvCxnSpPr>
          <p:spPr>
            <a:xfrm>
              <a:off x="593756" y="1863221"/>
              <a:ext cx="0" cy="3597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50006" y="5461117"/>
              <a:ext cx="5300023"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294688" y="373474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298621"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4679244" y="373113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V="1">
              <a:off x="878535" y="1869898"/>
              <a:ext cx="0" cy="35912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730634" y="4271811"/>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304035" y="494623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4688591" y="494262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63314" y="2303256"/>
              <a:ext cx="4486715" cy="2853308"/>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275751" y="2344241"/>
              <a:ext cx="2018937" cy="626005"/>
            </a:xfrm>
            <a:prstGeom prst="rect">
              <a:avLst/>
            </a:prstGeom>
          </p:spPr>
          <p:txBody>
            <a:bodyPr wrap="square">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356989" y="3044892"/>
              <a:ext cx="1549294"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2190965"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82670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V="1">
              <a:off x="2181339" y="3736758"/>
              <a:ext cx="0" cy="17243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1817079" y="3715702"/>
              <a:ext cx="0" cy="17454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906283" y="3264344"/>
              <a:ext cx="80524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H="1">
              <a:off x="2906284" y="3499900"/>
              <a:ext cx="8052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29" name="Table 28"/>
          <p:cNvGraphicFramePr>
            <a:graphicFrameLocks noGrp="1"/>
          </p:cNvGraphicFramePr>
          <p:nvPr/>
        </p:nvGraphicFramePr>
        <p:xfrm>
          <a:off x="5007305" y="122864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904367" y="1161159"/>
            <a:ext cx="1681752" cy="1787129"/>
          </a:xfrm>
          <a:prstGeom prst="triangle">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rmAutofit/>
          </a:bodyPr>
          <a:lstStyle/>
          <a:p>
            <a:r>
              <a:rPr lang="en-US" dirty="0"/>
              <a:t>Hazardous Control Actions (HCA)</a:t>
            </a:r>
          </a:p>
        </p:txBody>
      </p:sp>
      <p:sp>
        <p:nvSpPr>
          <p:cNvPr id="34" name="TextBox 33"/>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38" name="TextBox 37"/>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33548513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3124201" y="1916508"/>
            <a:ext cx="707071" cy="272993"/>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sp>
        <p:nvSpPr>
          <p:cNvPr id="13" name="Rectangle 12"/>
          <p:cNvSpPr/>
          <p:nvPr/>
        </p:nvSpPr>
        <p:spPr>
          <a:xfrm>
            <a:off x="350006" y="993309"/>
            <a:ext cx="4607005"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Human Operators</a:t>
            </a:r>
          </a:p>
        </p:txBody>
      </p:sp>
      <p:sp>
        <p:nvSpPr>
          <p:cNvPr id="7" name="Rectangle 6"/>
          <p:cNvSpPr/>
          <p:nvPr/>
        </p:nvSpPr>
        <p:spPr>
          <a:xfrm>
            <a:off x="3271984" y="3044892"/>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4098940" y="1888235"/>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2525253" y="737177"/>
            <a:ext cx="3778"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2860333" y="737177"/>
            <a:ext cx="3173"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3782310" y="1867180"/>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56968" y="2303256"/>
            <a:ext cx="3900043" cy="1670317"/>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2023945" y="2344241"/>
            <a:ext cx="1754946" cy="626005"/>
          </a:xfrm>
          <a:prstGeom prst="rect">
            <a:avLst/>
          </a:prstGeom>
        </p:spPr>
        <p:txBody>
          <a:bodyPr wrap="square">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23" name="Rectangle 22"/>
          <p:cNvSpPr/>
          <p:nvPr/>
        </p:nvSpPr>
        <p:spPr>
          <a:xfrm>
            <a:off x="1225318" y="3044892"/>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flipV="1">
            <a:off x="1950246" y="1869754"/>
            <a:ext cx="0" cy="1159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633615" y="1848699"/>
            <a:ext cx="0" cy="11807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a:off x="2572030" y="3264344"/>
            <a:ext cx="69995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9" name="Table 28"/>
          <p:cNvGraphicFramePr>
            <a:graphicFrameLocks noGrp="1"/>
          </p:cNvGraphicFramePr>
          <p:nvPr/>
        </p:nvGraphicFramePr>
        <p:xfrm>
          <a:off x="5007305" y="1228642"/>
          <a:ext cx="4173598" cy="1631827"/>
        </p:xfrm>
        <a:graphic>
          <a:graphicData uri="http://schemas.openxmlformats.org/drawingml/2006/table">
            <a:tbl>
              <a:tblPr firstRow="1" bandRow="1"/>
              <a:tblGrid>
                <a:gridCol w="673770">
                  <a:extLst>
                    <a:ext uri="{9D8B030D-6E8A-4147-A177-3AD203B41FA5}">
                      <a16:colId xmlns:a16="http://schemas.microsoft.com/office/drawing/2014/main" val="20000"/>
                    </a:ext>
                  </a:extLst>
                </a:gridCol>
                <a:gridCol w="827772">
                  <a:extLst>
                    <a:ext uri="{9D8B030D-6E8A-4147-A177-3AD203B41FA5}">
                      <a16:colId xmlns:a16="http://schemas.microsoft.com/office/drawing/2014/main" val="20001"/>
                    </a:ext>
                  </a:extLst>
                </a:gridCol>
                <a:gridCol w="875899">
                  <a:extLst>
                    <a:ext uri="{9D8B030D-6E8A-4147-A177-3AD203B41FA5}">
                      <a16:colId xmlns:a16="http://schemas.microsoft.com/office/drawing/2014/main" val="20002"/>
                    </a:ext>
                  </a:extLst>
                </a:gridCol>
                <a:gridCol w="961437">
                  <a:extLst>
                    <a:ext uri="{9D8B030D-6E8A-4147-A177-3AD203B41FA5}">
                      <a16:colId xmlns:a16="http://schemas.microsoft.com/office/drawing/2014/main" val="20003"/>
                    </a:ext>
                  </a:extLst>
                </a:gridCol>
                <a:gridCol w="834720">
                  <a:extLst>
                    <a:ext uri="{9D8B030D-6E8A-4147-A177-3AD203B41FA5}">
                      <a16:colId xmlns:a16="http://schemas.microsoft.com/office/drawing/2014/main" val="20004"/>
                    </a:ext>
                  </a:extLst>
                </a:gridCol>
              </a:tblGrid>
              <a:tr h="59550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Not provided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Providing causes hazard</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Too early, too late, out of order</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400" b="1" dirty="0"/>
                        <a:t>Stopped too soon, applied too long</a:t>
                      </a:r>
                    </a:p>
                  </a:txBody>
                  <a:tcPr marL="0" marR="0" marT="91440" marB="9144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lumMod val="75000"/>
                      </a:srgbClr>
                    </a:solidFill>
                  </a:tcPr>
                </a:tc>
                <a:extLst>
                  <a:ext uri="{0D108BD9-81ED-4DB2-BD59-A6C34878D82A}">
                    <a16:rowId xmlns:a16="http://schemas.microsoft.com/office/drawing/2014/main" val="10000"/>
                  </a:ext>
                </a:extLst>
              </a:tr>
              <a:tr h="59550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r"/>
                      <a:endParaRPr lang="en-US" sz="16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600"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10001"/>
                  </a:ext>
                </a:extLst>
              </a:tr>
            </a:tbl>
          </a:graphicData>
        </a:graphic>
      </p:graphicFrame>
      <p:sp>
        <p:nvSpPr>
          <p:cNvPr id="35" name="Isosceles Triangle 34"/>
          <p:cNvSpPr/>
          <p:nvPr/>
        </p:nvSpPr>
        <p:spPr>
          <a:xfrm rot="5400000" flipV="1">
            <a:off x="3904367" y="1161159"/>
            <a:ext cx="1681752" cy="1787129"/>
          </a:xfrm>
          <a:prstGeom prst="triangle">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itle 1"/>
          <p:cNvSpPr>
            <a:spLocks noGrp="1"/>
          </p:cNvSpPr>
          <p:nvPr>
            <p:ph type="title"/>
          </p:nvPr>
        </p:nvSpPr>
        <p:spPr>
          <a:xfrm>
            <a:off x="0" y="0"/>
            <a:ext cx="9144000" cy="767582"/>
          </a:xfrm>
        </p:spPr>
        <p:txBody>
          <a:bodyPr>
            <a:noAutofit/>
          </a:bodyPr>
          <a:lstStyle/>
          <a:p>
            <a:r>
              <a:rPr lang="en-US" sz="3600" dirty="0"/>
              <a:t>Generating &amp; validating operator procedures</a:t>
            </a:r>
          </a:p>
        </p:txBody>
      </p:sp>
      <p:graphicFrame>
        <p:nvGraphicFramePr>
          <p:cNvPr id="34" name="Table 33"/>
          <p:cNvGraphicFramePr>
            <a:graphicFrameLocks noGrp="1"/>
          </p:cNvGraphicFramePr>
          <p:nvPr/>
        </p:nvGraphicFramePr>
        <p:xfrm>
          <a:off x="2743200" y="4761443"/>
          <a:ext cx="6291158" cy="1603127"/>
        </p:xfrm>
        <a:graphic>
          <a:graphicData uri="http://schemas.openxmlformats.org/drawingml/2006/table">
            <a:tbl>
              <a:tblPr firstRow="1" bandRow="1">
                <a:tableStyleId>{69C7853C-536D-4A76-A0AE-DD22124D55A5}</a:tableStyleId>
              </a:tblPr>
              <a:tblGrid>
                <a:gridCol w="1487972">
                  <a:extLst>
                    <a:ext uri="{9D8B030D-6E8A-4147-A177-3AD203B41FA5}">
                      <a16:colId xmlns:a16="http://schemas.microsoft.com/office/drawing/2014/main" val="20000"/>
                    </a:ext>
                  </a:extLst>
                </a:gridCol>
                <a:gridCol w="1574482">
                  <a:extLst>
                    <a:ext uri="{9D8B030D-6E8A-4147-A177-3AD203B41FA5}">
                      <a16:colId xmlns:a16="http://schemas.microsoft.com/office/drawing/2014/main" val="20001"/>
                    </a:ext>
                  </a:extLst>
                </a:gridCol>
                <a:gridCol w="1610368">
                  <a:extLst>
                    <a:ext uri="{9D8B030D-6E8A-4147-A177-3AD203B41FA5}">
                      <a16:colId xmlns:a16="http://schemas.microsoft.com/office/drawing/2014/main" val="20002"/>
                    </a:ext>
                  </a:extLst>
                </a:gridCol>
                <a:gridCol w="1618336">
                  <a:extLst>
                    <a:ext uri="{9D8B030D-6E8A-4147-A177-3AD203B41FA5}">
                      <a16:colId xmlns:a16="http://schemas.microsoft.com/office/drawing/2014/main" val="20003"/>
                    </a:ext>
                  </a:extLst>
                </a:gridCol>
              </a:tblGrid>
              <a:tr h="108496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Operator X</a:t>
                      </a:r>
                      <a:r>
                        <a:rPr lang="en-US" sz="1600" b="0" baseline="0" dirty="0"/>
                        <a:t> </a:t>
                      </a:r>
                      <a:r>
                        <a:rPr lang="en-US" sz="1600" b="0" u="sng" baseline="0" dirty="0"/>
                        <a:t>shall provide </a:t>
                      </a:r>
                      <a:r>
                        <a:rPr lang="en-US" sz="1600" b="0" baseline="0" dirty="0"/>
                        <a:t>CMD Y when D</a:t>
                      </a:r>
                      <a:endParaRPr lang="en-US" sz="1600" b="0" dirty="0"/>
                    </a:p>
                  </a:txBody>
                  <a:tcPr>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Operator X</a:t>
                      </a:r>
                      <a:r>
                        <a:rPr lang="en-US" sz="1600" b="0" baseline="0" dirty="0"/>
                        <a:t> </a:t>
                      </a:r>
                      <a:r>
                        <a:rPr lang="en-US" sz="1600" b="0" u="sng" baseline="0" dirty="0"/>
                        <a:t>should not provide</a:t>
                      </a:r>
                      <a:r>
                        <a:rPr lang="en-US" sz="1600" b="0" baseline="0" dirty="0"/>
                        <a:t> CMD Y when E</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t>Operator</a:t>
                      </a:r>
                      <a:r>
                        <a:rPr lang="en-US" sz="1600" b="0" baseline="0" dirty="0"/>
                        <a:t> X shall provide CMD Y </a:t>
                      </a:r>
                      <a:r>
                        <a:rPr lang="en-US" sz="1600" b="0" u="sng" baseline="0" dirty="0"/>
                        <a:t>within F seconds</a:t>
                      </a:r>
                      <a:r>
                        <a:rPr lang="en-US" sz="1600" b="0" baseline="0" dirty="0"/>
                        <a:t> of G</a:t>
                      </a:r>
                      <a:endParaRPr lang="en-US" sz="16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0" dirty="0"/>
                        <a:t>Operator X shall </a:t>
                      </a:r>
                      <a:r>
                        <a:rPr lang="en-US" sz="1600" b="0" u="sng" dirty="0"/>
                        <a:t>stop providing</a:t>
                      </a:r>
                      <a:r>
                        <a:rPr lang="en-US" sz="1600" b="0" u="none" dirty="0"/>
                        <a:t> </a:t>
                      </a:r>
                      <a:r>
                        <a:rPr lang="en-US" sz="1600" b="0" dirty="0"/>
                        <a:t>CMD Y within H seconds of J</a:t>
                      </a:r>
                    </a:p>
                  </a:txBody>
                  <a:tcPr>
                    <a:lnL w="12700" cap="flat" cmpd="sng" algn="ctr">
                      <a:solidFill>
                        <a:schemeClr val="bg1"/>
                      </a:solidFill>
                      <a:prstDash val="solid"/>
                      <a:round/>
                      <a:headEnd type="none" w="med" len="med"/>
                      <a:tailEnd type="none" w="med" len="med"/>
                    </a:lnL>
                    <a:solidFill>
                      <a:schemeClr val="accent3">
                        <a:lumMod val="40000"/>
                        <a:lumOff val="60000"/>
                      </a:schemeClr>
                    </a:solidFill>
                  </a:tcPr>
                </a:tc>
                <a:extLst>
                  <a:ext uri="{0D108BD9-81ED-4DB2-BD59-A6C34878D82A}">
                    <a16:rowId xmlns:a16="http://schemas.microsoft.com/office/drawing/2014/main" val="10000"/>
                  </a:ext>
                </a:extLst>
              </a:tr>
              <a:tr h="469189">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mn-lt"/>
                          <a:ea typeface="+mn-ea"/>
                          <a:cs typeface="+mn-cs"/>
                        </a:rPr>
                        <a:t>Operator procedures</a:t>
                      </a:r>
                    </a:p>
                  </a:txBody>
                  <a:tcPr anchor="ctr">
                    <a:solidFill>
                      <a:schemeClr val="accent3">
                        <a:lumMod val="75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tc>
                <a:tc hMerge="1">
                  <a:txBody>
                    <a:bodyPr/>
                    <a:lstStyle/>
                    <a:p>
                      <a:pPr algn="ctr"/>
                      <a:endParaRPr lang="en-US" sz="1600" dirty="0"/>
                    </a:p>
                  </a:txBody>
                  <a:tcPr/>
                </a:tc>
                <a:extLst>
                  <a:ext uri="{0D108BD9-81ED-4DB2-BD59-A6C34878D82A}">
                    <a16:rowId xmlns:a16="http://schemas.microsoft.com/office/drawing/2014/main" val="10001"/>
                  </a:ext>
                </a:extLst>
              </a:tr>
            </a:tbl>
          </a:graphicData>
        </a:graphic>
      </p:graphicFrame>
      <p:sp>
        <p:nvSpPr>
          <p:cNvPr id="38" name="Right Arrow 37"/>
          <p:cNvSpPr/>
          <p:nvPr/>
        </p:nvSpPr>
        <p:spPr>
          <a:xfrm rot="8297420">
            <a:off x="3500208" y="3284353"/>
            <a:ext cx="2736873"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ight Arrow 39"/>
          <p:cNvSpPr/>
          <p:nvPr/>
        </p:nvSpPr>
        <p:spPr>
          <a:xfrm rot="7541714">
            <a:off x="4636839" y="3375095"/>
            <a:ext cx="2480382"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Right Arrow 40"/>
          <p:cNvSpPr/>
          <p:nvPr/>
        </p:nvSpPr>
        <p:spPr>
          <a:xfrm rot="7111097">
            <a:off x="6078084" y="3375094"/>
            <a:ext cx="2278948"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Right Arrow 42"/>
          <p:cNvSpPr/>
          <p:nvPr/>
        </p:nvSpPr>
        <p:spPr>
          <a:xfrm rot="6367362">
            <a:off x="7466793" y="3399857"/>
            <a:ext cx="2066744" cy="79443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5"/>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(John Thomas, 2017)</a:t>
            </a:r>
          </a:p>
        </p:txBody>
      </p:sp>
      <p:sp>
        <p:nvSpPr>
          <p:cNvPr id="27" name="TextBox 26"/>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21304901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flipH="1">
            <a:off x="1761606" y="1444975"/>
            <a:ext cx="1199760" cy="84728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 Define Purpose of the Analysis</a:t>
            </a:r>
          </a:p>
        </p:txBody>
      </p:sp>
      <p:cxnSp>
        <p:nvCxnSpPr>
          <p:cNvPr id="7" name="Straight Arrow Connector 6"/>
          <p:cNvCxnSpPr/>
          <p:nvPr/>
        </p:nvCxnSpPr>
        <p:spPr>
          <a:xfrm rot="16200000">
            <a:off x="3124454" y="1715149"/>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444750" y="1069076"/>
            <a:ext cx="6318556" cy="1486818"/>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1444749" y="1066802"/>
            <a:ext cx="919678" cy="307777"/>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STPA</a:t>
            </a:r>
          </a:p>
        </p:txBody>
      </p:sp>
      <p:sp>
        <p:nvSpPr>
          <p:cNvPr id="10" name="Rectangle 9"/>
          <p:cNvSpPr/>
          <p:nvPr/>
        </p:nvSpPr>
        <p:spPr>
          <a:xfrm flipH="1">
            <a:off x="3287544" y="1445819"/>
            <a:ext cx="1114992" cy="84728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 Model the Control Structure</a:t>
            </a:r>
          </a:p>
        </p:txBody>
      </p:sp>
      <p:sp>
        <p:nvSpPr>
          <p:cNvPr id="11" name="Rectangle 10"/>
          <p:cNvSpPr/>
          <p:nvPr/>
        </p:nvSpPr>
        <p:spPr>
          <a:xfrm flipH="1">
            <a:off x="4728711" y="1448140"/>
            <a:ext cx="1380514" cy="84496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3) Identify Hazardous Control Actions</a:t>
            </a:r>
          </a:p>
        </p:txBody>
      </p:sp>
      <p:sp>
        <p:nvSpPr>
          <p:cNvPr id="12" name="Rectangle 11"/>
          <p:cNvSpPr/>
          <p:nvPr/>
        </p:nvSpPr>
        <p:spPr>
          <a:xfrm flipH="1">
            <a:off x="6435398" y="1445819"/>
            <a:ext cx="1054339" cy="847288"/>
          </a:xfrm>
          <a:prstGeom prst="rect">
            <a:avLst/>
          </a:prstGeom>
          <a:ln w="57150"/>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 Identify Loss Scenarios</a:t>
            </a:r>
          </a:p>
        </p:txBody>
      </p:sp>
      <p:cxnSp>
        <p:nvCxnSpPr>
          <p:cNvPr id="13" name="Straight Arrow Connector 12"/>
          <p:cNvCxnSpPr/>
          <p:nvPr/>
        </p:nvCxnSpPr>
        <p:spPr>
          <a:xfrm rot="16200000">
            <a:off x="4565626" y="1715148"/>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a:off x="6272312" y="1724572"/>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ircular Arrow 14"/>
          <p:cNvSpPr/>
          <p:nvPr/>
        </p:nvSpPr>
        <p:spPr>
          <a:xfrm flipH="1">
            <a:off x="7387618" y="3720888"/>
            <a:ext cx="1318089" cy="2274174"/>
          </a:xfrm>
          <a:prstGeom prst="circularArrow">
            <a:avLst>
              <a:gd name="adj1" fmla="val 25576"/>
              <a:gd name="adj2" fmla="val 992395"/>
              <a:gd name="adj3" fmla="val 20312251"/>
              <a:gd name="adj4" fmla="val 5067623"/>
              <a:gd name="adj5" fmla="val 21535"/>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6" name="Rounded Rectangle 15"/>
          <p:cNvSpPr/>
          <p:nvPr/>
        </p:nvSpPr>
        <p:spPr>
          <a:xfrm>
            <a:off x="5398549" y="4724716"/>
            <a:ext cx="271841" cy="477128"/>
          </a:xfrm>
          <a:prstGeom prst="roundRect">
            <a:avLst>
              <a:gd name="adj" fmla="val 35643"/>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5160898" y="41077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Straight Arrow Connector 17"/>
          <p:cNvCxnSpPr>
            <a:cxnSpLocks/>
          </p:cNvCxnSpPr>
          <p:nvPr/>
        </p:nvCxnSpPr>
        <p:spPr>
          <a:xfrm>
            <a:off x="5528576" y="4724717"/>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V="1">
            <a:off x="5771036" y="4721487"/>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172944" y="520507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Straight Arrow Connector 20"/>
          <p:cNvCxnSpPr>
            <a:cxnSpLocks/>
          </p:cNvCxnSpPr>
          <p:nvPr/>
        </p:nvCxnSpPr>
        <p:spPr>
          <a:xfrm>
            <a:off x="5534470" y="580828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5776930" y="580505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929578" y="3899988"/>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a:off x="5528576" y="363339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V="1">
            <a:off x="5771036" y="363016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a:off x="6137719" y="4303940"/>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137718" y="4529647"/>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7446718" y="4058946"/>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Straight Arrow Connector 28"/>
          <p:cNvCxnSpPr>
            <a:cxnSpLocks/>
          </p:cNvCxnSpPr>
          <p:nvPr/>
        </p:nvCxnSpPr>
        <p:spPr>
          <a:xfrm>
            <a:off x="7814396" y="4675954"/>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flipV="1">
            <a:off x="8056856" y="4672725"/>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58763" y="5156311"/>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2" name="Straight Arrow Connector 31"/>
          <p:cNvCxnSpPr>
            <a:cxnSpLocks/>
          </p:cNvCxnSpPr>
          <p:nvPr/>
        </p:nvCxnSpPr>
        <p:spPr>
          <a:xfrm>
            <a:off x="7820290" y="575951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flipV="1">
            <a:off x="8062749" y="575629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205751" y="3851226"/>
            <a:ext cx="1421346"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Straight Arrow Connector 34"/>
          <p:cNvCxnSpPr>
            <a:cxnSpLocks/>
          </p:cNvCxnSpPr>
          <p:nvPr/>
        </p:nvCxnSpPr>
        <p:spPr>
          <a:xfrm>
            <a:off x="7814396" y="358462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V="1">
            <a:off x="8056856" y="358140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H="1">
            <a:off x="8423539" y="4255178"/>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a:off x="8423538" y="4480884"/>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929260" y="410404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0" name="Straight Arrow Connector 39"/>
          <p:cNvCxnSpPr>
            <a:cxnSpLocks/>
          </p:cNvCxnSpPr>
          <p:nvPr/>
        </p:nvCxnSpPr>
        <p:spPr>
          <a:xfrm>
            <a:off x="3296939" y="4721051"/>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flipV="1">
            <a:off x="3539398" y="4717822"/>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941306" y="52014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3" name="Straight Arrow Connector 42"/>
          <p:cNvCxnSpPr>
            <a:cxnSpLocks/>
          </p:cNvCxnSpPr>
          <p:nvPr/>
        </p:nvCxnSpPr>
        <p:spPr>
          <a:xfrm>
            <a:off x="3302832" y="5804614"/>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flipV="1">
            <a:off x="3545292" y="580138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97940" y="3896322"/>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6" name="Straight Arrow Connector 45"/>
          <p:cNvCxnSpPr>
            <a:cxnSpLocks/>
          </p:cNvCxnSpPr>
          <p:nvPr/>
        </p:nvCxnSpPr>
        <p:spPr>
          <a:xfrm>
            <a:off x="3296939" y="3629725"/>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V="1">
            <a:off x="3539398" y="362649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H="1">
            <a:off x="3906081" y="4300275"/>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p:cNvCxnSpPr>
          <p:nvPr/>
        </p:nvCxnSpPr>
        <p:spPr>
          <a:xfrm>
            <a:off x="3906080" y="4525981"/>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flipH="1">
            <a:off x="422242" y="3720888"/>
            <a:ext cx="2183849" cy="448530"/>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Losses, Hazards</a:t>
            </a:r>
          </a:p>
        </p:txBody>
      </p:sp>
      <p:sp>
        <p:nvSpPr>
          <p:cNvPr id="51" name="Right Arrow 50"/>
          <p:cNvSpPr/>
          <p:nvPr/>
        </p:nvSpPr>
        <p:spPr>
          <a:xfrm rot="5400000">
            <a:off x="4823215" y="2692505"/>
            <a:ext cx="93309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2" name="Right Arrow 51"/>
          <p:cNvSpPr/>
          <p:nvPr/>
        </p:nvSpPr>
        <p:spPr>
          <a:xfrm rot="3754831">
            <a:off x="6538090" y="2775678"/>
            <a:ext cx="1320583"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3" name="Right Arrow 52"/>
          <p:cNvSpPr/>
          <p:nvPr/>
        </p:nvSpPr>
        <p:spPr>
          <a:xfrm rot="5974949">
            <a:off x="3065129" y="2712781"/>
            <a:ext cx="904311"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4" name="Right Arrow 53"/>
          <p:cNvSpPr/>
          <p:nvPr/>
        </p:nvSpPr>
        <p:spPr>
          <a:xfrm rot="7287157">
            <a:off x="1091273" y="2784824"/>
            <a:ext cx="112993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5" name="Rectangle 54"/>
          <p:cNvSpPr/>
          <p:nvPr/>
        </p:nvSpPr>
        <p:spPr>
          <a:xfrm>
            <a:off x="743538" y="4924961"/>
            <a:ext cx="1208584" cy="900258"/>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TextBox 55"/>
          <p:cNvSpPr txBox="1"/>
          <p:nvPr/>
        </p:nvSpPr>
        <p:spPr>
          <a:xfrm>
            <a:off x="-9092" y="4191631"/>
            <a:ext cx="89961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Define System boundary</a:t>
            </a:r>
          </a:p>
        </p:txBody>
      </p:sp>
      <p:cxnSp>
        <p:nvCxnSpPr>
          <p:cNvPr id="57" name="Curved Connector 56"/>
          <p:cNvCxnSpPr>
            <a:stCxn id="56" idx="3"/>
          </p:cNvCxnSpPr>
          <p:nvPr/>
        </p:nvCxnSpPr>
        <p:spPr>
          <a:xfrm>
            <a:off x="890520" y="4514797"/>
            <a:ext cx="236228" cy="417979"/>
          </a:xfrm>
          <a:prstGeom prst="curvedConnector2">
            <a:avLst/>
          </a:prstGeom>
          <a:noFill/>
          <a:ln w="6350" cap="flat" cmpd="sng" algn="ctr">
            <a:solidFill>
              <a:sysClr val="windowText" lastClr="000000"/>
            </a:solidFill>
            <a:prstDash val="solid"/>
            <a:miter lim="800000"/>
            <a:tailEnd type="triangle"/>
          </a:ln>
          <a:effectLst/>
        </p:spPr>
      </p:cxnSp>
      <p:sp>
        <p:nvSpPr>
          <p:cNvPr id="58" name="TextBox 57"/>
          <p:cNvSpPr txBox="1"/>
          <p:nvPr/>
        </p:nvSpPr>
        <p:spPr>
          <a:xfrm>
            <a:off x="1172712" y="4489440"/>
            <a:ext cx="1424581" cy="3485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Environment</a:t>
            </a:r>
          </a:p>
        </p:txBody>
      </p:sp>
      <p:sp>
        <p:nvSpPr>
          <p:cNvPr id="59" name="TextBox 58"/>
          <p:cNvSpPr txBox="1"/>
          <p:nvPr/>
        </p:nvSpPr>
        <p:spPr>
          <a:xfrm>
            <a:off x="743538" y="5201843"/>
            <a:ext cx="120858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System</a:t>
            </a:r>
          </a:p>
        </p:txBody>
      </p:sp>
      <p:sp>
        <p:nvSpPr>
          <p:cNvPr id="60" name="TextBox 59">
            <a:extLst>
              <a:ext uri="{FF2B5EF4-FFF2-40B4-BE49-F238E27FC236}">
                <a16:creationId xmlns:a16="http://schemas.microsoft.com/office/drawing/2014/main" id="{B223621D-8916-4C6C-880B-A6B19F04C8F5}"/>
              </a:ext>
            </a:extLst>
          </p:cNvPr>
          <p:cNvSpPr txBox="1"/>
          <p:nvPr/>
        </p:nvSpPr>
        <p:spPr>
          <a:xfrm>
            <a:off x="-91440" y="6626423"/>
            <a:ext cx="227075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(Leveson and Thomas, 2018)</a:t>
            </a:r>
          </a:p>
        </p:txBody>
      </p:sp>
    </p:spTree>
    <p:extLst>
      <p:ext uri="{BB962C8B-B14F-4D97-AF65-F5344CB8AC3E}">
        <p14:creationId xmlns:p14="http://schemas.microsoft.com/office/powerpoint/2010/main" val="33947261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flipH="1">
            <a:off x="1761606" y="1444975"/>
            <a:ext cx="1199760" cy="84728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1) Define Purpose of the Analysis</a:t>
            </a:r>
          </a:p>
        </p:txBody>
      </p:sp>
      <p:cxnSp>
        <p:nvCxnSpPr>
          <p:cNvPr id="7" name="Straight Arrow Connector 6"/>
          <p:cNvCxnSpPr/>
          <p:nvPr/>
        </p:nvCxnSpPr>
        <p:spPr>
          <a:xfrm rot="16200000">
            <a:off x="3124454" y="1715149"/>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444750" y="1069076"/>
            <a:ext cx="6318556" cy="1486818"/>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1444749" y="1066802"/>
            <a:ext cx="919678"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STPA</a:t>
            </a:r>
          </a:p>
        </p:txBody>
      </p:sp>
      <p:sp>
        <p:nvSpPr>
          <p:cNvPr id="10" name="Rectangle 9"/>
          <p:cNvSpPr/>
          <p:nvPr/>
        </p:nvSpPr>
        <p:spPr>
          <a:xfrm flipH="1">
            <a:off x="3287544" y="1445819"/>
            <a:ext cx="1114992" cy="84728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2) Model the Control Structure</a:t>
            </a:r>
          </a:p>
        </p:txBody>
      </p:sp>
      <p:sp>
        <p:nvSpPr>
          <p:cNvPr id="11" name="Rectangle 10"/>
          <p:cNvSpPr/>
          <p:nvPr/>
        </p:nvSpPr>
        <p:spPr>
          <a:xfrm flipH="1">
            <a:off x="4728711" y="1448140"/>
            <a:ext cx="1380514" cy="84496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3) Identify Hazardous Control Actions</a:t>
            </a:r>
          </a:p>
        </p:txBody>
      </p:sp>
      <p:sp>
        <p:nvSpPr>
          <p:cNvPr id="12" name="Rectangle 11"/>
          <p:cNvSpPr/>
          <p:nvPr/>
        </p:nvSpPr>
        <p:spPr>
          <a:xfrm flipH="1">
            <a:off x="6435398" y="1445819"/>
            <a:ext cx="1054339" cy="847288"/>
          </a:xfrm>
          <a:prstGeom prst="rect">
            <a:avLst/>
          </a:prstGeom>
          <a:ln w="57150"/>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4) Identify Loss Scenarios</a:t>
            </a:r>
          </a:p>
        </p:txBody>
      </p:sp>
      <p:cxnSp>
        <p:nvCxnSpPr>
          <p:cNvPr id="13" name="Straight Arrow Connector 12"/>
          <p:cNvCxnSpPr/>
          <p:nvPr/>
        </p:nvCxnSpPr>
        <p:spPr>
          <a:xfrm rot="16200000">
            <a:off x="4565626" y="1715148"/>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a:off x="6272312" y="1724572"/>
            <a:ext cx="0" cy="326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ircular Arrow 14"/>
          <p:cNvSpPr/>
          <p:nvPr/>
        </p:nvSpPr>
        <p:spPr>
          <a:xfrm flipH="1">
            <a:off x="7387618" y="3720888"/>
            <a:ext cx="1318089" cy="2274174"/>
          </a:xfrm>
          <a:prstGeom prst="circularArrow">
            <a:avLst>
              <a:gd name="adj1" fmla="val 25576"/>
              <a:gd name="adj2" fmla="val 992395"/>
              <a:gd name="adj3" fmla="val 20312251"/>
              <a:gd name="adj4" fmla="val 5067623"/>
              <a:gd name="adj5" fmla="val 21535"/>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6" name="Rounded Rectangle 15"/>
          <p:cNvSpPr/>
          <p:nvPr/>
        </p:nvSpPr>
        <p:spPr>
          <a:xfrm>
            <a:off x="5398549" y="4724716"/>
            <a:ext cx="271841" cy="477128"/>
          </a:xfrm>
          <a:prstGeom prst="roundRect">
            <a:avLst>
              <a:gd name="adj" fmla="val 35643"/>
            </a:avLst>
          </a:pr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5160898" y="41077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Straight Arrow Connector 17"/>
          <p:cNvCxnSpPr>
            <a:cxnSpLocks/>
          </p:cNvCxnSpPr>
          <p:nvPr/>
        </p:nvCxnSpPr>
        <p:spPr>
          <a:xfrm>
            <a:off x="5528576" y="4724717"/>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flipV="1">
            <a:off x="5771036" y="4721487"/>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172944" y="520507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Straight Arrow Connector 20"/>
          <p:cNvCxnSpPr>
            <a:cxnSpLocks/>
          </p:cNvCxnSpPr>
          <p:nvPr/>
        </p:nvCxnSpPr>
        <p:spPr>
          <a:xfrm>
            <a:off x="5534470" y="580828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5776930" y="580505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929578" y="3899988"/>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Arrow Connector 23"/>
          <p:cNvCxnSpPr>
            <a:cxnSpLocks/>
          </p:cNvCxnSpPr>
          <p:nvPr/>
        </p:nvCxnSpPr>
        <p:spPr>
          <a:xfrm>
            <a:off x="5528576" y="3633390"/>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V="1">
            <a:off x="5771036" y="3630162"/>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a:off x="6137719" y="4303940"/>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cxnSpLocks/>
          </p:cNvCxnSpPr>
          <p:nvPr/>
        </p:nvCxnSpPr>
        <p:spPr>
          <a:xfrm>
            <a:off x="6137718" y="4529647"/>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7446718" y="4058946"/>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Straight Arrow Connector 28"/>
          <p:cNvCxnSpPr>
            <a:cxnSpLocks/>
          </p:cNvCxnSpPr>
          <p:nvPr/>
        </p:nvCxnSpPr>
        <p:spPr>
          <a:xfrm>
            <a:off x="7814396" y="4675954"/>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p:cNvCxnSpPr>
          <p:nvPr/>
        </p:nvCxnSpPr>
        <p:spPr>
          <a:xfrm flipV="1">
            <a:off x="8056856" y="4672725"/>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58763" y="5156311"/>
            <a:ext cx="976820" cy="599977"/>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2" name="Straight Arrow Connector 31"/>
          <p:cNvCxnSpPr>
            <a:cxnSpLocks/>
          </p:cNvCxnSpPr>
          <p:nvPr/>
        </p:nvCxnSpPr>
        <p:spPr>
          <a:xfrm>
            <a:off x="7820290" y="575951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p:cNvCxnSpPr>
          <p:nvPr/>
        </p:nvCxnSpPr>
        <p:spPr>
          <a:xfrm flipV="1">
            <a:off x="8062749" y="575629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205751" y="3851226"/>
            <a:ext cx="1421346"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Straight Arrow Connector 34"/>
          <p:cNvCxnSpPr>
            <a:cxnSpLocks/>
          </p:cNvCxnSpPr>
          <p:nvPr/>
        </p:nvCxnSpPr>
        <p:spPr>
          <a:xfrm>
            <a:off x="7814396" y="3584628"/>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V="1">
            <a:off x="8056856" y="3581400"/>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flipH="1">
            <a:off x="8423539" y="4255178"/>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a:off x="8423538" y="4480884"/>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929260" y="4104043"/>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0" name="Straight Arrow Connector 39"/>
          <p:cNvCxnSpPr>
            <a:cxnSpLocks/>
          </p:cNvCxnSpPr>
          <p:nvPr/>
        </p:nvCxnSpPr>
        <p:spPr>
          <a:xfrm>
            <a:off x="3296939" y="4721051"/>
            <a:ext cx="0" cy="460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flipV="1">
            <a:off x="3539398" y="4717822"/>
            <a:ext cx="0" cy="464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941306" y="5201408"/>
            <a:ext cx="976820" cy="59997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3" name="Straight Arrow Connector 42"/>
          <p:cNvCxnSpPr>
            <a:cxnSpLocks/>
          </p:cNvCxnSpPr>
          <p:nvPr/>
        </p:nvCxnSpPr>
        <p:spPr>
          <a:xfrm>
            <a:off x="3302832" y="5804614"/>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flipV="1">
            <a:off x="3545292" y="580138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697940" y="3896322"/>
            <a:ext cx="1402054" cy="2096414"/>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6" name="Straight Arrow Connector 45"/>
          <p:cNvCxnSpPr>
            <a:cxnSpLocks/>
          </p:cNvCxnSpPr>
          <p:nvPr/>
        </p:nvCxnSpPr>
        <p:spPr>
          <a:xfrm>
            <a:off x="3296939" y="3629725"/>
            <a:ext cx="0" cy="4743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V="1">
            <a:off x="3539398" y="3626497"/>
            <a:ext cx="0" cy="477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H="1">
            <a:off x="3906081" y="4300275"/>
            <a:ext cx="4690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p:cNvCxnSpPr>
          <p:nvPr/>
        </p:nvCxnSpPr>
        <p:spPr>
          <a:xfrm>
            <a:off x="3906080" y="4525981"/>
            <a:ext cx="4690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flipH="1">
            <a:off x="422242" y="3720888"/>
            <a:ext cx="2183849" cy="448530"/>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Identify Losses, Hazards</a:t>
            </a:r>
          </a:p>
        </p:txBody>
      </p:sp>
      <p:sp>
        <p:nvSpPr>
          <p:cNvPr id="51" name="Right Arrow 50"/>
          <p:cNvSpPr/>
          <p:nvPr/>
        </p:nvSpPr>
        <p:spPr>
          <a:xfrm rot="5400000">
            <a:off x="4823215" y="2692505"/>
            <a:ext cx="93309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2" name="Right Arrow 51"/>
          <p:cNvSpPr/>
          <p:nvPr/>
        </p:nvSpPr>
        <p:spPr>
          <a:xfrm rot="3754831">
            <a:off x="6538090" y="2775678"/>
            <a:ext cx="1320583"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3" name="Right Arrow 52"/>
          <p:cNvSpPr/>
          <p:nvPr/>
        </p:nvSpPr>
        <p:spPr>
          <a:xfrm rot="5974949">
            <a:off x="3065129" y="2712781"/>
            <a:ext cx="904311"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4" name="Right Arrow 53"/>
          <p:cNvSpPr/>
          <p:nvPr/>
        </p:nvSpPr>
        <p:spPr>
          <a:xfrm rot="7287157">
            <a:off x="1091273" y="2784824"/>
            <a:ext cx="1129937" cy="613772"/>
          </a:xfrm>
          <a:prstGeom prst="rightArrow">
            <a:avLst/>
          </a:prstGeom>
          <a:solidFill>
            <a:schemeClr val="bg1"/>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55" name="Rectangle 54"/>
          <p:cNvSpPr/>
          <p:nvPr/>
        </p:nvSpPr>
        <p:spPr>
          <a:xfrm>
            <a:off x="743538" y="4924961"/>
            <a:ext cx="1208584" cy="900258"/>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TextBox 55"/>
          <p:cNvSpPr txBox="1"/>
          <p:nvPr/>
        </p:nvSpPr>
        <p:spPr>
          <a:xfrm>
            <a:off x="-9092" y="4191631"/>
            <a:ext cx="899612" cy="64633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Define System boundary</a:t>
            </a:r>
          </a:p>
        </p:txBody>
      </p:sp>
      <p:cxnSp>
        <p:nvCxnSpPr>
          <p:cNvPr id="57" name="Curved Connector 56"/>
          <p:cNvCxnSpPr>
            <a:stCxn id="56" idx="3"/>
          </p:cNvCxnSpPr>
          <p:nvPr/>
        </p:nvCxnSpPr>
        <p:spPr>
          <a:xfrm>
            <a:off x="890520" y="4514797"/>
            <a:ext cx="236228" cy="417979"/>
          </a:xfrm>
          <a:prstGeom prst="curvedConnector2">
            <a:avLst/>
          </a:prstGeom>
          <a:noFill/>
          <a:ln w="6350" cap="flat" cmpd="sng" algn="ctr">
            <a:solidFill>
              <a:sysClr val="windowText" lastClr="000000"/>
            </a:solidFill>
            <a:prstDash val="solid"/>
            <a:miter lim="800000"/>
            <a:tailEnd type="triangle"/>
          </a:ln>
          <a:effectLst/>
        </p:spPr>
      </p:cxnSp>
      <p:sp>
        <p:nvSpPr>
          <p:cNvPr id="58" name="TextBox 57"/>
          <p:cNvSpPr txBox="1"/>
          <p:nvPr/>
        </p:nvSpPr>
        <p:spPr>
          <a:xfrm>
            <a:off x="1172712" y="4489440"/>
            <a:ext cx="1424581" cy="34852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Environment</a:t>
            </a:r>
          </a:p>
        </p:txBody>
      </p:sp>
      <p:sp>
        <p:nvSpPr>
          <p:cNvPr id="59" name="TextBox 58"/>
          <p:cNvSpPr txBox="1"/>
          <p:nvPr/>
        </p:nvSpPr>
        <p:spPr>
          <a:xfrm>
            <a:off x="743538" y="5201843"/>
            <a:ext cx="1208584"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ea typeface="+mn-ea"/>
                <a:cs typeface="+mn-cs"/>
              </a:rPr>
              <a:t>System</a:t>
            </a:r>
          </a:p>
        </p:txBody>
      </p:sp>
      <p:sp>
        <p:nvSpPr>
          <p:cNvPr id="60" name="TextBox 59">
            <a:extLst>
              <a:ext uri="{FF2B5EF4-FFF2-40B4-BE49-F238E27FC236}">
                <a16:creationId xmlns:a16="http://schemas.microsoft.com/office/drawing/2014/main" id="{B223621D-8916-4C6C-880B-A6B19F04C8F5}"/>
              </a:ext>
            </a:extLst>
          </p:cNvPr>
          <p:cNvSpPr txBox="1"/>
          <p:nvPr/>
        </p:nvSpPr>
        <p:spPr>
          <a:xfrm>
            <a:off x="-91440" y="6626423"/>
            <a:ext cx="227075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(Leveson and Thomas, 2018)</a:t>
            </a:r>
          </a:p>
        </p:txBody>
      </p:sp>
      <p:pic>
        <p:nvPicPr>
          <p:cNvPr id="61" name="Picture 60">
            <a:extLst>
              <a:ext uri="{FF2B5EF4-FFF2-40B4-BE49-F238E27FC236}">
                <a16:creationId xmlns:a16="http://schemas.microsoft.com/office/drawing/2014/main" id="{1BF449E6-52C8-4AD4-8C7E-3C6140565830}"/>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08041" y="1031105"/>
            <a:ext cx="818238" cy="495261"/>
          </a:xfrm>
          <a:prstGeom prst="rect">
            <a:avLst/>
          </a:prstGeom>
        </p:spPr>
      </p:pic>
      <p:pic>
        <p:nvPicPr>
          <p:cNvPr id="62" name="Picture 61">
            <a:extLst>
              <a:ext uri="{FF2B5EF4-FFF2-40B4-BE49-F238E27FC236}">
                <a16:creationId xmlns:a16="http://schemas.microsoft.com/office/drawing/2014/main" id="{62280397-674F-452F-BEF7-300DB5461F1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98382" y="1031105"/>
            <a:ext cx="818238" cy="495261"/>
          </a:xfrm>
          <a:prstGeom prst="rect">
            <a:avLst/>
          </a:prstGeom>
        </p:spPr>
      </p:pic>
      <p:pic>
        <p:nvPicPr>
          <p:cNvPr id="63" name="Picture 62">
            <a:extLst>
              <a:ext uri="{FF2B5EF4-FFF2-40B4-BE49-F238E27FC236}">
                <a16:creationId xmlns:a16="http://schemas.microsoft.com/office/drawing/2014/main" id="{026C0B32-6C73-4A33-B14E-8DFF6B0A9F9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11354" y="1031105"/>
            <a:ext cx="818238" cy="495261"/>
          </a:xfrm>
          <a:prstGeom prst="rect">
            <a:avLst/>
          </a:prstGeom>
        </p:spPr>
      </p:pic>
    </p:spTree>
    <p:extLst>
      <p:ext uri="{BB962C8B-B14F-4D97-AF65-F5344CB8AC3E}">
        <p14:creationId xmlns:p14="http://schemas.microsoft.com/office/powerpoint/2010/main" val="39693598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p:cNvSpPr/>
          <p:nvPr/>
        </p:nvSpPr>
        <p:spPr>
          <a:xfrm>
            <a:off x="4145251" y="3765234"/>
            <a:ext cx="707071" cy="524338"/>
          </a:xfrm>
          <a:prstGeom prst="roundRect">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sp>
        <p:nvSpPr>
          <p:cNvPr id="5" name="Circular Arrow 4"/>
          <p:cNvSpPr/>
          <p:nvPr/>
        </p:nvSpPr>
        <p:spPr>
          <a:xfrm flipH="1">
            <a:off x="4302926" y="2545237"/>
            <a:ext cx="1597271" cy="2549388"/>
          </a:xfrm>
          <a:prstGeom prst="circularArrow">
            <a:avLst>
              <a:gd name="adj1" fmla="val 25576"/>
              <a:gd name="adj2" fmla="val 992395"/>
              <a:gd name="adj3" fmla="val 20312251"/>
              <a:gd name="adj4" fmla="val 5067623"/>
              <a:gd name="adj5" fmla="val 21535"/>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Rectangle 12"/>
          <p:cNvSpPr/>
          <p:nvPr/>
        </p:nvSpPr>
        <p:spPr>
          <a:xfrm>
            <a:off x="3153861" y="1032915"/>
            <a:ext cx="2924940"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Operators</a:t>
            </a:r>
          </a:p>
        </p:txBody>
      </p:sp>
      <p:sp>
        <p:nvSpPr>
          <p:cNvPr id="7" name="Rectangle 6"/>
          <p:cNvSpPr/>
          <p:nvPr/>
        </p:nvSpPr>
        <p:spPr>
          <a:xfrm>
            <a:off x="4393774" y="3084498"/>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5220730" y="1927841"/>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4259684" y="767582"/>
            <a:ext cx="3778"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4594764" y="767582"/>
            <a:ext cx="3173"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153861" y="5500723"/>
            <a:ext cx="2924940"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768706" y="3768845"/>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904100" y="1906786"/>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5508331" y="3765234"/>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4410381" y="4311417"/>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908806" y="4985838"/>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5243078" y="4982229"/>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153861" y="2229611"/>
            <a:ext cx="2924940"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3153861" y="2175233"/>
            <a:ext cx="1754946"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37" name="Title 1"/>
          <p:cNvSpPr>
            <a:spLocks noGrp="1"/>
          </p:cNvSpPr>
          <p:nvPr>
            <p:ph type="title"/>
          </p:nvPr>
        </p:nvSpPr>
        <p:spPr>
          <a:xfrm>
            <a:off x="0" y="0"/>
            <a:ext cx="9144000" cy="767582"/>
          </a:xfrm>
        </p:spPr>
        <p:txBody>
          <a:bodyPr>
            <a:normAutofit/>
          </a:bodyPr>
          <a:lstStyle/>
          <a:p>
            <a:r>
              <a:rPr lang="en-US" dirty="0"/>
              <a:t>Identify loss scenarios</a:t>
            </a:r>
          </a:p>
        </p:txBody>
      </p:sp>
      <p:sp>
        <p:nvSpPr>
          <p:cNvPr id="4" name="TextBox 3"/>
          <p:cNvSpPr txBox="1"/>
          <p:nvPr/>
        </p:nvSpPr>
        <p:spPr>
          <a:xfrm>
            <a:off x="134837" y="3665086"/>
            <a:ext cx="188638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Hazardous Control Actions (HCAs)</a:t>
            </a:r>
          </a:p>
        </p:txBody>
      </p:sp>
      <p:sp>
        <p:nvSpPr>
          <p:cNvPr id="34" name="Isosceles Triangle 33"/>
          <p:cNvSpPr/>
          <p:nvPr/>
        </p:nvSpPr>
        <p:spPr>
          <a:xfrm rot="5400000">
            <a:off x="2532201" y="2919753"/>
            <a:ext cx="1128485" cy="2161291"/>
          </a:xfrm>
          <a:prstGeom prst="triangle">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3101345400"/>
              </p:ext>
            </p:extLst>
          </p:nvPr>
        </p:nvGraphicFramePr>
        <p:xfrm>
          <a:off x="6840349" y="2276723"/>
          <a:ext cx="2168814" cy="3566160"/>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274585">
                <a:tc>
                  <a:txBody>
                    <a:bodyPr/>
                    <a:lstStyle/>
                    <a:p>
                      <a:pPr algn="ctr"/>
                      <a:r>
                        <a:rPr lang="en-US" dirty="0"/>
                        <a:t>Scenarios</a:t>
                      </a:r>
                    </a:p>
                  </a:txBody>
                  <a:tcPr/>
                </a:tc>
                <a:extLst>
                  <a:ext uri="{0D108BD9-81ED-4DB2-BD59-A6C34878D82A}">
                    <a16:rowId xmlns:a16="http://schemas.microsoft.com/office/drawing/2014/main" val="10000"/>
                  </a:ext>
                </a:extLst>
              </a:tr>
              <a:tr h="480525">
                <a:tc>
                  <a:txBody>
                    <a:bodyPr/>
                    <a:lstStyle/>
                    <a:p>
                      <a:r>
                        <a:rPr lang="en-US" dirty="0"/>
                        <a:t>Controller incorrectly believes</a:t>
                      </a:r>
                      <a:r>
                        <a:rPr lang="en-US" baseline="0" dirty="0"/>
                        <a:t> A because …</a:t>
                      </a:r>
                      <a:endParaRPr lang="en-US" dirty="0"/>
                    </a:p>
                  </a:txBody>
                  <a:tcPr/>
                </a:tc>
                <a:extLst>
                  <a:ext uri="{0D108BD9-81ED-4DB2-BD59-A6C34878D82A}">
                    <a16:rowId xmlns:a16="http://schemas.microsoft.com/office/drawing/2014/main" val="10001"/>
                  </a:ext>
                </a:extLst>
              </a:tr>
              <a:tr h="686464">
                <a:tc>
                  <a:txBody>
                    <a:bodyPr/>
                    <a:lstStyle/>
                    <a:p>
                      <a:r>
                        <a:rPr lang="en-US" dirty="0"/>
                        <a:t>Controller decision making does not enforce</a:t>
                      </a:r>
                      <a:r>
                        <a:rPr lang="en-US" baseline="0" dirty="0"/>
                        <a:t> B because …</a:t>
                      </a:r>
                      <a:endParaRPr lang="en-US" dirty="0"/>
                    </a:p>
                  </a:txBody>
                  <a:tcPr/>
                </a:tc>
                <a:extLst>
                  <a:ext uri="{0D108BD9-81ED-4DB2-BD59-A6C34878D82A}">
                    <a16:rowId xmlns:a16="http://schemas.microsoft.com/office/drawing/2014/main" val="10002"/>
                  </a:ext>
                </a:extLst>
              </a:tr>
              <a:tr h="480525">
                <a:tc>
                  <a:txBody>
                    <a:bodyPr/>
                    <a:lstStyle/>
                    <a:p>
                      <a:r>
                        <a:rPr lang="en-US" dirty="0"/>
                        <a:t>Incorrect feedback C received because …</a:t>
                      </a:r>
                    </a:p>
                  </a:txBody>
                  <a:tcPr/>
                </a:tc>
                <a:extLst>
                  <a:ext uri="{0D108BD9-81ED-4DB2-BD59-A6C34878D82A}">
                    <a16:rowId xmlns:a16="http://schemas.microsoft.com/office/drawing/2014/main" val="10003"/>
                  </a:ext>
                </a:extLst>
              </a:tr>
              <a:tr h="480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Sensor failure causes…</a:t>
                      </a:r>
                    </a:p>
                  </a:txBody>
                  <a:tcPr/>
                </a:tc>
                <a:extLst>
                  <a:ext uri="{0D108BD9-81ED-4DB2-BD59-A6C34878D82A}">
                    <a16:rowId xmlns:a16="http://schemas.microsoft.com/office/drawing/2014/main" val="10004"/>
                  </a:ext>
                </a:extLst>
              </a:tr>
              <a:tr h="274585">
                <a:tc>
                  <a:txBody>
                    <a:bodyPr/>
                    <a:lstStyle/>
                    <a:p>
                      <a:r>
                        <a:rPr lang="en-US" dirty="0"/>
                        <a:t>Etc.</a:t>
                      </a:r>
                    </a:p>
                  </a:txBody>
                  <a:tcPr/>
                </a:tc>
                <a:extLst>
                  <a:ext uri="{0D108BD9-81ED-4DB2-BD59-A6C34878D82A}">
                    <a16:rowId xmlns:a16="http://schemas.microsoft.com/office/drawing/2014/main" val="10005"/>
                  </a:ext>
                </a:extLst>
              </a:tr>
            </a:tbl>
          </a:graphicData>
        </a:graphic>
      </p:graphicFrame>
      <p:sp>
        <p:nvSpPr>
          <p:cNvPr id="9" name="Right Arrow 8"/>
          <p:cNvSpPr/>
          <p:nvPr/>
        </p:nvSpPr>
        <p:spPr>
          <a:xfrm>
            <a:off x="6147210" y="2780885"/>
            <a:ext cx="670791" cy="220134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3"/>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(John Thomas, 2017)</a:t>
            </a:r>
          </a:p>
        </p:txBody>
      </p:sp>
      <p:sp>
        <p:nvSpPr>
          <p:cNvPr id="25" name="TextBox 24"/>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26" name="Rectangle 25">
            <a:extLst>
              <a:ext uri="{FF2B5EF4-FFF2-40B4-BE49-F238E27FC236}">
                <a16:creationId xmlns:a16="http://schemas.microsoft.com/office/drawing/2014/main" id="{F8EC31A0-9359-4E34-B2A6-55511A8D16E8}"/>
              </a:ext>
            </a:extLst>
          </p:cNvPr>
          <p:cNvSpPr/>
          <p:nvPr/>
        </p:nvSpPr>
        <p:spPr>
          <a:xfrm>
            <a:off x="5036202" y="3235758"/>
            <a:ext cx="656002" cy="383833"/>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PM</a:t>
            </a:r>
          </a:p>
        </p:txBody>
      </p:sp>
      <p:sp>
        <p:nvSpPr>
          <p:cNvPr id="3" name="Rectangle 2">
            <a:extLst>
              <a:ext uri="{FF2B5EF4-FFF2-40B4-BE49-F238E27FC236}">
                <a16:creationId xmlns:a16="http://schemas.microsoft.com/office/drawing/2014/main" id="{8EF35C09-51CB-4FDE-BF09-BB24BEF26582}"/>
              </a:ext>
            </a:extLst>
          </p:cNvPr>
          <p:cNvSpPr/>
          <p:nvPr/>
        </p:nvSpPr>
        <p:spPr>
          <a:xfrm>
            <a:off x="6757615" y="1353393"/>
            <a:ext cx="2334281"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What could cause Hazardous Control Actions?</a:t>
            </a:r>
          </a:p>
        </p:txBody>
      </p:sp>
    </p:spTree>
    <p:extLst>
      <p:ext uri="{BB962C8B-B14F-4D97-AF65-F5344CB8AC3E}">
        <p14:creationId xmlns:p14="http://schemas.microsoft.com/office/powerpoint/2010/main" val="4520496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ight Arrow 22"/>
          <p:cNvSpPr/>
          <p:nvPr/>
        </p:nvSpPr>
        <p:spPr>
          <a:xfrm rot="5400000">
            <a:off x="3871838" y="4448444"/>
            <a:ext cx="1687400" cy="1199223"/>
          </a:xfrm>
          <a:prstGeom prst="rightArrow">
            <a:avLst>
              <a:gd name="adj1" fmla="val 65131"/>
              <a:gd name="adj2" fmla="val 20915"/>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Rounded Rectangle 32"/>
          <p:cNvSpPr/>
          <p:nvPr/>
        </p:nvSpPr>
        <p:spPr>
          <a:xfrm>
            <a:off x="4145251" y="3765234"/>
            <a:ext cx="707071" cy="419999"/>
          </a:xfrm>
          <a:prstGeom prst="roundRect">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sp>
        <p:nvSpPr>
          <p:cNvPr id="13" name="Rectangle 12"/>
          <p:cNvSpPr/>
          <p:nvPr/>
        </p:nvSpPr>
        <p:spPr>
          <a:xfrm>
            <a:off x="3153861" y="1032915"/>
            <a:ext cx="2924940"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Operators</a:t>
            </a:r>
          </a:p>
        </p:txBody>
      </p:sp>
      <p:sp>
        <p:nvSpPr>
          <p:cNvPr id="7" name="Rectangle 6"/>
          <p:cNvSpPr/>
          <p:nvPr/>
        </p:nvSpPr>
        <p:spPr>
          <a:xfrm>
            <a:off x="4393774" y="3084498"/>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5220730" y="1927841"/>
            <a:ext cx="0" cy="11566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4259684" y="767582"/>
            <a:ext cx="3778"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4594764" y="767582"/>
            <a:ext cx="3173"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153861" y="5500723"/>
            <a:ext cx="2924940"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768706" y="3768845"/>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904100" y="1906786"/>
            <a:ext cx="0" cy="11931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5415838" y="3792584"/>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4410381" y="4311417"/>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768706" y="4985838"/>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5422187" y="4982229"/>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153861" y="2229611"/>
            <a:ext cx="2924940" cy="2966559"/>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3153861" y="2175233"/>
            <a:ext cx="1754946"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37" name="Title 1"/>
          <p:cNvSpPr>
            <a:spLocks noGrp="1"/>
          </p:cNvSpPr>
          <p:nvPr>
            <p:ph type="title"/>
          </p:nvPr>
        </p:nvSpPr>
        <p:spPr>
          <a:xfrm>
            <a:off x="0" y="0"/>
            <a:ext cx="9144000" cy="767582"/>
          </a:xfrm>
        </p:spPr>
        <p:txBody>
          <a:bodyPr>
            <a:normAutofit/>
          </a:bodyPr>
          <a:lstStyle/>
          <a:p>
            <a:r>
              <a:rPr lang="en-US" dirty="0"/>
              <a:t>Identify loss scenarios</a:t>
            </a:r>
          </a:p>
        </p:txBody>
      </p:sp>
      <p:sp>
        <p:nvSpPr>
          <p:cNvPr id="4" name="TextBox 3"/>
          <p:cNvSpPr txBox="1"/>
          <p:nvPr/>
        </p:nvSpPr>
        <p:spPr>
          <a:xfrm>
            <a:off x="129409" y="3802174"/>
            <a:ext cx="188638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 Actions</a:t>
            </a:r>
          </a:p>
        </p:txBody>
      </p:sp>
      <p:sp>
        <p:nvSpPr>
          <p:cNvPr id="34" name="Isosceles Triangle 33"/>
          <p:cNvSpPr/>
          <p:nvPr/>
        </p:nvSpPr>
        <p:spPr>
          <a:xfrm rot="5400000">
            <a:off x="2532201" y="2919753"/>
            <a:ext cx="1128485" cy="2161291"/>
          </a:xfrm>
          <a:prstGeom prst="triangle">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graphicFrame>
        <p:nvGraphicFramePr>
          <p:cNvPr id="8" name="Table 7"/>
          <p:cNvGraphicFramePr>
            <a:graphicFrameLocks noGrp="1"/>
          </p:cNvGraphicFramePr>
          <p:nvPr/>
        </p:nvGraphicFramePr>
        <p:xfrm>
          <a:off x="6853546" y="3621397"/>
          <a:ext cx="2168814" cy="2562896"/>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640724">
                <a:tc>
                  <a:txBody>
                    <a:bodyPr/>
                    <a:lstStyle/>
                    <a:p>
                      <a:pPr algn="ctr"/>
                      <a:r>
                        <a:rPr lang="en-US" dirty="0"/>
                        <a:t>Scenarios</a:t>
                      </a:r>
                    </a:p>
                  </a:txBody>
                  <a:tcPr/>
                </a:tc>
                <a:extLst>
                  <a:ext uri="{0D108BD9-81ED-4DB2-BD59-A6C34878D82A}">
                    <a16:rowId xmlns:a16="http://schemas.microsoft.com/office/drawing/2014/main" val="10000"/>
                  </a:ext>
                </a:extLst>
              </a:tr>
              <a:tr h="640724">
                <a:tc>
                  <a:txBody>
                    <a:bodyPr/>
                    <a:lstStyle/>
                    <a:p>
                      <a:r>
                        <a:rPr lang="en-US" dirty="0" err="1"/>
                        <a:t>Cmd</a:t>
                      </a:r>
                      <a:r>
                        <a:rPr lang="en-US" dirty="0"/>
                        <a:t> sent but not received because…</a:t>
                      </a:r>
                    </a:p>
                  </a:txBody>
                  <a:tcPr/>
                </a:tc>
                <a:extLst>
                  <a:ext uri="{0D108BD9-81ED-4DB2-BD59-A6C34878D82A}">
                    <a16:rowId xmlns:a16="http://schemas.microsoft.com/office/drawing/2014/main" val="10001"/>
                  </a:ext>
                </a:extLst>
              </a:tr>
              <a:tr h="640724">
                <a:tc>
                  <a:txBody>
                    <a:bodyPr/>
                    <a:lstStyle/>
                    <a:p>
                      <a:r>
                        <a:rPr lang="en-US" dirty="0" err="1"/>
                        <a:t>Cmd</a:t>
                      </a:r>
                      <a:r>
                        <a:rPr lang="en-US" dirty="0"/>
                        <a:t> received but ignored because…</a:t>
                      </a:r>
                    </a:p>
                  </a:txBody>
                  <a:tcPr/>
                </a:tc>
                <a:extLst>
                  <a:ext uri="{0D108BD9-81ED-4DB2-BD59-A6C34878D82A}">
                    <a16:rowId xmlns:a16="http://schemas.microsoft.com/office/drawing/2014/main" val="10002"/>
                  </a:ext>
                </a:extLst>
              </a:tr>
              <a:tr h="640724">
                <a:tc>
                  <a:txBody>
                    <a:bodyPr/>
                    <a:lstStyle/>
                    <a:p>
                      <a:r>
                        <a:rPr lang="en-US" dirty="0"/>
                        <a:t>Actuator failure</a:t>
                      </a:r>
                      <a:r>
                        <a:rPr lang="en-US" baseline="0" dirty="0"/>
                        <a:t> causes…</a:t>
                      </a:r>
                      <a:endParaRPr lang="en-US" dirty="0"/>
                    </a:p>
                  </a:txBody>
                  <a:tcPr/>
                </a:tc>
                <a:extLst>
                  <a:ext uri="{0D108BD9-81ED-4DB2-BD59-A6C34878D82A}">
                    <a16:rowId xmlns:a16="http://schemas.microsoft.com/office/drawing/2014/main" val="10003"/>
                  </a:ext>
                </a:extLst>
              </a:tr>
            </a:tbl>
          </a:graphicData>
        </a:graphic>
      </p:graphicFrame>
      <p:sp>
        <p:nvSpPr>
          <p:cNvPr id="9" name="Right Arrow 8"/>
          <p:cNvSpPr/>
          <p:nvPr/>
        </p:nvSpPr>
        <p:spPr>
          <a:xfrm>
            <a:off x="6130778" y="3802174"/>
            <a:ext cx="670791" cy="220134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26" name="TextBox 25"/>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27" name="TextBox 26">
            <a:extLst>
              <a:ext uri="{FF2B5EF4-FFF2-40B4-BE49-F238E27FC236}">
                <a16:creationId xmlns:a16="http://schemas.microsoft.com/office/drawing/2014/main" id="{F447077A-7B9B-4605-90BA-76092B5EB2BD}"/>
              </a:ext>
            </a:extLst>
          </p:cNvPr>
          <p:cNvSpPr txBox="1"/>
          <p:nvPr/>
        </p:nvSpPr>
        <p:spPr>
          <a:xfrm>
            <a:off x="6853551" y="2251824"/>
            <a:ext cx="216880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How could control actions not be executed or followed properly?</a:t>
            </a:r>
          </a:p>
        </p:txBody>
      </p:sp>
    </p:spTree>
    <p:extLst>
      <p:ext uri="{BB962C8B-B14F-4D97-AF65-F5344CB8AC3E}">
        <p14:creationId xmlns:p14="http://schemas.microsoft.com/office/powerpoint/2010/main" val="6073475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about human interactions?</a:t>
            </a: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25873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ircular Arrow 4"/>
          <p:cNvSpPr/>
          <p:nvPr/>
        </p:nvSpPr>
        <p:spPr>
          <a:xfrm flipH="1">
            <a:off x="4395535" y="855323"/>
            <a:ext cx="1597271" cy="2468173"/>
          </a:xfrm>
          <a:prstGeom prst="circularArrow">
            <a:avLst>
              <a:gd name="adj1" fmla="val 36449"/>
              <a:gd name="adj2" fmla="val 1887683"/>
              <a:gd name="adj3" fmla="val 19929832"/>
              <a:gd name="adj4" fmla="val 4631462"/>
              <a:gd name="adj5" fmla="val 24179"/>
            </a:avLst>
          </a:prstGeom>
          <a:gradFill>
            <a:gsLst>
              <a:gs pos="0">
                <a:schemeClr val="accent2">
                  <a:tint val="50000"/>
                  <a:satMod val="300000"/>
                </a:schemeClr>
              </a:gs>
              <a:gs pos="100000">
                <a:schemeClr val="accent2">
                  <a:tint val="15000"/>
                  <a:satMod val="350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p:cNvSpPr/>
          <p:nvPr/>
        </p:nvSpPr>
        <p:spPr>
          <a:xfrm>
            <a:off x="3153861" y="2373908"/>
            <a:ext cx="2924940" cy="2822262"/>
          </a:xfrm>
          <a:prstGeom prst="rect">
            <a:avLst/>
          </a:prstGeom>
          <a:solidFill>
            <a:schemeClr val="bg1">
              <a:alpha val="50000"/>
            </a:schemeClr>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Rounded Rectangle 32"/>
          <p:cNvSpPr/>
          <p:nvPr/>
        </p:nvSpPr>
        <p:spPr>
          <a:xfrm>
            <a:off x="4273510" y="1942563"/>
            <a:ext cx="707071" cy="343604"/>
          </a:xfrm>
          <a:prstGeom prst="roundRect">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sp>
        <p:nvSpPr>
          <p:cNvPr id="13" name="Rectangle 12"/>
          <p:cNvSpPr/>
          <p:nvPr/>
        </p:nvSpPr>
        <p:spPr>
          <a:xfrm>
            <a:off x="3153861" y="1032915"/>
            <a:ext cx="2924940" cy="863682"/>
          </a:xfrm>
          <a:prstGeom prst="rect">
            <a:avLst/>
          </a:prstGeom>
          <a:solidFill>
            <a:schemeClr val="bg1">
              <a:alpha val="36000"/>
            </a:schemeClr>
          </a:solid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Operators</a:t>
            </a:r>
          </a:p>
        </p:txBody>
      </p:sp>
      <p:cxnSp>
        <p:nvCxnSpPr>
          <p:cNvPr id="42" name="Straight Arrow Connector 41"/>
          <p:cNvCxnSpPr>
            <a:cxnSpLocks/>
          </p:cNvCxnSpPr>
          <p:nvPr/>
        </p:nvCxnSpPr>
        <p:spPr>
          <a:xfrm flipV="1">
            <a:off x="5486400" y="1903418"/>
            <a:ext cx="0" cy="6930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4259684" y="767582"/>
            <a:ext cx="3778"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4594764" y="767582"/>
            <a:ext cx="3173"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153861" y="5500723"/>
            <a:ext cx="2924940"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85" name="Straight Arrow Connector 84"/>
          <p:cNvCxnSpPr>
            <a:cxnSpLocks/>
          </p:cNvCxnSpPr>
          <p:nvPr/>
        </p:nvCxnSpPr>
        <p:spPr>
          <a:xfrm>
            <a:off x="4904100" y="1906786"/>
            <a:ext cx="0" cy="7140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a:cxnSpLocks/>
          </p:cNvCxnSpPr>
          <p:nvPr/>
        </p:nvCxnSpPr>
        <p:spPr>
          <a:xfrm>
            <a:off x="4908806" y="4518612"/>
            <a:ext cx="0" cy="9975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5486400" y="4518612"/>
            <a:ext cx="0" cy="9975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131512" y="4594589"/>
            <a:ext cx="1754946" cy="626005"/>
          </a:xfrm>
          <a:prstGeom prst="rect">
            <a:avLst/>
          </a:prstGeom>
        </p:spPr>
        <p:txBody>
          <a:bodyPr wrap="square">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37" name="Title 1"/>
          <p:cNvSpPr>
            <a:spLocks noGrp="1"/>
          </p:cNvSpPr>
          <p:nvPr>
            <p:ph type="title"/>
          </p:nvPr>
        </p:nvSpPr>
        <p:spPr>
          <a:xfrm>
            <a:off x="0" y="0"/>
            <a:ext cx="9144000" cy="767582"/>
          </a:xfrm>
        </p:spPr>
        <p:txBody>
          <a:bodyPr>
            <a:normAutofit/>
          </a:bodyPr>
          <a:lstStyle/>
          <a:p>
            <a:r>
              <a:rPr lang="en-US" dirty="0"/>
              <a:t>Identify loss scenarios</a:t>
            </a:r>
          </a:p>
        </p:txBody>
      </p:sp>
      <p:sp>
        <p:nvSpPr>
          <p:cNvPr id="4" name="TextBox 3"/>
          <p:cNvSpPr txBox="1"/>
          <p:nvPr/>
        </p:nvSpPr>
        <p:spPr>
          <a:xfrm>
            <a:off x="280957" y="1664232"/>
            <a:ext cx="1886389"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Hazardous Control Actions (HCAs)</a:t>
            </a:r>
          </a:p>
        </p:txBody>
      </p:sp>
      <p:sp>
        <p:nvSpPr>
          <p:cNvPr id="34" name="Isosceles Triangle 33"/>
          <p:cNvSpPr/>
          <p:nvPr/>
        </p:nvSpPr>
        <p:spPr>
          <a:xfrm rot="5400000">
            <a:off x="2658038" y="1048407"/>
            <a:ext cx="1128485" cy="2161291"/>
          </a:xfrm>
          <a:prstGeom prst="triangle">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graphicFrame>
        <p:nvGraphicFramePr>
          <p:cNvPr id="8" name="Table 7"/>
          <p:cNvGraphicFramePr>
            <a:graphicFrameLocks noGrp="1"/>
          </p:cNvGraphicFramePr>
          <p:nvPr/>
        </p:nvGraphicFramePr>
        <p:xfrm>
          <a:off x="6845442" y="2089409"/>
          <a:ext cx="2168814" cy="3612544"/>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274585">
                <a:tc>
                  <a:txBody>
                    <a:bodyPr/>
                    <a:lstStyle/>
                    <a:p>
                      <a:pPr algn="ctr"/>
                      <a:r>
                        <a:rPr lang="en-US" dirty="0"/>
                        <a:t>Scenarios</a:t>
                      </a:r>
                    </a:p>
                  </a:txBody>
                  <a:tcPr/>
                </a:tc>
                <a:extLst>
                  <a:ext uri="{0D108BD9-81ED-4DB2-BD59-A6C34878D82A}">
                    <a16:rowId xmlns:a16="http://schemas.microsoft.com/office/drawing/2014/main" val="10000"/>
                  </a:ext>
                </a:extLst>
              </a:tr>
              <a:tr h="480525">
                <a:tc>
                  <a:txBody>
                    <a:bodyPr/>
                    <a:lstStyle/>
                    <a:p>
                      <a:r>
                        <a:rPr lang="en-US" dirty="0"/>
                        <a:t>Op responded to failure in A by</a:t>
                      </a:r>
                      <a:r>
                        <a:rPr lang="en-US" baseline="0" dirty="0"/>
                        <a:t> …</a:t>
                      </a:r>
                      <a:endParaRPr lang="en-US" dirty="0"/>
                    </a:p>
                  </a:txBody>
                  <a:tcPr/>
                </a:tc>
                <a:extLst>
                  <a:ext uri="{0D108BD9-81ED-4DB2-BD59-A6C34878D82A}">
                    <a16:rowId xmlns:a16="http://schemas.microsoft.com/office/drawing/2014/main" val="10001"/>
                  </a:ext>
                </a:extLst>
              </a:tr>
              <a:tr h="480525">
                <a:tc>
                  <a:txBody>
                    <a:bodyPr/>
                    <a:lstStyle/>
                    <a:p>
                      <a:r>
                        <a:rPr lang="en-US" dirty="0"/>
                        <a:t>Op incorrectly believes</a:t>
                      </a:r>
                      <a:r>
                        <a:rPr lang="en-US" baseline="0" dirty="0"/>
                        <a:t> B because …</a:t>
                      </a:r>
                      <a:endParaRPr lang="en-US" dirty="0"/>
                    </a:p>
                  </a:txBody>
                  <a:tcPr/>
                </a:tc>
                <a:extLst>
                  <a:ext uri="{0D108BD9-81ED-4DB2-BD59-A6C34878D82A}">
                    <a16:rowId xmlns:a16="http://schemas.microsoft.com/office/drawing/2014/main" val="10002"/>
                  </a:ext>
                </a:extLst>
              </a:tr>
              <a:tr h="686464">
                <a:tc>
                  <a:txBody>
                    <a:bodyPr/>
                    <a:lstStyle/>
                    <a:p>
                      <a:r>
                        <a:rPr lang="en-US" dirty="0"/>
                        <a:t>Op does not perform C</a:t>
                      </a:r>
                      <a:r>
                        <a:rPr lang="en-US" baseline="0" dirty="0"/>
                        <a:t> because …</a:t>
                      </a:r>
                      <a:endParaRPr lang="en-US" dirty="0"/>
                    </a:p>
                  </a:txBody>
                  <a:tcPr/>
                </a:tc>
                <a:extLst>
                  <a:ext uri="{0D108BD9-81ED-4DB2-BD59-A6C34878D82A}">
                    <a16:rowId xmlns:a16="http://schemas.microsoft.com/office/drawing/2014/main" val="10003"/>
                  </a:ext>
                </a:extLst>
              </a:tr>
              <a:tr h="480525">
                <a:tc>
                  <a:txBody>
                    <a:bodyPr/>
                    <a:lstStyle/>
                    <a:p>
                      <a:r>
                        <a:rPr lang="en-US" dirty="0"/>
                        <a:t>Op received incorrect feedback D because …</a:t>
                      </a:r>
                    </a:p>
                  </a:txBody>
                  <a:tcPr/>
                </a:tc>
                <a:extLst>
                  <a:ext uri="{0D108BD9-81ED-4DB2-BD59-A6C34878D82A}">
                    <a16:rowId xmlns:a16="http://schemas.microsoft.com/office/drawing/2014/main" val="10004"/>
                  </a:ext>
                </a:extLst>
              </a:tr>
              <a:tr h="274585">
                <a:tc>
                  <a:txBody>
                    <a:bodyPr/>
                    <a:lstStyle/>
                    <a:p>
                      <a:r>
                        <a:rPr lang="en-US" dirty="0"/>
                        <a:t>Etc.</a:t>
                      </a:r>
                    </a:p>
                  </a:txBody>
                  <a:tcPr/>
                </a:tc>
                <a:extLst>
                  <a:ext uri="{0D108BD9-81ED-4DB2-BD59-A6C34878D82A}">
                    <a16:rowId xmlns:a16="http://schemas.microsoft.com/office/drawing/2014/main" val="10005"/>
                  </a:ext>
                </a:extLst>
              </a:tr>
            </a:tbl>
          </a:graphicData>
        </a:graphic>
      </p:graphicFrame>
      <p:sp>
        <p:nvSpPr>
          <p:cNvPr id="9" name="Right Arrow 8"/>
          <p:cNvSpPr/>
          <p:nvPr/>
        </p:nvSpPr>
        <p:spPr>
          <a:xfrm>
            <a:off x="6091061" y="1273237"/>
            <a:ext cx="670791" cy="220134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3"/>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(John Thomas, 2017)</a:t>
            </a:r>
          </a:p>
        </p:txBody>
      </p:sp>
      <p:sp>
        <p:nvSpPr>
          <p:cNvPr id="25" name="TextBox 24"/>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26" name="Rectangle 25">
            <a:extLst>
              <a:ext uri="{FF2B5EF4-FFF2-40B4-BE49-F238E27FC236}">
                <a16:creationId xmlns:a16="http://schemas.microsoft.com/office/drawing/2014/main" id="{4B89A895-F284-462F-B457-9DC560D07B70}"/>
              </a:ext>
            </a:extLst>
          </p:cNvPr>
          <p:cNvSpPr/>
          <p:nvPr/>
        </p:nvSpPr>
        <p:spPr>
          <a:xfrm>
            <a:off x="4717283" y="1133227"/>
            <a:ext cx="1195738" cy="644825"/>
          </a:xfrm>
          <a:prstGeom prst="rect">
            <a:avLst/>
          </a:prstGeom>
          <a:solidFill>
            <a:schemeClr val="bg1">
              <a:alpha val="36000"/>
            </a:schemeClr>
          </a:solid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Process Model</a:t>
            </a:r>
          </a:p>
        </p:txBody>
      </p:sp>
      <p:sp>
        <p:nvSpPr>
          <p:cNvPr id="7" name="Rectangle 6"/>
          <p:cNvSpPr/>
          <p:nvPr/>
        </p:nvSpPr>
        <p:spPr>
          <a:xfrm>
            <a:off x="4470450" y="2620883"/>
            <a:ext cx="1346712" cy="670810"/>
          </a:xfrm>
          <a:prstGeom prst="rect">
            <a:avLst/>
          </a:prstGeom>
          <a:solidFill>
            <a:schemeClr val="bg1">
              <a:alpha val="50000"/>
            </a:schemeClr>
          </a:solid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6" name="Straight Arrow Connector 115"/>
          <p:cNvCxnSpPr>
            <a:cxnSpLocks/>
          </p:cNvCxnSpPr>
          <p:nvPr/>
        </p:nvCxnSpPr>
        <p:spPr>
          <a:xfrm>
            <a:off x="4845382" y="3305230"/>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5486400" y="3301619"/>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4487057" y="3847802"/>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5AA6DE77-05EC-4361-9500-64D9669C2886}"/>
              </a:ext>
            </a:extLst>
          </p:cNvPr>
          <p:cNvSpPr/>
          <p:nvPr/>
        </p:nvSpPr>
        <p:spPr>
          <a:xfrm>
            <a:off x="6809719" y="1191035"/>
            <a:ext cx="2334281"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What could cause Hazardous Control Actions?</a:t>
            </a:r>
          </a:p>
        </p:txBody>
      </p:sp>
    </p:spTree>
    <p:extLst>
      <p:ext uri="{BB962C8B-B14F-4D97-AF65-F5344CB8AC3E}">
        <p14:creationId xmlns:p14="http://schemas.microsoft.com/office/powerpoint/2010/main" val="59536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ight Arrow 23"/>
          <p:cNvSpPr/>
          <p:nvPr/>
        </p:nvSpPr>
        <p:spPr>
          <a:xfrm rot="5400000">
            <a:off x="3034402" y="3513657"/>
            <a:ext cx="3508263" cy="1199223"/>
          </a:xfrm>
          <a:prstGeom prst="rightArrow">
            <a:avLst>
              <a:gd name="adj1" fmla="val 65131"/>
              <a:gd name="adj2" fmla="val 20915"/>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Rounded Rectangle 32"/>
          <p:cNvSpPr/>
          <p:nvPr/>
        </p:nvSpPr>
        <p:spPr>
          <a:xfrm>
            <a:off x="4273510" y="1942563"/>
            <a:ext cx="707071" cy="343604"/>
          </a:xfrm>
          <a:prstGeom prst="roundRect">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Calibri"/>
                <a:ea typeface="+mn-ea"/>
                <a:cs typeface="+mn-cs"/>
              </a:rPr>
              <a:t>Cmd</a:t>
            </a:r>
            <a:r>
              <a:rPr kumimoji="0" lang="en-US" sz="1200" b="0" i="0" u="none" strike="noStrike" kern="0" cap="none" spc="0" normalizeH="0" baseline="0" noProof="0" dirty="0">
                <a:ln>
                  <a:noFill/>
                </a:ln>
                <a:solidFill>
                  <a:prstClr val="black"/>
                </a:solidFill>
                <a:effectLst/>
                <a:uLnTx/>
                <a:uFillTx/>
                <a:latin typeface="Calibri"/>
                <a:ea typeface="+mn-ea"/>
                <a:cs typeface="+mn-cs"/>
              </a:rPr>
              <a:t> Y</a:t>
            </a:r>
          </a:p>
        </p:txBody>
      </p:sp>
      <p:sp>
        <p:nvSpPr>
          <p:cNvPr id="13" name="Rectangle 12"/>
          <p:cNvSpPr/>
          <p:nvPr/>
        </p:nvSpPr>
        <p:spPr>
          <a:xfrm>
            <a:off x="3153861" y="1032915"/>
            <a:ext cx="2924940" cy="86368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Operators</a:t>
            </a:r>
          </a:p>
        </p:txBody>
      </p:sp>
      <p:sp>
        <p:nvSpPr>
          <p:cNvPr id="7" name="Rectangle 6"/>
          <p:cNvSpPr/>
          <p:nvPr/>
        </p:nvSpPr>
        <p:spPr>
          <a:xfrm>
            <a:off x="4470450" y="2620883"/>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Straight Arrow Connector 41"/>
          <p:cNvCxnSpPr>
            <a:cxnSpLocks/>
          </p:cNvCxnSpPr>
          <p:nvPr/>
        </p:nvCxnSpPr>
        <p:spPr>
          <a:xfrm flipV="1">
            <a:off x="5486400" y="1903418"/>
            <a:ext cx="0" cy="6930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a:off x="4259684" y="767582"/>
            <a:ext cx="3778" cy="249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H="1" flipV="1">
            <a:off x="4594764" y="767582"/>
            <a:ext cx="3173" cy="249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3153861" y="5500723"/>
            <a:ext cx="2924940" cy="999408"/>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Physical processes</a:t>
            </a:r>
          </a:p>
        </p:txBody>
      </p:sp>
      <p:cxnSp>
        <p:nvCxnSpPr>
          <p:cNvPr id="116" name="Straight Arrow Connector 115"/>
          <p:cNvCxnSpPr>
            <a:cxnSpLocks/>
          </p:cNvCxnSpPr>
          <p:nvPr/>
        </p:nvCxnSpPr>
        <p:spPr>
          <a:xfrm>
            <a:off x="4845382" y="3305230"/>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cxnSpLocks/>
          </p:cNvCxnSpPr>
          <p:nvPr/>
        </p:nvCxnSpPr>
        <p:spPr>
          <a:xfrm>
            <a:off x="4904100" y="1906786"/>
            <a:ext cx="0" cy="7140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cxnSpLocks/>
          </p:cNvCxnSpPr>
          <p:nvPr/>
        </p:nvCxnSpPr>
        <p:spPr>
          <a:xfrm flipV="1">
            <a:off x="5486400" y="3301619"/>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4487057" y="3847802"/>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15" name="Straight Arrow Connector 114"/>
          <p:cNvCxnSpPr>
            <a:cxnSpLocks/>
          </p:cNvCxnSpPr>
          <p:nvPr/>
        </p:nvCxnSpPr>
        <p:spPr>
          <a:xfrm>
            <a:off x="4908806" y="4518612"/>
            <a:ext cx="0" cy="9975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p:cNvCxnSpPr>
          <p:nvPr/>
        </p:nvCxnSpPr>
        <p:spPr>
          <a:xfrm flipV="1">
            <a:off x="5486400" y="4518612"/>
            <a:ext cx="0" cy="9975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153861" y="2373908"/>
            <a:ext cx="2924940" cy="2822262"/>
          </a:xfrm>
          <a:prstGeom prst="rect">
            <a:avLst/>
          </a:prstGeom>
          <a:noFill/>
          <a:ln w="3175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3131512" y="4594589"/>
            <a:ext cx="1754946" cy="626005"/>
          </a:xfrm>
          <a:prstGeom prst="rect">
            <a:avLst/>
          </a:prstGeom>
        </p:spPr>
        <p:txBody>
          <a:bodyPr wrap="square">
            <a:spAutoFit/>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Automated Controllers</a:t>
            </a:r>
          </a:p>
        </p:txBody>
      </p:sp>
      <p:sp>
        <p:nvSpPr>
          <p:cNvPr id="37" name="Title 1"/>
          <p:cNvSpPr>
            <a:spLocks noGrp="1"/>
          </p:cNvSpPr>
          <p:nvPr>
            <p:ph type="title"/>
          </p:nvPr>
        </p:nvSpPr>
        <p:spPr>
          <a:xfrm>
            <a:off x="0" y="0"/>
            <a:ext cx="9144000" cy="767582"/>
          </a:xfrm>
        </p:spPr>
        <p:txBody>
          <a:bodyPr>
            <a:normAutofit/>
          </a:bodyPr>
          <a:lstStyle/>
          <a:p>
            <a:r>
              <a:rPr lang="en-US" dirty="0"/>
              <a:t>Identify loss scenarios</a:t>
            </a:r>
          </a:p>
        </p:txBody>
      </p:sp>
      <p:sp>
        <p:nvSpPr>
          <p:cNvPr id="4" name="TextBox 3"/>
          <p:cNvSpPr txBox="1"/>
          <p:nvPr/>
        </p:nvSpPr>
        <p:spPr>
          <a:xfrm>
            <a:off x="276028" y="1771623"/>
            <a:ext cx="1886389"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Control Actions</a:t>
            </a:r>
          </a:p>
        </p:txBody>
      </p:sp>
      <p:sp>
        <p:nvSpPr>
          <p:cNvPr id="34" name="Isosceles Triangle 33"/>
          <p:cNvSpPr/>
          <p:nvPr/>
        </p:nvSpPr>
        <p:spPr>
          <a:xfrm rot="5400000">
            <a:off x="2658038" y="1048407"/>
            <a:ext cx="1128485" cy="2161291"/>
          </a:xfrm>
          <a:prstGeom prst="triangle">
            <a:avLst/>
          </a:prstGeom>
          <a:gradFill rotWithShape="1">
            <a:gsLst>
              <a:gs pos="0">
                <a:srgbClr val="ED7D31">
                  <a:lumMod val="110000"/>
                  <a:satMod val="105000"/>
                  <a:tint val="67000"/>
                </a:srgbClr>
              </a:gs>
              <a:gs pos="100000">
                <a:srgbClr val="FCDED0"/>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graphicFrame>
        <p:nvGraphicFramePr>
          <p:cNvPr id="25" name="Table 24"/>
          <p:cNvGraphicFramePr>
            <a:graphicFrameLocks noGrp="1"/>
          </p:cNvGraphicFramePr>
          <p:nvPr/>
        </p:nvGraphicFramePr>
        <p:xfrm>
          <a:off x="6889419" y="2394761"/>
          <a:ext cx="2168814" cy="2562896"/>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640724">
                <a:tc>
                  <a:txBody>
                    <a:bodyPr/>
                    <a:lstStyle/>
                    <a:p>
                      <a:pPr algn="ctr"/>
                      <a:r>
                        <a:rPr lang="en-US" dirty="0"/>
                        <a:t>Scenarios</a:t>
                      </a:r>
                    </a:p>
                  </a:txBody>
                  <a:tcPr/>
                </a:tc>
                <a:extLst>
                  <a:ext uri="{0D108BD9-81ED-4DB2-BD59-A6C34878D82A}">
                    <a16:rowId xmlns:a16="http://schemas.microsoft.com/office/drawing/2014/main" val="10000"/>
                  </a:ext>
                </a:extLst>
              </a:tr>
              <a:tr h="640724">
                <a:tc>
                  <a:txBody>
                    <a:bodyPr/>
                    <a:lstStyle/>
                    <a:p>
                      <a:r>
                        <a:rPr lang="en-US" dirty="0"/>
                        <a:t>Op </a:t>
                      </a:r>
                      <a:r>
                        <a:rPr lang="en-US" dirty="0" err="1"/>
                        <a:t>cmd</a:t>
                      </a:r>
                      <a:r>
                        <a:rPr lang="en-US" dirty="0"/>
                        <a:t> sent but not received because…</a:t>
                      </a:r>
                    </a:p>
                  </a:txBody>
                  <a:tcPr/>
                </a:tc>
                <a:extLst>
                  <a:ext uri="{0D108BD9-81ED-4DB2-BD59-A6C34878D82A}">
                    <a16:rowId xmlns:a16="http://schemas.microsoft.com/office/drawing/2014/main" val="10001"/>
                  </a:ext>
                </a:extLst>
              </a:tr>
              <a:tr h="640724">
                <a:tc>
                  <a:txBody>
                    <a:bodyPr/>
                    <a:lstStyle/>
                    <a:p>
                      <a:r>
                        <a:rPr lang="en-US" dirty="0"/>
                        <a:t>Op</a:t>
                      </a:r>
                      <a:r>
                        <a:rPr lang="en-US" baseline="0" dirty="0"/>
                        <a:t> </a:t>
                      </a:r>
                      <a:r>
                        <a:rPr lang="en-US" baseline="0" dirty="0" err="1"/>
                        <a:t>c</a:t>
                      </a:r>
                      <a:r>
                        <a:rPr lang="en-US" dirty="0" err="1"/>
                        <a:t>md</a:t>
                      </a:r>
                      <a:r>
                        <a:rPr lang="en-US" dirty="0"/>
                        <a:t> received but ignored because…</a:t>
                      </a:r>
                    </a:p>
                  </a:txBody>
                  <a:tcPr/>
                </a:tc>
                <a:extLst>
                  <a:ext uri="{0D108BD9-81ED-4DB2-BD59-A6C34878D82A}">
                    <a16:rowId xmlns:a16="http://schemas.microsoft.com/office/drawing/2014/main" val="10002"/>
                  </a:ext>
                </a:extLst>
              </a:tr>
              <a:tr h="640724">
                <a:tc>
                  <a:txBody>
                    <a:bodyPr/>
                    <a:lstStyle/>
                    <a:p>
                      <a:r>
                        <a:rPr lang="en-US" dirty="0"/>
                        <a:t>Actuator failure</a:t>
                      </a:r>
                      <a:r>
                        <a:rPr lang="en-US" baseline="0" dirty="0"/>
                        <a:t> causes…</a:t>
                      </a:r>
                      <a:endParaRPr lang="en-US" dirty="0"/>
                    </a:p>
                  </a:txBody>
                  <a:tcPr/>
                </a:tc>
                <a:extLst>
                  <a:ext uri="{0D108BD9-81ED-4DB2-BD59-A6C34878D82A}">
                    <a16:rowId xmlns:a16="http://schemas.microsoft.com/office/drawing/2014/main" val="10003"/>
                  </a:ext>
                </a:extLst>
              </a:tr>
            </a:tbl>
          </a:graphicData>
        </a:graphic>
      </p:graphicFrame>
      <p:sp>
        <p:nvSpPr>
          <p:cNvPr id="26" name="Right Arrow 25"/>
          <p:cNvSpPr/>
          <p:nvPr/>
        </p:nvSpPr>
        <p:spPr>
          <a:xfrm>
            <a:off x="6166651" y="2575538"/>
            <a:ext cx="670791" cy="220134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28" name="TextBox 27"/>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29" name="TextBox 28">
            <a:extLst>
              <a:ext uri="{FF2B5EF4-FFF2-40B4-BE49-F238E27FC236}">
                <a16:creationId xmlns:a16="http://schemas.microsoft.com/office/drawing/2014/main" id="{18BB6BF9-C604-41BE-B6C5-80A7A7188ADE}"/>
              </a:ext>
            </a:extLst>
          </p:cNvPr>
          <p:cNvSpPr txBox="1"/>
          <p:nvPr/>
        </p:nvSpPr>
        <p:spPr>
          <a:xfrm>
            <a:off x="6889424" y="1103692"/>
            <a:ext cx="216880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How could control actions not be executed or followed properly?</a:t>
            </a:r>
          </a:p>
        </p:txBody>
      </p:sp>
    </p:spTree>
    <p:extLst>
      <p:ext uri="{BB962C8B-B14F-4D97-AF65-F5344CB8AC3E}">
        <p14:creationId xmlns:p14="http://schemas.microsoft.com/office/powerpoint/2010/main" val="388383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a:xfrm>
            <a:off x="0" y="-1"/>
            <a:ext cx="9144000" cy="1075033"/>
          </a:xfrm>
        </p:spPr>
        <p:txBody>
          <a:bodyPr>
            <a:normAutofit/>
          </a:bodyPr>
          <a:lstStyle/>
          <a:p>
            <a:r>
              <a:rPr lang="en-US" dirty="0"/>
              <a:t>Provide Solutions</a:t>
            </a:r>
          </a:p>
        </p:txBody>
      </p:sp>
      <p:sp>
        <p:nvSpPr>
          <p:cNvPr id="6" name="Right Arrow 5"/>
          <p:cNvSpPr/>
          <p:nvPr/>
        </p:nvSpPr>
        <p:spPr>
          <a:xfrm rot="21082568">
            <a:off x="2765120" y="1725460"/>
            <a:ext cx="1377656" cy="86655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0" name="Table 9"/>
          <p:cNvGraphicFramePr>
            <a:graphicFrameLocks noGrp="1"/>
          </p:cNvGraphicFramePr>
          <p:nvPr/>
        </p:nvGraphicFramePr>
        <p:xfrm>
          <a:off x="4321430" y="1253764"/>
          <a:ext cx="2771480" cy="4119880"/>
        </p:xfrm>
        <a:graphic>
          <a:graphicData uri="http://schemas.openxmlformats.org/drawingml/2006/table">
            <a:tbl>
              <a:tblPr firstRow="1" bandRow="1">
                <a:tableStyleId>{F5AB1C69-6EDB-4FF4-983F-18BD219EF322}</a:tableStyleId>
              </a:tblPr>
              <a:tblGrid>
                <a:gridCol w="2771480">
                  <a:extLst>
                    <a:ext uri="{9D8B030D-6E8A-4147-A177-3AD203B41FA5}">
                      <a16:colId xmlns:a16="http://schemas.microsoft.com/office/drawing/2014/main" val="20000"/>
                    </a:ext>
                  </a:extLst>
                </a:gridCol>
              </a:tblGrid>
              <a:tr h="262625">
                <a:tc>
                  <a:txBody>
                    <a:bodyPr/>
                    <a:lstStyle/>
                    <a:p>
                      <a:r>
                        <a:rPr lang="en-US" dirty="0"/>
                        <a:t>Solutions</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Component A</a:t>
                      </a:r>
                      <a:r>
                        <a:rPr lang="en-US" baseline="0" dirty="0"/>
                        <a:t> must be able to respond within B seconds </a:t>
                      </a:r>
                      <a:r>
                        <a:rPr lang="en-US" u="sng" baseline="0" dirty="0"/>
                        <a:t>to avoid C</a:t>
                      </a:r>
                      <a:endParaRPr lang="en-US" u="sng" dirty="0">
                        <a:solidFill>
                          <a:schemeClr val="tx1"/>
                        </a:solidFill>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Controller X must provide </a:t>
                      </a:r>
                      <a:r>
                        <a:rPr lang="en-US" baseline="0" dirty="0"/>
                        <a:t>D when E </a:t>
                      </a:r>
                      <a:r>
                        <a:rPr lang="en-US" u="sng" baseline="0" dirty="0"/>
                        <a:t>to prevent F</a:t>
                      </a:r>
                      <a:endParaRPr lang="en-US" u="sng" dirty="0">
                        <a:solidFill>
                          <a:schemeClr val="tx1"/>
                        </a:solidFill>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Component G shall automatically operate within H seconds </a:t>
                      </a:r>
                      <a:r>
                        <a:rPr lang="en-US" u="sng" dirty="0"/>
                        <a:t>when J</a:t>
                      </a:r>
                      <a:endParaRPr lang="en-US" u="sng" dirty="0">
                        <a:solidFill>
                          <a:schemeClr val="tx1"/>
                        </a:solidFill>
                      </a:endParaRPr>
                    </a:p>
                  </a:txBody>
                  <a:tcPr/>
                </a:tc>
                <a:extLst>
                  <a:ext uri="{0D108BD9-81ED-4DB2-BD59-A6C34878D82A}">
                    <a16:rowId xmlns:a16="http://schemas.microsoft.com/office/drawing/2014/main" val="990780336"/>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Operator must provide K</a:t>
                      </a:r>
                      <a:r>
                        <a:rPr lang="en-US" baseline="0" dirty="0"/>
                        <a:t> and L together when M </a:t>
                      </a:r>
                      <a:r>
                        <a:rPr lang="en-US" u="sng" baseline="0" dirty="0"/>
                        <a:t>to prevent N</a:t>
                      </a:r>
                      <a:r>
                        <a:rPr lang="en-US" u="none" baseline="0" dirty="0"/>
                        <a:t> (assumption)</a:t>
                      </a:r>
                      <a:endParaRPr lang="en-US" u="none" dirty="0">
                        <a:solidFill>
                          <a:schemeClr val="tx1"/>
                        </a:solidFill>
                      </a:endParaRPr>
                    </a:p>
                  </a:txBody>
                  <a:tcPr/>
                </a:tc>
                <a:extLst>
                  <a:ext uri="{0D108BD9-81ED-4DB2-BD59-A6C34878D82A}">
                    <a16:rowId xmlns:a16="http://schemas.microsoft.com/office/drawing/2014/main" val="500601817"/>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Etc.</a:t>
                      </a:r>
                      <a:endParaRPr lang="en-US" dirty="0">
                        <a:solidFill>
                          <a:schemeClr val="tx1"/>
                        </a:solidFill>
                      </a:endParaRPr>
                    </a:p>
                  </a:txBody>
                  <a:tcPr/>
                </a:tc>
                <a:extLst>
                  <a:ext uri="{0D108BD9-81ED-4DB2-BD59-A6C34878D82A}">
                    <a16:rowId xmlns:a16="http://schemas.microsoft.com/office/drawing/2014/main" val="10003"/>
                  </a:ext>
                </a:extLst>
              </a:tr>
            </a:tbl>
          </a:graphicData>
        </a:graphic>
      </p:graphicFrame>
      <p:graphicFrame>
        <p:nvGraphicFramePr>
          <p:cNvPr id="11" name="Table 10"/>
          <p:cNvGraphicFramePr>
            <a:graphicFrameLocks noGrp="1"/>
          </p:cNvGraphicFramePr>
          <p:nvPr/>
        </p:nvGraphicFramePr>
        <p:xfrm>
          <a:off x="417652" y="1408952"/>
          <a:ext cx="2168814" cy="2562896"/>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640724">
                <a:tc>
                  <a:txBody>
                    <a:bodyPr/>
                    <a:lstStyle/>
                    <a:p>
                      <a:pPr algn="ctr"/>
                      <a:r>
                        <a:rPr lang="en-US" dirty="0"/>
                        <a:t>Scenarios</a:t>
                      </a:r>
                    </a:p>
                  </a:txBody>
                  <a:tcPr/>
                </a:tc>
                <a:extLst>
                  <a:ext uri="{0D108BD9-81ED-4DB2-BD59-A6C34878D82A}">
                    <a16:rowId xmlns:a16="http://schemas.microsoft.com/office/drawing/2014/main" val="10000"/>
                  </a:ext>
                </a:extLst>
              </a:tr>
              <a:tr h="640724">
                <a:tc>
                  <a:txBody>
                    <a:bodyPr/>
                    <a:lstStyle/>
                    <a:p>
                      <a:endParaRPr lang="en-US" dirty="0"/>
                    </a:p>
                  </a:txBody>
                  <a:tcPr/>
                </a:tc>
                <a:extLst>
                  <a:ext uri="{0D108BD9-81ED-4DB2-BD59-A6C34878D82A}">
                    <a16:rowId xmlns:a16="http://schemas.microsoft.com/office/drawing/2014/main" val="10001"/>
                  </a:ext>
                </a:extLst>
              </a:tr>
              <a:tr h="640724">
                <a:tc>
                  <a:txBody>
                    <a:bodyPr/>
                    <a:lstStyle/>
                    <a:p>
                      <a:endParaRPr lang="en-US" dirty="0"/>
                    </a:p>
                  </a:txBody>
                  <a:tcPr/>
                </a:tc>
                <a:extLst>
                  <a:ext uri="{0D108BD9-81ED-4DB2-BD59-A6C34878D82A}">
                    <a16:rowId xmlns:a16="http://schemas.microsoft.com/office/drawing/2014/main" val="10002"/>
                  </a:ext>
                </a:extLst>
              </a:tr>
              <a:tr h="640724">
                <a:tc>
                  <a:txBody>
                    <a:bodyPr/>
                    <a:lstStyle/>
                    <a:p>
                      <a:endParaRPr lang="en-US" dirty="0"/>
                    </a:p>
                  </a:txBody>
                  <a:tcPr/>
                </a:tc>
                <a:extLst>
                  <a:ext uri="{0D108BD9-81ED-4DB2-BD59-A6C34878D82A}">
                    <a16:rowId xmlns:a16="http://schemas.microsoft.com/office/drawing/2014/main" val="10003"/>
                  </a:ext>
                </a:extLst>
              </a:tr>
            </a:tbl>
          </a:graphicData>
        </a:graphic>
      </p:graphicFrame>
      <p:sp>
        <p:nvSpPr>
          <p:cNvPr id="3" name="TextBox 2"/>
          <p:cNvSpPr txBox="1"/>
          <p:nvPr/>
        </p:nvSpPr>
        <p:spPr>
          <a:xfrm>
            <a:off x="7149648" y="2536464"/>
            <a:ext cx="2127580"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Rationale and assumptions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Every recommendation and requirement is traceable</a:t>
            </a:r>
          </a:p>
        </p:txBody>
      </p:sp>
      <p:sp>
        <p:nvSpPr>
          <p:cNvPr id="12" name="TextBox 11"/>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15" name="TextBox 14"/>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26646388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a:xfrm>
            <a:off x="0" y="-1"/>
            <a:ext cx="9144000" cy="1075033"/>
          </a:xfrm>
        </p:spPr>
        <p:txBody>
          <a:bodyPr>
            <a:normAutofit/>
          </a:bodyPr>
          <a:lstStyle/>
          <a:p>
            <a:r>
              <a:rPr lang="en-US" dirty="0"/>
              <a:t>Provide Solutions</a:t>
            </a:r>
          </a:p>
        </p:txBody>
      </p:sp>
      <p:graphicFrame>
        <p:nvGraphicFramePr>
          <p:cNvPr id="11" name="Table 10"/>
          <p:cNvGraphicFramePr>
            <a:graphicFrameLocks noGrp="1"/>
          </p:cNvGraphicFramePr>
          <p:nvPr/>
        </p:nvGraphicFramePr>
        <p:xfrm>
          <a:off x="274320" y="1408952"/>
          <a:ext cx="2168814" cy="2562896"/>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640724">
                <a:tc>
                  <a:txBody>
                    <a:bodyPr/>
                    <a:lstStyle/>
                    <a:p>
                      <a:pPr algn="ctr"/>
                      <a:r>
                        <a:rPr lang="en-US" dirty="0"/>
                        <a:t>Scenarios</a:t>
                      </a:r>
                    </a:p>
                  </a:txBody>
                  <a:tcPr/>
                </a:tc>
                <a:extLst>
                  <a:ext uri="{0D108BD9-81ED-4DB2-BD59-A6C34878D82A}">
                    <a16:rowId xmlns:a16="http://schemas.microsoft.com/office/drawing/2014/main" val="10000"/>
                  </a:ext>
                </a:extLst>
              </a:tr>
              <a:tr h="640724">
                <a:tc>
                  <a:txBody>
                    <a:bodyPr/>
                    <a:lstStyle/>
                    <a:p>
                      <a:endParaRPr lang="en-US" dirty="0"/>
                    </a:p>
                  </a:txBody>
                  <a:tcPr/>
                </a:tc>
                <a:extLst>
                  <a:ext uri="{0D108BD9-81ED-4DB2-BD59-A6C34878D82A}">
                    <a16:rowId xmlns:a16="http://schemas.microsoft.com/office/drawing/2014/main" val="10001"/>
                  </a:ext>
                </a:extLst>
              </a:tr>
              <a:tr h="640724">
                <a:tc>
                  <a:txBody>
                    <a:bodyPr/>
                    <a:lstStyle/>
                    <a:p>
                      <a:endParaRPr lang="en-US" dirty="0"/>
                    </a:p>
                  </a:txBody>
                  <a:tcPr/>
                </a:tc>
                <a:extLst>
                  <a:ext uri="{0D108BD9-81ED-4DB2-BD59-A6C34878D82A}">
                    <a16:rowId xmlns:a16="http://schemas.microsoft.com/office/drawing/2014/main" val="10002"/>
                  </a:ext>
                </a:extLst>
              </a:tr>
              <a:tr h="640724">
                <a:tc>
                  <a:txBody>
                    <a:bodyPr/>
                    <a:lstStyle/>
                    <a:p>
                      <a:endParaRPr lang="en-US" dirty="0"/>
                    </a:p>
                  </a:txBody>
                  <a:tcPr/>
                </a:tc>
                <a:extLst>
                  <a:ext uri="{0D108BD9-81ED-4DB2-BD59-A6C34878D82A}">
                    <a16:rowId xmlns:a16="http://schemas.microsoft.com/office/drawing/2014/main" val="10003"/>
                  </a:ext>
                </a:extLst>
              </a:tr>
            </a:tbl>
          </a:graphicData>
        </a:graphic>
      </p:graphicFrame>
      <p:sp>
        <p:nvSpPr>
          <p:cNvPr id="3" name="TextBox 2"/>
          <p:cNvSpPr txBox="1"/>
          <p:nvPr/>
        </p:nvSpPr>
        <p:spPr>
          <a:xfrm>
            <a:off x="6400800" y="2540687"/>
            <a:ext cx="212758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Rationale and assumptions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Every recommendation and decision is traceable</a:t>
            </a:r>
          </a:p>
        </p:txBody>
      </p:sp>
      <p:sp>
        <p:nvSpPr>
          <p:cNvPr id="12" name="TextBox 11"/>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15" name="TextBox 14"/>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graphicFrame>
        <p:nvGraphicFramePr>
          <p:cNvPr id="9" name="Table 8">
            <a:extLst>
              <a:ext uri="{FF2B5EF4-FFF2-40B4-BE49-F238E27FC236}">
                <a16:creationId xmlns:a16="http://schemas.microsoft.com/office/drawing/2014/main" id="{AAAB932E-CBE5-43EC-A5AC-8E7CC1FD817A}"/>
              </a:ext>
            </a:extLst>
          </p:cNvPr>
          <p:cNvGraphicFramePr>
            <a:graphicFrameLocks noGrp="1"/>
          </p:cNvGraphicFramePr>
          <p:nvPr/>
        </p:nvGraphicFramePr>
        <p:xfrm>
          <a:off x="4037099" y="1003548"/>
          <a:ext cx="2127580" cy="5620574"/>
        </p:xfrm>
        <a:graphic>
          <a:graphicData uri="http://schemas.openxmlformats.org/drawingml/2006/table">
            <a:tbl>
              <a:tblPr firstRow="1" bandRow="1">
                <a:tableStyleId>{F5AB1C69-6EDB-4FF4-983F-18BD219EF322}</a:tableStyleId>
              </a:tblPr>
              <a:tblGrid>
                <a:gridCol w="2127580">
                  <a:extLst>
                    <a:ext uri="{9D8B030D-6E8A-4147-A177-3AD203B41FA5}">
                      <a16:colId xmlns:a16="http://schemas.microsoft.com/office/drawing/2014/main" val="20000"/>
                    </a:ext>
                  </a:extLst>
                </a:gridCol>
              </a:tblGrid>
              <a:tr h="444292">
                <a:tc>
                  <a:txBody>
                    <a:bodyPr/>
                    <a:lstStyle/>
                    <a:p>
                      <a:pPr algn="ctr"/>
                      <a:r>
                        <a:rPr lang="en-US" dirty="0"/>
                        <a:t>Solutions</a:t>
                      </a:r>
                      <a:endParaRPr lang="en-US" dirty="0">
                        <a:solidFill>
                          <a:schemeClr val="tx1"/>
                        </a:solidFill>
                      </a:endParaRPr>
                    </a:p>
                  </a:txBody>
                  <a:tcPr anchor="ctr"/>
                </a:tc>
                <a:extLst>
                  <a:ext uri="{0D108BD9-81ED-4DB2-BD59-A6C34878D82A}">
                    <a16:rowId xmlns:a16="http://schemas.microsoft.com/office/drawing/2014/main" val="10000"/>
                  </a:ext>
                </a:extLst>
              </a:tr>
              <a:tr h="5018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Design Decisions</a:t>
                      </a:r>
                      <a:endParaRPr lang="en-US" u="sng" dirty="0">
                        <a:solidFill>
                          <a:schemeClr val="tx1"/>
                        </a:solidFill>
                      </a:endParaRPr>
                    </a:p>
                  </a:txBody>
                  <a:tcPr anchor="ctr"/>
                </a:tc>
                <a:extLst>
                  <a:ext uri="{0D108BD9-81ED-4DB2-BD59-A6C34878D82A}">
                    <a16:rowId xmlns:a16="http://schemas.microsoft.com/office/drawing/2014/main" val="10001"/>
                  </a:ext>
                </a:extLst>
              </a:tr>
              <a:tr h="5018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Requirements &amp; Constraints</a:t>
                      </a:r>
                      <a:endParaRPr lang="en-US" u="sng" dirty="0">
                        <a:solidFill>
                          <a:schemeClr val="tx1"/>
                        </a:solidFill>
                      </a:endParaRPr>
                    </a:p>
                  </a:txBody>
                  <a:tcPr anchor="ctr"/>
                </a:tc>
                <a:extLst>
                  <a:ext uri="{0D108BD9-81ED-4DB2-BD59-A6C34878D82A}">
                    <a16:rowId xmlns:a16="http://schemas.microsoft.com/office/drawing/2014/main" val="10002"/>
                  </a:ext>
                </a:extLst>
              </a:tr>
              <a:tr h="5018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Alternative Control Structure</a:t>
                      </a:r>
                    </a:p>
                  </a:txBody>
                  <a:tcPr anchor="ctr"/>
                </a:tc>
                <a:extLst>
                  <a:ext uri="{0D108BD9-81ED-4DB2-BD59-A6C34878D82A}">
                    <a16:rowId xmlns:a16="http://schemas.microsoft.com/office/drawing/2014/main" val="4177415038"/>
                  </a:ext>
                </a:extLst>
              </a:tr>
              <a:tr h="5018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Responsibilities</a:t>
                      </a:r>
                    </a:p>
                  </a:txBody>
                  <a:tcPr anchor="ctr"/>
                </a:tc>
                <a:extLst>
                  <a:ext uri="{0D108BD9-81ED-4DB2-BD59-A6C34878D82A}">
                    <a16:rowId xmlns:a16="http://schemas.microsoft.com/office/drawing/2014/main" val="3181627056"/>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tc>
                <a:extLst>
                  <a:ext uri="{0D108BD9-81ED-4DB2-BD59-A6C34878D82A}">
                    <a16:rowId xmlns:a16="http://schemas.microsoft.com/office/drawing/2014/main" val="10004"/>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tc>
                <a:extLst>
                  <a:ext uri="{0D108BD9-81ED-4DB2-BD59-A6C34878D82A}">
                    <a16:rowId xmlns:a16="http://schemas.microsoft.com/office/drawing/2014/main" val="325294001"/>
                  </a:ext>
                </a:extLst>
              </a:tr>
              <a:tr h="4504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tc>
                <a:extLst>
                  <a:ext uri="{0D108BD9-81ED-4DB2-BD59-A6C34878D82A}">
                    <a16:rowId xmlns:a16="http://schemas.microsoft.com/office/drawing/2014/main" val="10005"/>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tc>
                <a:extLst>
                  <a:ext uri="{0D108BD9-81ED-4DB2-BD59-A6C34878D82A}">
                    <a16:rowId xmlns:a16="http://schemas.microsoft.com/office/drawing/2014/main" val="10006"/>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tc>
                <a:extLst>
                  <a:ext uri="{0D108BD9-81ED-4DB2-BD59-A6C34878D82A}">
                    <a16:rowId xmlns:a16="http://schemas.microsoft.com/office/drawing/2014/main" val="2879844996"/>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txBody>
                  <a:tcPr anchor="ctr"/>
                </a:tc>
                <a:extLst>
                  <a:ext uri="{0D108BD9-81ED-4DB2-BD59-A6C34878D82A}">
                    <a16:rowId xmlns:a16="http://schemas.microsoft.com/office/drawing/2014/main" val="3462183661"/>
                  </a:ext>
                </a:extLst>
              </a:tr>
            </a:tbl>
          </a:graphicData>
        </a:graphic>
      </p:graphicFrame>
      <p:sp>
        <p:nvSpPr>
          <p:cNvPr id="13" name="Right Arrow 5">
            <a:extLst>
              <a:ext uri="{FF2B5EF4-FFF2-40B4-BE49-F238E27FC236}">
                <a16:creationId xmlns:a16="http://schemas.microsoft.com/office/drawing/2014/main" id="{4039502E-FE81-4A37-926C-D92DCD5B25F3}"/>
              </a:ext>
            </a:extLst>
          </p:cNvPr>
          <p:cNvSpPr/>
          <p:nvPr/>
        </p:nvSpPr>
        <p:spPr>
          <a:xfrm rot="19926327">
            <a:off x="2565805" y="2156512"/>
            <a:ext cx="1377656" cy="86655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02097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a:xfrm>
            <a:off x="0" y="-1"/>
            <a:ext cx="9144000" cy="1075033"/>
          </a:xfrm>
        </p:spPr>
        <p:txBody>
          <a:bodyPr>
            <a:normAutofit/>
          </a:bodyPr>
          <a:lstStyle/>
          <a:p>
            <a:r>
              <a:rPr lang="en-US" dirty="0"/>
              <a:t>Provide Solutions</a:t>
            </a:r>
          </a:p>
        </p:txBody>
      </p:sp>
      <p:graphicFrame>
        <p:nvGraphicFramePr>
          <p:cNvPr id="11" name="Table 10"/>
          <p:cNvGraphicFramePr>
            <a:graphicFrameLocks noGrp="1"/>
          </p:cNvGraphicFramePr>
          <p:nvPr/>
        </p:nvGraphicFramePr>
        <p:xfrm>
          <a:off x="274320" y="1408952"/>
          <a:ext cx="2168814" cy="2562896"/>
        </p:xfrm>
        <a:graphic>
          <a:graphicData uri="http://schemas.openxmlformats.org/drawingml/2006/table">
            <a:tbl>
              <a:tblPr firstRow="1" bandRow="1">
                <a:tableStyleId>{21E4AEA4-8DFA-4A89-87EB-49C32662AFE0}</a:tableStyleId>
              </a:tblPr>
              <a:tblGrid>
                <a:gridCol w="2168814">
                  <a:extLst>
                    <a:ext uri="{9D8B030D-6E8A-4147-A177-3AD203B41FA5}">
                      <a16:colId xmlns:a16="http://schemas.microsoft.com/office/drawing/2014/main" val="20000"/>
                    </a:ext>
                  </a:extLst>
                </a:gridCol>
              </a:tblGrid>
              <a:tr h="640724">
                <a:tc>
                  <a:txBody>
                    <a:bodyPr/>
                    <a:lstStyle/>
                    <a:p>
                      <a:pPr algn="ctr"/>
                      <a:r>
                        <a:rPr lang="en-US" dirty="0"/>
                        <a:t>Scenarios</a:t>
                      </a:r>
                    </a:p>
                  </a:txBody>
                  <a:tcPr/>
                </a:tc>
                <a:extLst>
                  <a:ext uri="{0D108BD9-81ED-4DB2-BD59-A6C34878D82A}">
                    <a16:rowId xmlns:a16="http://schemas.microsoft.com/office/drawing/2014/main" val="10000"/>
                  </a:ext>
                </a:extLst>
              </a:tr>
              <a:tr h="640724">
                <a:tc>
                  <a:txBody>
                    <a:bodyPr/>
                    <a:lstStyle/>
                    <a:p>
                      <a:endParaRPr lang="en-US" dirty="0"/>
                    </a:p>
                  </a:txBody>
                  <a:tcPr/>
                </a:tc>
                <a:extLst>
                  <a:ext uri="{0D108BD9-81ED-4DB2-BD59-A6C34878D82A}">
                    <a16:rowId xmlns:a16="http://schemas.microsoft.com/office/drawing/2014/main" val="10001"/>
                  </a:ext>
                </a:extLst>
              </a:tr>
              <a:tr h="640724">
                <a:tc>
                  <a:txBody>
                    <a:bodyPr/>
                    <a:lstStyle/>
                    <a:p>
                      <a:endParaRPr lang="en-US" dirty="0"/>
                    </a:p>
                  </a:txBody>
                  <a:tcPr/>
                </a:tc>
                <a:extLst>
                  <a:ext uri="{0D108BD9-81ED-4DB2-BD59-A6C34878D82A}">
                    <a16:rowId xmlns:a16="http://schemas.microsoft.com/office/drawing/2014/main" val="10002"/>
                  </a:ext>
                </a:extLst>
              </a:tr>
              <a:tr h="640724">
                <a:tc>
                  <a:txBody>
                    <a:bodyPr/>
                    <a:lstStyle/>
                    <a:p>
                      <a:endParaRPr lang="en-US" dirty="0"/>
                    </a:p>
                  </a:txBody>
                  <a:tcPr/>
                </a:tc>
                <a:extLst>
                  <a:ext uri="{0D108BD9-81ED-4DB2-BD59-A6C34878D82A}">
                    <a16:rowId xmlns:a16="http://schemas.microsoft.com/office/drawing/2014/main" val="10003"/>
                  </a:ext>
                </a:extLst>
              </a:tr>
            </a:tbl>
          </a:graphicData>
        </a:graphic>
      </p:graphicFrame>
      <p:sp>
        <p:nvSpPr>
          <p:cNvPr id="3" name="TextBox 2"/>
          <p:cNvSpPr txBox="1"/>
          <p:nvPr/>
        </p:nvSpPr>
        <p:spPr>
          <a:xfrm>
            <a:off x="6400800" y="2540687"/>
            <a:ext cx="212758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Rationale and assumptions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Every recommendation and decision is traceable</a:t>
            </a:r>
          </a:p>
        </p:txBody>
      </p:sp>
      <p:sp>
        <p:nvSpPr>
          <p:cNvPr id="12" name="TextBox 11"/>
          <p:cNvSpPr txBox="1"/>
          <p:nvPr/>
        </p:nvSpPr>
        <p:spPr>
          <a:xfrm>
            <a:off x="0" y="6593967"/>
            <a:ext cx="52496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(Thomas, 2017)</a:t>
            </a:r>
          </a:p>
        </p:txBody>
      </p:sp>
      <p:sp>
        <p:nvSpPr>
          <p:cNvPr id="15" name="TextBox 14"/>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graphicFrame>
        <p:nvGraphicFramePr>
          <p:cNvPr id="9" name="Table 8">
            <a:extLst>
              <a:ext uri="{FF2B5EF4-FFF2-40B4-BE49-F238E27FC236}">
                <a16:creationId xmlns:a16="http://schemas.microsoft.com/office/drawing/2014/main" id="{AAAB932E-CBE5-43EC-A5AC-8E7CC1FD817A}"/>
              </a:ext>
            </a:extLst>
          </p:cNvPr>
          <p:cNvGraphicFramePr>
            <a:graphicFrameLocks noGrp="1"/>
          </p:cNvGraphicFramePr>
          <p:nvPr/>
        </p:nvGraphicFramePr>
        <p:xfrm>
          <a:off x="4037099" y="1003548"/>
          <a:ext cx="2127580" cy="5620574"/>
        </p:xfrm>
        <a:graphic>
          <a:graphicData uri="http://schemas.openxmlformats.org/drawingml/2006/table">
            <a:tbl>
              <a:tblPr firstRow="1" bandRow="1">
                <a:tableStyleId>{F5AB1C69-6EDB-4FF4-983F-18BD219EF322}</a:tableStyleId>
              </a:tblPr>
              <a:tblGrid>
                <a:gridCol w="2127580">
                  <a:extLst>
                    <a:ext uri="{9D8B030D-6E8A-4147-A177-3AD203B41FA5}">
                      <a16:colId xmlns:a16="http://schemas.microsoft.com/office/drawing/2014/main" val="20000"/>
                    </a:ext>
                  </a:extLst>
                </a:gridCol>
              </a:tblGrid>
              <a:tr h="444292">
                <a:tc>
                  <a:txBody>
                    <a:bodyPr/>
                    <a:lstStyle/>
                    <a:p>
                      <a:pPr algn="ctr"/>
                      <a:r>
                        <a:rPr lang="en-US" dirty="0"/>
                        <a:t>Solutions</a:t>
                      </a:r>
                      <a:endParaRPr lang="en-US" dirty="0">
                        <a:solidFill>
                          <a:schemeClr val="tx1"/>
                        </a:solidFill>
                      </a:endParaRPr>
                    </a:p>
                  </a:txBody>
                  <a:tcPr anchor="ctr"/>
                </a:tc>
                <a:extLst>
                  <a:ext uri="{0D108BD9-81ED-4DB2-BD59-A6C34878D82A}">
                    <a16:rowId xmlns:a16="http://schemas.microsoft.com/office/drawing/2014/main" val="10000"/>
                  </a:ext>
                </a:extLst>
              </a:tr>
              <a:tr h="5018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Design Decisions</a:t>
                      </a:r>
                      <a:endParaRPr lang="en-US" u="sng" dirty="0">
                        <a:solidFill>
                          <a:schemeClr val="tx1"/>
                        </a:solidFill>
                      </a:endParaRPr>
                    </a:p>
                  </a:txBody>
                  <a:tcPr anchor="ctr"/>
                </a:tc>
                <a:extLst>
                  <a:ext uri="{0D108BD9-81ED-4DB2-BD59-A6C34878D82A}">
                    <a16:rowId xmlns:a16="http://schemas.microsoft.com/office/drawing/2014/main" val="10001"/>
                  </a:ext>
                </a:extLst>
              </a:tr>
              <a:tr h="5018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Requirements &amp; Constraints</a:t>
                      </a:r>
                      <a:endParaRPr lang="en-US" u="sng" dirty="0">
                        <a:solidFill>
                          <a:schemeClr val="tx1"/>
                        </a:solidFill>
                      </a:endParaRPr>
                    </a:p>
                  </a:txBody>
                  <a:tcPr anchor="ctr"/>
                </a:tc>
                <a:extLst>
                  <a:ext uri="{0D108BD9-81ED-4DB2-BD59-A6C34878D82A}">
                    <a16:rowId xmlns:a16="http://schemas.microsoft.com/office/drawing/2014/main" val="10002"/>
                  </a:ext>
                </a:extLst>
              </a:tr>
              <a:tr h="5018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Alternative Control Structure</a:t>
                      </a:r>
                    </a:p>
                  </a:txBody>
                  <a:tcPr anchor="ctr"/>
                </a:tc>
                <a:extLst>
                  <a:ext uri="{0D108BD9-81ED-4DB2-BD59-A6C34878D82A}">
                    <a16:rowId xmlns:a16="http://schemas.microsoft.com/office/drawing/2014/main" val="4177415038"/>
                  </a:ext>
                </a:extLst>
              </a:tr>
              <a:tr h="5018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Responsibilities</a:t>
                      </a:r>
                    </a:p>
                  </a:txBody>
                  <a:tcPr anchor="ctr"/>
                </a:tc>
                <a:extLst>
                  <a:ext uri="{0D108BD9-81ED-4DB2-BD59-A6C34878D82A}">
                    <a16:rowId xmlns:a16="http://schemas.microsoft.com/office/drawing/2014/main" val="3181627056"/>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Leading Indicators</a:t>
                      </a:r>
                    </a:p>
                  </a:txBody>
                  <a:tcPr anchor="ctr"/>
                </a:tc>
                <a:extLst>
                  <a:ext uri="{0D108BD9-81ED-4DB2-BD59-A6C34878D82A}">
                    <a16:rowId xmlns:a16="http://schemas.microsoft.com/office/drawing/2014/main" val="10004"/>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Audits &amp; Intervention Plans</a:t>
                      </a:r>
                      <a:endParaRPr lang="en-US" dirty="0">
                        <a:solidFill>
                          <a:schemeClr val="tx1"/>
                        </a:solidFill>
                      </a:endParaRPr>
                    </a:p>
                  </a:txBody>
                  <a:tcPr anchor="ctr"/>
                </a:tc>
                <a:extLst>
                  <a:ext uri="{0D108BD9-81ED-4DB2-BD59-A6C34878D82A}">
                    <a16:rowId xmlns:a16="http://schemas.microsoft.com/office/drawing/2014/main" val="325294001"/>
                  </a:ext>
                </a:extLst>
              </a:tr>
              <a:tr h="4504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Test cases</a:t>
                      </a:r>
                      <a:endParaRPr lang="en-US" dirty="0">
                        <a:solidFill>
                          <a:schemeClr val="tx1"/>
                        </a:solidFill>
                      </a:endParaRPr>
                    </a:p>
                  </a:txBody>
                  <a:tcPr anchor="ctr"/>
                </a:tc>
                <a:extLst>
                  <a:ext uri="{0D108BD9-81ED-4DB2-BD59-A6C34878D82A}">
                    <a16:rowId xmlns:a16="http://schemas.microsoft.com/office/drawing/2014/main" val="10005"/>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Procedures</a:t>
                      </a:r>
                      <a:endParaRPr lang="en-US" dirty="0">
                        <a:solidFill>
                          <a:schemeClr val="tx1"/>
                        </a:solidFill>
                      </a:endParaRPr>
                    </a:p>
                  </a:txBody>
                  <a:tcPr anchor="ctr"/>
                </a:tc>
                <a:extLst>
                  <a:ext uri="{0D108BD9-81ED-4DB2-BD59-A6C34878D82A}">
                    <a16:rowId xmlns:a16="http://schemas.microsoft.com/office/drawing/2014/main" val="10006"/>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Operator Training</a:t>
                      </a:r>
                      <a:endParaRPr lang="en-US" dirty="0">
                        <a:solidFill>
                          <a:schemeClr val="tx1"/>
                        </a:solidFill>
                      </a:endParaRPr>
                    </a:p>
                  </a:txBody>
                  <a:tcPr anchor="ctr"/>
                </a:tc>
                <a:extLst>
                  <a:ext uri="{0D108BD9-81ED-4DB2-BD59-A6C34878D82A}">
                    <a16:rowId xmlns:a16="http://schemas.microsoft.com/office/drawing/2014/main" val="2879844996"/>
                  </a:ext>
                </a:extLst>
              </a:tr>
              <a:tr h="45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Etc.</a:t>
                      </a:r>
                    </a:p>
                  </a:txBody>
                  <a:tcPr anchor="ctr"/>
                </a:tc>
                <a:extLst>
                  <a:ext uri="{0D108BD9-81ED-4DB2-BD59-A6C34878D82A}">
                    <a16:rowId xmlns:a16="http://schemas.microsoft.com/office/drawing/2014/main" val="3462183661"/>
                  </a:ext>
                </a:extLst>
              </a:tr>
            </a:tbl>
          </a:graphicData>
        </a:graphic>
      </p:graphicFrame>
      <p:sp>
        <p:nvSpPr>
          <p:cNvPr id="13" name="Right Arrow 5">
            <a:extLst>
              <a:ext uri="{FF2B5EF4-FFF2-40B4-BE49-F238E27FC236}">
                <a16:creationId xmlns:a16="http://schemas.microsoft.com/office/drawing/2014/main" id="{4039502E-FE81-4A37-926C-D92DCD5B25F3}"/>
              </a:ext>
            </a:extLst>
          </p:cNvPr>
          <p:cNvSpPr/>
          <p:nvPr/>
        </p:nvSpPr>
        <p:spPr>
          <a:xfrm rot="19926327">
            <a:off x="2565805" y="2156512"/>
            <a:ext cx="1377656" cy="86655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47330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37BF9-898E-4904-802C-CEC0DFCE5025}"/>
              </a:ext>
            </a:extLst>
          </p:cNvPr>
          <p:cNvSpPr>
            <a:spLocks noGrp="1"/>
          </p:cNvSpPr>
          <p:nvPr>
            <p:ph type="title"/>
          </p:nvPr>
        </p:nvSpPr>
        <p:spPr>
          <a:xfrm>
            <a:off x="628650" y="32084"/>
            <a:ext cx="7886700" cy="1325563"/>
          </a:xfrm>
        </p:spPr>
        <p:txBody>
          <a:bodyPr/>
          <a:lstStyle/>
          <a:p>
            <a:r>
              <a:rPr lang="en-US" dirty="0"/>
              <a:t>STPA Outputs</a:t>
            </a:r>
          </a:p>
        </p:txBody>
      </p:sp>
      <p:sp>
        <p:nvSpPr>
          <p:cNvPr id="3" name="Content Placeholder 2">
            <a:extLst>
              <a:ext uri="{FF2B5EF4-FFF2-40B4-BE49-F238E27FC236}">
                <a16:creationId xmlns:a16="http://schemas.microsoft.com/office/drawing/2014/main" id="{5D2BDAAD-8EE5-4677-BE04-875F9CC1240F}"/>
              </a:ext>
            </a:extLst>
          </p:cNvPr>
          <p:cNvSpPr>
            <a:spLocks noGrp="1"/>
          </p:cNvSpPr>
          <p:nvPr>
            <p:ph idx="1"/>
          </p:nvPr>
        </p:nvSpPr>
        <p:spPr>
          <a:xfrm>
            <a:off x="628650" y="1600200"/>
            <a:ext cx="7886700" cy="4800599"/>
          </a:xfrm>
        </p:spPr>
        <p:txBody>
          <a:bodyPr>
            <a:normAutofit fontScale="92500" lnSpcReduction="20000"/>
          </a:bodyPr>
          <a:lstStyle/>
          <a:p>
            <a:r>
              <a:rPr lang="en-US" dirty="0"/>
              <a:t>Loss </a:t>
            </a:r>
            <a:r>
              <a:rPr lang="en-US" b="1" u="sng" dirty="0"/>
              <a:t>scenarios</a:t>
            </a:r>
          </a:p>
          <a:p>
            <a:r>
              <a:rPr lang="en-US" b="1" u="sng" dirty="0"/>
              <a:t>Constraints</a:t>
            </a:r>
            <a:r>
              <a:rPr lang="en-US" dirty="0"/>
              <a:t> that need to be enforced</a:t>
            </a:r>
          </a:p>
          <a:p>
            <a:r>
              <a:rPr lang="en-US" dirty="0"/>
              <a:t>A </a:t>
            </a:r>
            <a:r>
              <a:rPr lang="en-US" b="1" u="sng" dirty="0"/>
              <a:t>conceptual architecture</a:t>
            </a:r>
            <a:r>
              <a:rPr lang="en-US" dirty="0"/>
              <a:t> that enforces the constraints</a:t>
            </a:r>
          </a:p>
          <a:p>
            <a:r>
              <a:rPr lang="en-US" dirty="0"/>
              <a:t>The </a:t>
            </a:r>
            <a:r>
              <a:rPr lang="en-US" b="1" u="sng" dirty="0"/>
              <a:t>responsibilities</a:t>
            </a:r>
            <a:r>
              <a:rPr lang="en-US" dirty="0"/>
              <a:t> that need to be allocated</a:t>
            </a:r>
          </a:p>
          <a:p>
            <a:r>
              <a:rPr lang="en-US" b="1" u="sng" dirty="0"/>
              <a:t>Assumptions</a:t>
            </a:r>
            <a:r>
              <a:rPr lang="en-US" dirty="0"/>
              <a:t> that need to be validated</a:t>
            </a:r>
          </a:p>
          <a:p>
            <a:r>
              <a:rPr lang="en-US" dirty="0"/>
              <a:t>Behavioral </a:t>
            </a:r>
            <a:r>
              <a:rPr lang="en-US" b="1" u="sng" dirty="0"/>
              <a:t>requirements</a:t>
            </a:r>
            <a:r>
              <a:rPr lang="en-US" dirty="0"/>
              <a:t> that need to be enforced</a:t>
            </a:r>
          </a:p>
          <a:p>
            <a:r>
              <a:rPr lang="en-US" b="1" u="sng" dirty="0"/>
              <a:t>Procedures</a:t>
            </a:r>
          </a:p>
          <a:p>
            <a:r>
              <a:rPr lang="en-US" dirty="0"/>
              <a:t>Critical </a:t>
            </a:r>
            <a:r>
              <a:rPr lang="en-US" b="1" u="sng" dirty="0"/>
              <a:t>test scenarios</a:t>
            </a:r>
            <a:r>
              <a:rPr lang="en-US" dirty="0"/>
              <a:t> / test cases</a:t>
            </a:r>
          </a:p>
          <a:p>
            <a:r>
              <a:rPr lang="en-US" dirty="0"/>
              <a:t>Operational </a:t>
            </a:r>
            <a:r>
              <a:rPr lang="en-US" b="1" u="sng" dirty="0"/>
              <a:t>leading indicators</a:t>
            </a:r>
            <a:r>
              <a:rPr lang="en-US" dirty="0"/>
              <a:t> of risk</a:t>
            </a:r>
          </a:p>
          <a:p>
            <a:r>
              <a:rPr lang="en-US" dirty="0"/>
              <a:t>Audit plan</a:t>
            </a:r>
          </a:p>
          <a:p>
            <a:r>
              <a:rPr lang="en-US" dirty="0"/>
              <a:t>Etc.</a:t>
            </a:r>
          </a:p>
          <a:p>
            <a:endParaRPr lang="en-US" dirty="0"/>
          </a:p>
          <a:p>
            <a:endParaRPr lang="en-US" dirty="0"/>
          </a:p>
        </p:txBody>
      </p:sp>
      <p:sp>
        <p:nvSpPr>
          <p:cNvPr id="5" name="TextBox 4">
            <a:extLst>
              <a:ext uri="{FF2B5EF4-FFF2-40B4-BE49-F238E27FC236}">
                <a16:creationId xmlns:a16="http://schemas.microsoft.com/office/drawing/2014/main" id="{B5221211-84F4-4ECF-ACFE-D7E670CD3555}"/>
              </a:ext>
            </a:extLst>
          </p:cNvPr>
          <p:cNvSpPr txBox="1"/>
          <p:nvPr/>
        </p:nvSpPr>
        <p:spPr>
          <a:xfrm>
            <a:off x="6986615" y="6655432"/>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a:t>
            </a:r>
          </a:p>
        </p:txBody>
      </p:sp>
    </p:spTree>
    <p:extLst>
      <p:ext uri="{BB962C8B-B14F-4D97-AF65-F5344CB8AC3E}">
        <p14:creationId xmlns:p14="http://schemas.microsoft.com/office/powerpoint/2010/main" val="14750826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835" y="139375"/>
            <a:ext cx="7886700" cy="1325563"/>
          </a:xfrm>
        </p:spPr>
        <p:txBody>
          <a:bodyPr/>
          <a:lstStyle/>
          <a:p>
            <a:r>
              <a:rPr lang="en-US" dirty="0"/>
              <a:t>STPA Overview</a:t>
            </a:r>
          </a:p>
        </p:txBody>
      </p:sp>
      <p:grpSp>
        <p:nvGrpSpPr>
          <p:cNvPr id="4" name="Group 3"/>
          <p:cNvGrpSpPr/>
          <p:nvPr/>
        </p:nvGrpSpPr>
        <p:grpSpPr>
          <a:xfrm>
            <a:off x="91389" y="1711358"/>
            <a:ext cx="8810335" cy="4923908"/>
            <a:chOff x="-1047788" y="1234615"/>
            <a:chExt cx="12146536" cy="5505222"/>
          </a:xfrm>
        </p:grpSpPr>
        <p:sp>
          <p:nvSpPr>
            <p:cNvPr id="5" name="Rectangle 4"/>
            <p:cNvSpPr/>
            <p:nvPr/>
          </p:nvSpPr>
          <p:spPr>
            <a:xfrm flipH="1">
              <a:off x="1210031" y="1658379"/>
              <a:ext cx="1436747" cy="947317"/>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1) Define Purpose of the Analysis</a:t>
              </a:r>
            </a:p>
          </p:txBody>
        </p:sp>
        <p:cxnSp>
          <p:nvCxnSpPr>
            <p:cNvPr id="6" name="Straight Arrow Connector 5"/>
            <p:cNvCxnSpPr/>
            <p:nvPr/>
          </p:nvCxnSpPr>
          <p:spPr>
            <a:xfrm rot="16200000">
              <a:off x="2842080" y="1946545"/>
              <a:ext cx="0" cy="390603"/>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30587" y="1237157"/>
              <a:ext cx="7566653" cy="1662351"/>
            </a:xfrm>
            <a:prstGeom prst="rect">
              <a:avLst/>
            </a:prstGeom>
            <a:noFill/>
            <a:ln w="88900" cmpd="dbl">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830585" y="1234615"/>
              <a:ext cx="1101341" cy="344113"/>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STPA</a:t>
              </a:r>
            </a:p>
          </p:txBody>
        </p:sp>
        <p:sp>
          <p:nvSpPr>
            <p:cNvPr id="9" name="Rectangle 8"/>
            <p:cNvSpPr/>
            <p:nvPr/>
          </p:nvSpPr>
          <p:spPr>
            <a:xfrm flipH="1">
              <a:off x="3037384" y="1658378"/>
              <a:ext cx="1335236" cy="94731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2) Model the Control Structure</a:t>
              </a:r>
            </a:p>
          </p:txBody>
        </p:sp>
        <p:sp>
          <p:nvSpPr>
            <p:cNvPr id="10" name="Rectangle 9"/>
            <p:cNvSpPr/>
            <p:nvPr/>
          </p:nvSpPr>
          <p:spPr>
            <a:xfrm flipH="1">
              <a:off x="4763225" y="1660974"/>
              <a:ext cx="1653205" cy="944722"/>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3) Identify Hazardous Control Actions</a:t>
              </a:r>
            </a:p>
          </p:txBody>
        </p:sp>
        <p:sp>
          <p:nvSpPr>
            <p:cNvPr id="11" name="Rectangle 10"/>
            <p:cNvSpPr/>
            <p:nvPr/>
          </p:nvSpPr>
          <p:spPr>
            <a:xfrm flipH="1">
              <a:off x="6807031" y="1658378"/>
              <a:ext cx="1262601" cy="947318"/>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4) Identify Loss Scenarios</a:t>
              </a:r>
            </a:p>
          </p:txBody>
        </p:sp>
        <p:cxnSp>
          <p:nvCxnSpPr>
            <p:cNvPr id="12" name="Straight Arrow Connector 11"/>
            <p:cNvCxnSpPr/>
            <p:nvPr/>
          </p:nvCxnSpPr>
          <p:spPr>
            <a:xfrm rot="16200000">
              <a:off x="4567925" y="1946544"/>
              <a:ext cx="0" cy="390603"/>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a:off x="6611730" y="1957081"/>
              <a:ext cx="0" cy="390603"/>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Circular Arrow 13"/>
            <p:cNvSpPr/>
            <p:nvPr/>
          </p:nvSpPr>
          <p:spPr>
            <a:xfrm flipH="1">
              <a:off x="9023833" y="3875693"/>
              <a:ext cx="1817208" cy="2542662"/>
            </a:xfrm>
            <a:prstGeom prst="circularArrow">
              <a:avLst>
                <a:gd name="adj1" fmla="val 25576"/>
                <a:gd name="adj2" fmla="val 992395"/>
                <a:gd name="adj3" fmla="val 20312251"/>
                <a:gd name="adj4" fmla="val 5067623"/>
                <a:gd name="adj5" fmla="val 21535"/>
              </a:avLst>
            </a:prstGeom>
            <a:gradFill flip="none" rotWithShape="1">
              <a:gsLst>
                <a:gs pos="0">
                  <a:srgbClr val="F8A581"/>
                </a:gs>
                <a:gs pos="100000">
                  <a:srgbClr val="F7BDA4"/>
                </a:gs>
              </a:gsLst>
              <a:path path="circle">
                <a:fillToRect l="100000" b="100000"/>
              </a:path>
              <a:tileRect t="-100000" r="-100000"/>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ed Rectangle 14"/>
            <p:cNvSpPr/>
            <p:nvPr/>
          </p:nvSpPr>
          <p:spPr>
            <a:xfrm>
              <a:off x="6281565" y="4998032"/>
              <a:ext cx="374779" cy="533457"/>
            </a:xfrm>
            <a:prstGeom prst="roundRect">
              <a:avLst>
                <a:gd name="adj" fmla="val 35643"/>
              </a:avLst>
            </a:prstGeom>
            <a:gradFill rotWithShape="1">
              <a:gsLst>
                <a:gs pos="0">
                  <a:srgbClr val="F7BDA4"/>
                </a:gs>
                <a:gs pos="50000">
                  <a:srgbClr val="ED7D31">
                    <a:lumMod val="105000"/>
                    <a:satMod val="103000"/>
                    <a:tint val="73000"/>
                  </a:srgbClr>
                </a:gs>
                <a:gs pos="100000">
                  <a:srgbClr val="F8A581"/>
                </a:gs>
              </a:gsLst>
              <a:lin ang="5400000" scaled="0"/>
            </a:gradFill>
            <a:ln w="63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p:cNvSpPr/>
            <p:nvPr/>
          </p:nvSpPr>
          <p:spPr>
            <a:xfrm>
              <a:off x="5953923" y="4308181"/>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 name="Straight Arrow Connector 16"/>
            <p:cNvCxnSpPr>
              <a:cxnSpLocks/>
            </p:cNvCxnSpPr>
            <p:nvPr/>
          </p:nvCxnSpPr>
          <p:spPr>
            <a:xfrm>
              <a:off x="6460830" y="4998033"/>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flipV="1">
              <a:off x="6795102" y="4994422"/>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970530" y="5535100"/>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 name="Straight Arrow Connector 19"/>
            <p:cNvCxnSpPr>
              <a:cxnSpLocks/>
            </p:cNvCxnSpPr>
            <p:nvPr/>
          </p:nvCxnSpPr>
          <p:spPr>
            <a:xfrm>
              <a:off x="6468955" y="6209521"/>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V="1">
              <a:off x="6803227" y="6205912"/>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635009" y="4075937"/>
              <a:ext cx="1932968" cy="2343916"/>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3" name="Straight Arrow Connector 22"/>
            <p:cNvCxnSpPr>
              <a:cxnSpLocks/>
            </p:cNvCxnSpPr>
            <p:nvPr/>
          </p:nvCxnSpPr>
          <p:spPr>
            <a:xfrm>
              <a:off x="6460830" y="3777865"/>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V="1">
              <a:off x="6795102" y="3774256"/>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flipH="1">
              <a:off x="7300636" y="4527580"/>
              <a:ext cx="64672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a:off x="7300635" y="4779933"/>
              <a:ext cx="6467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9105312" y="4253662"/>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8" name="Straight Arrow Connector 27"/>
            <p:cNvCxnSpPr>
              <a:cxnSpLocks/>
            </p:cNvCxnSpPr>
            <p:nvPr/>
          </p:nvCxnSpPr>
          <p:spPr>
            <a:xfrm>
              <a:off x="9612219" y="4943514"/>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p:cNvCxnSpPr>
            <p:nvPr/>
          </p:nvCxnSpPr>
          <p:spPr>
            <a:xfrm flipV="1">
              <a:off x="9946491" y="4939903"/>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9121919" y="5480581"/>
              <a:ext cx="1346712" cy="670810"/>
            </a:xfrm>
            <a:prstGeom prst="rect">
              <a:avLst/>
            </a:prstGeom>
            <a:noFill/>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1" name="Straight Arrow Connector 30"/>
            <p:cNvCxnSpPr>
              <a:cxnSpLocks/>
            </p:cNvCxnSpPr>
            <p:nvPr/>
          </p:nvCxnSpPr>
          <p:spPr>
            <a:xfrm>
              <a:off x="9620344" y="6155002"/>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flipV="1">
              <a:off x="9954616" y="6151393"/>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8773099" y="4021418"/>
              <a:ext cx="1959566" cy="2343916"/>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4" name="Straight Arrow Connector 33"/>
            <p:cNvCxnSpPr>
              <a:cxnSpLocks/>
            </p:cNvCxnSpPr>
            <p:nvPr/>
          </p:nvCxnSpPr>
          <p:spPr>
            <a:xfrm>
              <a:off x="9612219" y="3723346"/>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cxnSpLocks/>
            </p:cNvCxnSpPr>
            <p:nvPr/>
          </p:nvCxnSpPr>
          <p:spPr>
            <a:xfrm flipV="1">
              <a:off x="9946491" y="3719737"/>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cxnSpLocks/>
            </p:cNvCxnSpPr>
            <p:nvPr/>
          </p:nvCxnSpPr>
          <p:spPr>
            <a:xfrm flipH="1">
              <a:off x="10452025" y="4473061"/>
              <a:ext cx="64672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a:off x="10452024" y="4725414"/>
              <a:ext cx="6467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877233" y="4304083"/>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9" name="Straight Arrow Connector 38"/>
            <p:cNvCxnSpPr>
              <a:cxnSpLocks/>
            </p:cNvCxnSpPr>
            <p:nvPr/>
          </p:nvCxnSpPr>
          <p:spPr>
            <a:xfrm>
              <a:off x="3384140" y="4993935"/>
              <a:ext cx="0" cy="5152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cxnSpLocks/>
            </p:cNvCxnSpPr>
            <p:nvPr/>
          </p:nvCxnSpPr>
          <p:spPr>
            <a:xfrm flipV="1">
              <a:off x="3718412" y="4990324"/>
              <a:ext cx="0" cy="5188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2893840" y="5531002"/>
              <a:ext cx="1346712" cy="670810"/>
            </a:xfrm>
            <a:prstGeom prst="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2" name="Straight Arrow Connector 41"/>
            <p:cNvCxnSpPr>
              <a:cxnSpLocks/>
            </p:cNvCxnSpPr>
            <p:nvPr/>
          </p:nvCxnSpPr>
          <p:spPr>
            <a:xfrm>
              <a:off x="3392265" y="6205423"/>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cxnSpLocks/>
            </p:cNvCxnSpPr>
            <p:nvPr/>
          </p:nvCxnSpPr>
          <p:spPr>
            <a:xfrm flipV="1">
              <a:off x="3726537" y="6201814"/>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2558319" y="4071839"/>
              <a:ext cx="1932968" cy="2343916"/>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5" name="Straight Arrow Connector 44"/>
            <p:cNvCxnSpPr>
              <a:cxnSpLocks/>
            </p:cNvCxnSpPr>
            <p:nvPr/>
          </p:nvCxnSpPr>
          <p:spPr>
            <a:xfrm>
              <a:off x="3384140" y="3773767"/>
              <a:ext cx="0" cy="5303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cxnSpLocks/>
            </p:cNvCxnSpPr>
            <p:nvPr/>
          </p:nvCxnSpPr>
          <p:spPr>
            <a:xfrm flipV="1">
              <a:off x="3718412" y="3770158"/>
              <a:ext cx="0" cy="533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H="1">
              <a:off x="4223946" y="4523482"/>
              <a:ext cx="64672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a:off x="4223945" y="4775835"/>
              <a:ext cx="6467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flipH="1">
              <a:off x="-560863" y="3943011"/>
              <a:ext cx="2838540" cy="501483"/>
            </a:xfrm>
            <a:prstGeom prst="rect">
              <a:avLst/>
            </a:prstGeom>
            <a:noFill/>
            <a:ln w="254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Identify Losses, Hazards</a:t>
              </a:r>
            </a:p>
          </p:txBody>
        </p:sp>
        <p:sp>
          <p:nvSpPr>
            <p:cNvPr id="50" name="Right Arrow 49"/>
            <p:cNvSpPr/>
            <p:nvPr/>
          </p:nvSpPr>
          <p:spPr>
            <a:xfrm rot="3564852">
              <a:off x="5671178" y="2774485"/>
              <a:ext cx="1043258" cy="846189"/>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Right Arrow 50"/>
            <p:cNvSpPr/>
            <p:nvPr/>
          </p:nvSpPr>
          <p:spPr>
            <a:xfrm rot="3297309">
              <a:off x="7829821" y="2841077"/>
              <a:ext cx="1476490" cy="846189"/>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Right Arrow 51"/>
            <p:cNvSpPr/>
            <p:nvPr/>
          </p:nvSpPr>
          <p:spPr>
            <a:xfrm rot="5974949">
              <a:off x="3182388" y="2789227"/>
              <a:ext cx="1011074" cy="846189"/>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Right Arrow 52"/>
            <p:cNvSpPr/>
            <p:nvPr/>
          </p:nvSpPr>
          <p:spPr>
            <a:xfrm rot="7287157">
              <a:off x="490493" y="2869775"/>
              <a:ext cx="1263337" cy="846189"/>
            </a:xfrm>
            <a:prstGeom prst="rightArrow">
              <a:avLst/>
            </a:prstGeom>
            <a:gradFill>
              <a:gsLst>
                <a:gs pos="0">
                  <a:srgbClr val="C9E88A"/>
                </a:gs>
                <a:gs pos="100000">
                  <a:srgbClr val="DBF0B2"/>
                </a:gs>
              </a:gsLst>
            </a:gradFill>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Rectangle 53"/>
            <p:cNvSpPr/>
            <p:nvPr/>
          </p:nvSpPr>
          <p:spPr>
            <a:xfrm>
              <a:off x="-136154" y="5221918"/>
              <a:ext cx="1666237" cy="1006542"/>
            </a:xfrm>
            <a:prstGeom prst="rect">
              <a:avLst/>
            </a:prstGeom>
            <a:noFill/>
            <a:ln w="31750">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TextBox 54"/>
            <p:cNvSpPr txBox="1"/>
            <p:nvPr/>
          </p:nvSpPr>
          <p:spPr>
            <a:xfrm>
              <a:off x="-1047788" y="4402012"/>
              <a:ext cx="1114272" cy="72263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Define System boundary</a:t>
              </a:r>
            </a:p>
          </p:txBody>
        </p:sp>
        <p:cxnSp>
          <p:nvCxnSpPr>
            <p:cNvPr id="56" name="Curved Connector 55"/>
            <p:cNvCxnSpPr>
              <a:stCxn id="55" idx="3"/>
            </p:cNvCxnSpPr>
            <p:nvPr/>
          </p:nvCxnSpPr>
          <p:spPr>
            <a:xfrm>
              <a:off x="66484" y="4763330"/>
              <a:ext cx="325682" cy="467325"/>
            </a:xfrm>
            <a:prstGeom prst="curvedConnector2">
              <a:avLst/>
            </a:prstGeom>
            <a:noFill/>
            <a:ln w="6350" cap="flat" cmpd="sng" algn="ctr">
              <a:solidFill>
                <a:sysClr val="windowText" lastClr="000000"/>
              </a:solidFill>
              <a:prstDash val="solid"/>
              <a:miter lim="800000"/>
              <a:tailEnd type="triangle"/>
            </a:ln>
            <a:effectLst/>
          </p:spPr>
        </p:cxnSp>
        <p:sp>
          <p:nvSpPr>
            <p:cNvPr id="57" name="TextBox 56"/>
            <p:cNvSpPr txBox="1"/>
            <p:nvPr/>
          </p:nvSpPr>
          <p:spPr>
            <a:xfrm>
              <a:off x="455536" y="4734980"/>
              <a:ext cx="1822143" cy="3785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Environment</a:t>
              </a:r>
            </a:p>
          </p:txBody>
        </p:sp>
        <p:sp>
          <p:nvSpPr>
            <p:cNvPr id="58" name="TextBox 57"/>
            <p:cNvSpPr txBox="1"/>
            <p:nvPr/>
          </p:nvSpPr>
          <p:spPr>
            <a:xfrm>
              <a:off x="-136155" y="5531489"/>
              <a:ext cx="1666237" cy="3785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mn-cs"/>
                </a:rPr>
                <a:t>System</a:t>
              </a:r>
            </a:p>
          </p:txBody>
        </p:sp>
      </p:grpSp>
      <p:sp>
        <p:nvSpPr>
          <p:cNvPr id="59" name="TextBox 58"/>
          <p:cNvSpPr txBox="1"/>
          <p:nvPr/>
        </p:nvSpPr>
        <p:spPr>
          <a:xfrm>
            <a:off x="0" y="6626423"/>
            <a:ext cx="227075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(Leveson and Thomas, 2018)</a:t>
            </a:r>
          </a:p>
        </p:txBody>
      </p:sp>
    </p:spTree>
    <p:extLst>
      <p:ext uri="{BB962C8B-B14F-4D97-AF65-F5344CB8AC3E}">
        <p14:creationId xmlns:p14="http://schemas.microsoft.com/office/powerpoint/2010/main" val="3430947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C447-B2D8-4A61-AB69-438F26D14E51}"/>
              </a:ext>
            </a:extLst>
          </p:cNvPr>
          <p:cNvSpPr>
            <a:spLocks noGrp="1"/>
          </p:cNvSpPr>
          <p:nvPr>
            <p:ph type="title"/>
          </p:nvPr>
        </p:nvSpPr>
        <p:spPr>
          <a:xfrm>
            <a:off x="1549004" y="3170636"/>
            <a:ext cx="5829300" cy="1021556"/>
          </a:xfrm>
        </p:spPr>
        <p:txBody>
          <a:bodyPr>
            <a:normAutofit/>
          </a:bodyPr>
          <a:lstStyle/>
          <a:p>
            <a:pPr algn="ctr"/>
            <a:r>
              <a:rPr lang="en-US" dirty="0"/>
              <a:t>Using STPA and MBSE</a:t>
            </a:r>
          </a:p>
        </p:txBody>
      </p:sp>
      <p:sp>
        <p:nvSpPr>
          <p:cNvPr id="4" name="Slide Number Placeholder 3">
            <a:extLst>
              <a:ext uri="{FF2B5EF4-FFF2-40B4-BE49-F238E27FC236}">
                <a16:creationId xmlns:a16="http://schemas.microsoft.com/office/drawing/2014/main" id="{22AACB53-C18F-4405-9EA0-3D25E3BACBA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675"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104</a:t>
            </a:fld>
            <a:endParaRPr kumimoji="0" lang="en-US" sz="675"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A86BD094-5F49-A655-55BC-79A755160FE4}"/>
              </a:ext>
            </a:extLst>
          </p:cNvPr>
          <p:cNvSpPr>
            <a:spLocks noGrp="1"/>
          </p:cNvSpPr>
          <p:nvPr>
            <p:ph type="body" idx="1"/>
          </p:nvPr>
        </p:nvSpPr>
        <p:spPr/>
        <p:txBody>
          <a:bodyPr/>
          <a:lstStyle/>
          <a:p>
            <a:r>
              <a:rPr lang="en-US" dirty="0"/>
              <a:t>- Example of Finding a Missing Requirement</a:t>
            </a:r>
          </a:p>
        </p:txBody>
      </p:sp>
      <p:sp>
        <p:nvSpPr>
          <p:cNvPr id="7" name="Text Placeholder 2">
            <a:extLst>
              <a:ext uri="{FF2B5EF4-FFF2-40B4-BE49-F238E27FC236}">
                <a16:creationId xmlns:a16="http://schemas.microsoft.com/office/drawing/2014/main" id="{4D56B187-4E18-EB75-8B24-BF533395F29F}"/>
              </a:ext>
            </a:extLst>
          </p:cNvPr>
          <p:cNvSpPr txBox="1">
            <a:spLocks/>
          </p:cNvSpPr>
          <p:nvPr/>
        </p:nvSpPr>
        <p:spPr>
          <a:xfrm>
            <a:off x="1549004" y="2045496"/>
            <a:ext cx="5829300" cy="1125140"/>
          </a:xfrm>
          <a:prstGeom prst="rect">
            <a:avLst/>
          </a:prstGeom>
        </p:spPr>
        <p:txBody>
          <a:bodyPr vert="horz" lIns="68580" tIns="34290" rIns="68580" bIns="34290" rtlCol="0">
            <a:norm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rgbClr val="FF0000"/>
                </a:solidFill>
                <a:effectLst/>
                <a:uLnTx/>
                <a:uFillTx/>
                <a:latin typeface="Calibri" panose="020F0502020204030204"/>
                <a:ea typeface="+mn-ea"/>
                <a:cs typeface="+mn-cs"/>
              </a:rPr>
              <a:t>HOW</a:t>
            </a:r>
          </a:p>
        </p:txBody>
      </p:sp>
    </p:spTree>
    <p:extLst>
      <p:ext uri="{BB962C8B-B14F-4D97-AF65-F5344CB8AC3E}">
        <p14:creationId xmlns:p14="http://schemas.microsoft.com/office/powerpoint/2010/main" val="35095301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86358" y="1032841"/>
            <a:ext cx="8643317" cy="638175"/>
          </a:xfrm>
        </p:spPr>
        <p:txBody>
          <a:bodyPr>
            <a:normAutofit fontScale="90000"/>
          </a:bodyPr>
          <a:lstStyle/>
          <a:p>
            <a:pPr algn="r"/>
            <a:r>
              <a:rPr lang="en-US" dirty="0"/>
              <a:t>STPA Adds Security and Mission Analysis to Complement Existing MBSE</a:t>
            </a:r>
          </a:p>
        </p:txBody>
      </p:sp>
      <p:sp>
        <p:nvSpPr>
          <p:cNvPr id="4" name="TextBox 3"/>
          <p:cNvSpPr txBox="1"/>
          <p:nvPr/>
        </p:nvSpPr>
        <p:spPr>
          <a:xfrm>
            <a:off x="1257093" y="2427255"/>
            <a:ext cx="828882" cy="346249"/>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Mission Design (MDR/SRR)</a:t>
            </a:r>
          </a:p>
        </p:txBody>
      </p:sp>
      <p:sp>
        <p:nvSpPr>
          <p:cNvPr id="9" name="TextBox 8"/>
          <p:cNvSpPr txBox="1"/>
          <p:nvPr/>
        </p:nvSpPr>
        <p:spPr>
          <a:xfrm>
            <a:off x="1389252" y="3054579"/>
            <a:ext cx="564564" cy="47320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Concept Design (SDR)</a:t>
            </a:r>
          </a:p>
        </p:txBody>
      </p:sp>
      <p:sp>
        <p:nvSpPr>
          <p:cNvPr id="10" name="TextBox 9"/>
          <p:cNvSpPr txBox="1"/>
          <p:nvPr/>
        </p:nvSpPr>
        <p:spPr>
          <a:xfrm>
            <a:off x="1305746" y="3904215"/>
            <a:ext cx="727798" cy="47320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Preliminary Design (PDR)</a:t>
            </a:r>
          </a:p>
        </p:txBody>
      </p:sp>
      <p:sp>
        <p:nvSpPr>
          <p:cNvPr id="11" name="TextBox 10"/>
          <p:cNvSpPr txBox="1"/>
          <p:nvPr/>
        </p:nvSpPr>
        <p:spPr>
          <a:xfrm>
            <a:off x="1414142" y="4725831"/>
            <a:ext cx="514784" cy="47320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Critical Design (CDR)</a:t>
            </a:r>
          </a:p>
        </p:txBody>
      </p:sp>
      <p:sp>
        <p:nvSpPr>
          <p:cNvPr id="2" name="Down Arrow 1"/>
          <p:cNvSpPr/>
          <p:nvPr/>
        </p:nvSpPr>
        <p:spPr bwMode="auto">
          <a:xfrm>
            <a:off x="1950035" y="2253417"/>
            <a:ext cx="335861" cy="3050381"/>
          </a:xfrm>
          <a:prstGeom prst="downArrow">
            <a:avLst/>
          </a:prstGeom>
          <a:solidFill>
            <a:schemeClr val="bg2"/>
          </a:solidFill>
          <a:ln w="12700" cap="flat" cmpd="sng" algn="ctr">
            <a:noFill/>
            <a:prstDash val="solid"/>
            <a:round/>
            <a:headEnd type="none" w="sm" len="sm"/>
            <a:tailEnd type="none" w="sm" len="sm"/>
          </a:ln>
          <a:effectLst/>
        </p:spPr>
        <p:txBody>
          <a:bodyPr vert="vert"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Breakdown the design</a:t>
            </a:r>
          </a:p>
        </p:txBody>
      </p:sp>
      <p:sp>
        <p:nvSpPr>
          <p:cNvPr id="3" name="Rounded Rectangle 2"/>
          <p:cNvSpPr/>
          <p:nvPr/>
        </p:nvSpPr>
        <p:spPr bwMode="auto">
          <a:xfrm>
            <a:off x="2247340" y="2122239"/>
            <a:ext cx="2357666" cy="3400426"/>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5" name="Rounded Rectangle 14"/>
          <p:cNvSpPr/>
          <p:nvPr/>
        </p:nvSpPr>
        <p:spPr bwMode="auto">
          <a:xfrm>
            <a:off x="5405417" y="2758034"/>
            <a:ext cx="1971779" cy="2764631"/>
          </a:xfrm>
          <a:prstGeom prst="roundRect">
            <a:avLst/>
          </a:prstGeom>
          <a:solidFill>
            <a:schemeClr val="accent6">
              <a:lumMod val="40000"/>
              <a:lumOff val="60000"/>
            </a:schemeClr>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7" name="Group 16"/>
          <p:cNvGrpSpPr/>
          <p:nvPr/>
        </p:nvGrpSpPr>
        <p:grpSpPr>
          <a:xfrm>
            <a:off x="4698289" y="3047469"/>
            <a:ext cx="588398" cy="464344"/>
            <a:chOff x="4703679" y="1438275"/>
            <a:chExt cx="784530" cy="619125"/>
          </a:xfrm>
        </p:grpSpPr>
        <p:sp>
          <p:nvSpPr>
            <p:cNvPr id="7" name="Right Arrow 6"/>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 name="Right Arrow 17"/>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 name="TextBox 18"/>
            <p:cNvSpPr txBox="1"/>
            <p:nvPr/>
          </p:nvSpPr>
          <p:spPr>
            <a:xfrm>
              <a:off x="4703679" y="1438275"/>
              <a:ext cx="784530" cy="29238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Refine</a:t>
              </a:r>
            </a:p>
          </p:txBody>
        </p:sp>
      </p:grpSp>
      <p:grpSp>
        <p:nvGrpSpPr>
          <p:cNvPr id="28" name="Group 27"/>
          <p:cNvGrpSpPr/>
          <p:nvPr/>
        </p:nvGrpSpPr>
        <p:grpSpPr>
          <a:xfrm>
            <a:off x="4678410" y="3897105"/>
            <a:ext cx="588398" cy="464344"/>
            <a:chOff x="4703679" y="1438275"/>
            <a:chExt cx="784530" cy="619125"/>
          </a:xfrm>
        </p:grpSpPr>
        <p:sp>
          <p:nvSpPr>
            <p:cNvPr id="29" name="Right Arrow 28"/>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30" name="Right Arrow 29"/>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31" name="TextBox 30"/>
            <p:cNvSpPr txBox="1"/>
            <p:nvPr/>
          </p:nvSpPr>
          <p:spPr>
            <a:xfrm>
              <a:off x="4703679" y="1438275"/>
              <a:ext cx="784530" cy="29238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Refine</a:t>
              </a:r>
            </a:p>
          </p:txBody>
        </p:sp>
      </p:grpSp>
      <p:grpSp>
        <p:nvGrpSpPr>
          <p:cNvPr id="32" name="Group 31"/>
          <p:cNvGrpSpPr/>
          <p:nvPr/>
        </p:nvGrpSpPr>
        <p:grpSpPr>
          <a:xfrm>
            <a:off x="4658531" y="4718722"/>
            <a:ext cx="588398" cy="464344"/>
            <a:chOff x="4703679" y="1438275"/>
            <a:chExt cx="784530" cy="619125"/>
          </a:xfrm>
        </p:grpSpPr>
        <p:sp>
          <p:nvSpPr>
            <p:cNvPr id="33" name="Right Arrow 32"/>
            <p:cNvSpPr/>
            <p:nvPr/>
          </p:nvSpPr>
          <p:spPr bwMode="auto">
            <a:xfrm>
              <a:off x="4730184" y="165880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34" name="Right Arrow 33"/>
            <p:cNvSpPr/>
            <p:nvPr/>
          </p:nvSpPr>
          <p:spPr bwMode="auto">
            <a:xfrm flipH="1">
              <a:off x="4730184" y="1857375"/>
              <a:ext cx="731520" cy="200025"/>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35" name="TextBox 34"/>
            <p:cNvSpPr txBox="1"/>
            <p:nvPr/>
          </p:nvSpPr>
          <p:spPr>
            <a:xfrm>
              <a:off x="4703679" y="1438275"/>
              <a:ext cx="784530" cy="29238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0" i="1" u="none" strike="noStrike" kern="1200" cap="none" spc="0" normalizeH="0" baseline="0" noProof="0" dirty="0">
                  <a:ln>
                    <a:noFill/>
                  </a:ln>
                  <a:solidFill>
                    <a:prstClr val="black"/>
                  </a:solidFill>
                  <a:effectLst/>
                  <a:uLnTx/>
                  <a:uFillTx/>
                  <a:latin typeface="Calibri"/>
                  <a:ea typeface="+mn-ea"/>
                  <a:cs typeface="+mn-cs"/>
                </a:rPr>
                <a:t>Refine</a:t>
              </a:r>
            </a:p>
          </p:txBody>
        </p:sp>
      </p:grpSp>
      <p:sp>
        <p:nvSpPr>
          <p:cNvPr id="21" name="Rounded Rectangle 20"/>
          <p:cNvSpPr/>
          <p:nvPr/>
        </p:nvSpPr>
        <p:spPr bwMode="auto">
          <a:xfrm>
            <a:off x="2327781" y="3154572"/>
            <a:ext cx="416739" cy="250138"/>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7" name="Rounded Rectangle 36"/>
          <p:cNvSpPr/>
          <p:nvPr/>
        </p:nvSpPr>
        <p:spPr bwMode="auto">
          <a:xfrm>
            <a:off x="2327781" y="4004208"/>
            <a:ext cx="416739" cy="250138"/>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38" name="Rounded Rectangle 37"/>
          <p:cNvSpPr/>
          <p:nvPr/>
        </p:nvSpPr>
        <p:spPr bwMode="auto">
          <a:xfrm>
            <a:off x="2327781" y="4825825"/>
            <a:ext cx="416739" cy="250138"/>
          </a:xfrm>
          <a:prstGeom prst="roundRect">
            <a:avLst/>
          </a:prstGeom>
          <a:solidFill>
            <a:srgbClr val="00B0F0"/>
          </a:solidFill>
          <a:ln w="12700" cap="flat" cmpd="sng" algn="ctr">
            <a:noFill/>
            <a:prstDash val="solid"/>
            <a:round/>
            <a:headEnd type="none" w="sm" len="sm"/>
            <a:tailEnd type="none" w="sm" len="sm"/>
          </a:ln>
          <a:effectLst/>
          <a:scene3d>
            <a:camera prst="orthographicFront"/>
            <a:lightRig rig="threePt" dir="t"/>
          </a:scene3d>
          <a:sp3d>
            <a:bevelT/>
          </a:sp3d>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charset="0"/>
                <a:ea typeface="+mn-ea"/>
                <a:cs typeface="+mn-cs"/>
              </a:rPr>
              <a:t>V&amp;V</a:t>
            </a:r>
          </a:p>
        </p:txBody>
      </p:sp>
      <p:sp>
        <p:nvSpPr>
          <p:cNvPr id="46" name="Rounded Rectangle 45"/>
          <p:cNvSpPr/>
          <p:nvPr/>
        </p:nvSpPr>
        <p:spPr bwMode="auto">
          <a:xfrm>
            <a:off x="2797193" y="2122240"/>
            <a:ext cx="2604529" cy="854171"/>
          </a:xfrm>
          <a:prstGeom prst="roundRect">
            <a:avLst/>
          </a:prstGeom>
          <a:solidFill>
            <a:schemeClr val="tx2">
              <a:lumMod val="20000"/>
              <a:lumOff val="80000"/>
            </a:schemeClr>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8" name="Rounded Rectangle 14347"/>
          <p:cNvSpPr/>
          <p:nvPr/>
        </p:nvSpPr>
        <p:spPr bwMode="auto">
          <a:xfrm>
            <a:off x="3050382" y="2050803"/>
            <a:ext cx="3659647" cy="3550444"/>
          </a:xfrm>
          <a:prstGeom prst="roundRect">
            <a:avLst/>
          </a:prstGeom>
          <a:noFill/>
          <a:ln w="57150" cap="flat" cmpd="sng" algn="ctr">
            <a:solidFill>
              <a:srgbClr val="FF0000"/>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5" name="Rounded Rectangle 4"/>
          <p:cNvSpPr/>
          <p:nvPr/>
        </p:nvSpPr>
        <p:spPr bwMode="auto">
          <a:xfrm>
            <a:off x="2499695" y="2225936"/>
            <a:ext cx="1332310" cy="374063"/>
          </a:xfrm>
          <a:prstGeom prst="roundRect">
            <a:avLst/>
          </a:prstGeom>
          <a:solidFill>
            <a:schemeClr val="tx1"/>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788" b="1" i="1" u="none" strike="noStrike" kern="1200" cap="none" spc="0" normalizeH="0" baseline="0" noProof="0" dirty="0">
                <a:ln>
                  <a:noFill/>
                </a:ln>
                <a:solidFill>
                  <a:prstClr val="white"/>
                </a:solidFill>
                <a:effectLst/>
                <a:uLnTx/>
                <a:uFillTx/>
                <a:latin typeface="Arial" charset="0"/>
                <a:ea typeface="+mn-ea"/>
                <a:cs typeface="+mn-cs"/>
              </a:rPr>
              <a:t>Model Based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788" b="1" i="1" u="none" strike="noStrike" kern="1200" cap="none" spc="0" normalizeH="0" baseline="0" noProof="0" dirty="0">
                <a:ln>
                  <a:noFill/>
                </a:ln>
                <a:solidFill>
                  <a:prstClr val="white"/>
                </a:solidFill>
                <a:effectLst/>
                <a:uLnTx/>
                <a:uFillTx/>
                <a:latin typeface="Arial" charset="0"/>
                <a:ea typeface="+mn-ea"/>
                <a:cs typeface="+mn-cs"/>
              </a:rPr>
              <a:t>Systems Engineering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788" b="1" i="1" u="none" strike="noStrike" kern="1200" cap="none" spc="0" normalizeH="0" baseline="0" noProof="0" dirty="0">
                <a:ln>
                  <a:noFill/>
                </a:ln>
                <a:solidFill>
                  <a:prstClr val="white"/>
                </a:solidFill>
                <a:effectLst/>
                <a:uLnTx/>
                <a:uFillTx/>
                <a:latin typeface="Arial" charset="0"/>
                <a:ea typeface="+mn-ea"/>
                <a:cs typeface="+mn-cs"/>
              </a:rPr>
              <a:t>Approach</a:t>
            </a:r>
          </a:p>
        </p:txBody>
      </p:sp>
      <p:grpSp>
        <p:nvGrpSpPr>
          <p:cNvPr id="59" name="Group 58"/>
          <p:cNvGrpSpPr/>
          <p:nvPr/>
        </p:nvGrpSpPr>
        <p:grpSpPr>
          <a:xfrm>
            <a:off x="2846679" y="2938557"/>
            <a:ext cx="1352892" cy="682166"/>
            <a:chOff x="5688124" y="1486737"/>
            <a:chExt cx="1803856" cy="909554"/>
          </a:xfrm>
        </p:grpSpPr>
        <p:sp>
          <p:nvSpPr>
            <p:cNvPr id="60" name="Rounded Rectangle 5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61" name="Rectangle 6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2" name="Curved Right Arrow 6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3" name="Picture 6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4" name="Group 63"/>
          <p:cNvGrpSpPr/>
          <p:nvPr/>
        </p:nvGrpSpPr>
        <p:grpSpPr>
          <a:xfrm>
            <a:off x="2846679" y="4609810"/>
            <a:ext cx="1352892" cy="682166"/>
            <a:chOff x="5688124" y="1486737"/>
            <a:chExt cx="1803856" cy="909554"/>
          </a:xfrm>
        </p:grpSpPr>
        <p:sp>
          <p:nvSpPr>
            <p:cNvPr id="65" name="Rounded Rectangle 64"/>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66" name="Rectangle 65"/>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67" name="Curved Right Arrow 66"/>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68" name="Picture 67"/>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69" name="Group 68"/>
          <p:cNvGrpSpPr/>
          <p:nvPr/>
        </p:nvGrpSpPr>
        <p:grpSpPr>
          <a:xfrm>
            <a:off x="2846679" y="3788193"/>
            <a:ext cx="1352892" cy="682166"/>
            <a:chOff x="5688124" y="1486737"/>
            <a:chExt cx="1803856" cy="909554"/>
          </a:xfrm>
        </p:grpSpPr>
        <p:sp>
          <p:nvSpPr>
            <p:cNvPr id="70" name="Rounded Rectangle 69"/>
            <p:cNvSpPr/>
            <p:nvPr/>
          </p:nvSpPr>
          <p:spPr bwMode="auto">
            <a:xfrm>
              <a:off x="6082280" y="1637681"/>
              <a:ext cx="1409700" cy="758610"/>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71" name="Rectangle 70"/>
            <p:cNvSpPr/>
            <p:nvPr/>
          </p:nvSpPr>
          <p:spPr bwMode="auto">
            <a:xfrm>
              <a:off x="6299450" y="1486737"/>
              <a:ext cx="975360" cy="301889"/>
            </a:xfrm>
            <a:prstGeom prst="rect">
              <a:avLst/>
            </a:prstGeom>
            <a:solidFill>
              <a:srgbClr val="C00000"/>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Design Model</a:t>
              </a:r>
            </a:p>
          </p:txBody>
        </p:sp>
        <p:sp>
          <p:nvSpPr>
            <p:cNvPr id="72" name="Curved Right Arrow 71"/>
            <p:cNvSpPr/>
            <p:nvPr/>
          </p:nvSpPr>
          <p:spPr bwMode="auto">
            <a:xfrm>
              <a:off x="5688124" y="1854535"/>
              <a:ext cx="389230"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73" name="Picture 72"/>
            <p:cNvPicPr>
              <a:picLocks noChangeAspect="1"/>
            </p:cNvPicPr>
            <p:nvPr/>
          </p:nvPicPr>
          <p:blipFill>
            <a:blip r:embed="rId3"/>
            <a:stretch>
              <a:fillRect/>
            </a:stretch>
          </p:blipFill>
          <p:spPr>
            <a:xfrm>
              <a:off x="6171769" y="1785669"/>
              <a:ext cx="1277442" cy="5806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4" name="Group 14343"/>
          <p:cNvGrpSpPr/>
          <p:nvPr/>
        </p:nvGrpSpPr>
        <p:grpSpPr>
          <a:xfrm>
            <a:off x="4463020" y="2188267"/>
            <a:ext cx="894398" cy="697887"/>
            <a:chOff x="5931545" y="1482208"/>
            <a:chExt cx="1192530" cy="930516"/>
          </a:xfrm>
        </p:grpSpPr>
        <p:sp>
          <p:nvSpPr>
            <p:cNvPr id="75" name="Rounded Rectangle 74"/>
            <p:cNvSpPr/>
            <p:nvPr/>
          </p:nvSpPr>
          <p:spPr bwMode="auto">
            <a:xfrm>
              <a:off x="5931545" y="1633151"/>
              <a:ext cx="1192530" cy="779573"/>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76" name="Rectangle 75"/>
            <p:cNvSpPr/>
            <p:nvPr/>
          </p:nvSpPr>
          <p:spPr bwMode="auto">
            <a:xfrm>
              <a:off x="6043940" y="1482208"/>
              <a:ext cx="975360" cy="301889"/>
            </a:xfrm>
            <a:prstGeom prst="rect">
              <a:avLst/>
            </a:prstGeom>
            <a:solidFill>
              <a:srgbClr val="CC3300"/>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System Req. Model</a:t>
              </a:r>
            </a:p>
          </p:txBody>
        </p:sp>
        <p:pic>
          <p:nvPicPr>
            <p:cNvPr id="78" name="Picture 77"/>
            <p:cNvPicPr>
              <a:picLocks noChangeAspect="1"/>
            </p:cNvPicPr>
            <p:nvPr/>
          </p:nvPicPr>
          <p:blipFill>
            <a:blip r:embed="rId4"/>
            <a:stretch>
              <a:fillRect/>
            </a:stretch>
          </p:blipFill>
          <p:spPr>
            <a:xfrm>
              <a:off x="6083399" y="1781480"/>
              <a:ext cx="846847" cy="5535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347" name="Group 14346"/>
          <p:cNvGrpSpPr/>
          <p:nvPr/>
        </p:nvGrpSpPr>
        <p:grpSpPr>
          <a:xfrm>
            <a:off x="5612463" y="4613533"/>
            <a:ext cx="1245013" cy="674720"/>
            <a:chOff x="6642100" y="1452629"/>
            <a:chExt cx="1660017" cy="899626"/>
          </a:xfrm>
        </p:grpSpPr>
        <p:sp>
          <p:nvSpPr>
            <p:cNvPr id="54" name="Rounded Rectangle 53"/>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55" name="Rectangle 54"/>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56" name="Curved Right Arrow 55"/>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4345" name="Picture 14344"/>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93" name="Group 92"/>
          <p:cNvGrpSpPr/>
          <p:nvPr/>
        </p:nvGrpSpPr>
        <p:grpSpPr>
          <a:xfrm>
            <a:off x="5612463" y="2942280"/>
            <a:ext cx="1245013" cy="674720"/>
            <a:chOff x="6642100" y="1452629"/>
            <a:chExt cx="1660017" cy="899626"/>
          </a:xfrm>
        </p:grpSpPr>
        <p:sp>
          <p:nvSpPr>
            <p:cNvPr id="94" name="Rounded Rectangle 93"/>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95" name="Rectangle 94"/>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96" name="Curved Right Arrow 95"/>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97" name="Picture 96"/>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98" name="Group 97"/>
          <p:cNvGrpSpPr/>
          <p:nvPr/>
        </p:nvGrpSpPr>
        <p:grpSpPr>
          <a:xfrm>
            <a:off x="5612463" y="3791916"/>
            <a:ext cx="1245013" cy="674720"/>
            <a:chOff x="6642100" y="1452629"/>
            <a:chExt cx="1660017" cy="899626"/>
          </a:xfrm>
        </p:grpSpPr>
        <p:sp>
          <p:nvSpPr>
            <p:cNvPr id="99" name="Rounded Rectangle 98"/>
            <p:cNvSpPr/>
            <p:nvPr/>
          </p:nvSpPr>
          <p:spPr bwMode="auto">
            <a:xfrm>
              <a:off x="6706869" y="1603572"/>
              <a:ext cx="1192530" cy="748683"/>
            </a:xfrm>
            <a:prstGeom prst="roundRect">
              <a:avLst/>
            </a:prstGeom>
            <a:noFill/>
            <a:ln w="19050" cap="flat" cmpd="sng" algn="ctr">
              <a:solidFill>
                <a:srgbClr val="0066FF"/>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00" name="Rectangle 99"/>
            <p:cNvSpPr/>
            <p:nvPr/>
          </p:nvSpPr>
          <p:spPr bwMode="auto">
            <a:xfrm>
              <a:off x="6642100" y="1452629"/>
              <a:ext cx="1320800" cy="301889"/>
            </a:xfrm>
            <a:prstGeom prst="rect">
              <a:avLst/>
            </a:prstGeom>
            <a:solidFill>
              <a:srgbClr val="6600FF"/>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Security  Analysis Model</a:t>
              </a:r>
            </a:p>
          </p:txBody>
        </p:sp>
        <p:sp>
          <p:nvSpPr>
            <p:cNvPr id="101" name="Curved Right Arrow 100"/>
            <p:cNvSpPr/>
            <p:nvPr/>
          </p:nvSpPr>
          <p:spPr bwMode="auto">
            <a:xfrm flipH="1">
              <a:off x="7908925" y="1853455"/>
              <a:ext cx="393192" cy="442924"/>
            </a:xfrm>
            <a:prstGeom prst="curvedRightArrow">
              <a:avLst/>
            </a:prstGeom>
            <a:solidFill>
              <a:srgbClr val="00B050"/>
            </a:soli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102" name="Picture 101"/>
            <p:cNvPicPr>
              <a:picLocks noChangeAspect="1"/>
            </p:cNvPicPr>
            <p:nvPr/>
          </p:nvPicPr>
          <p:blipFill>
            <a:blip r:embed="rId5"/>
            <a:stretch>
              <a:fillRect/>
            </a:stretch>
          </p:blipFill>
          <p:spPr>
            <a:xfrm>
              <a:off x="6773530" y="1732084"/>
              <a:ext cx="1120705" cy="597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349" name="Can 14348"/>
          <p:cNvSpPr/>
          <p:nvPr/>
        </p:nvSpPr>
        <p:spPr bwMode="auto">
          <a:xfrm>
            <a:off x="4429126" y="5373870"/>
            <a:ext cx="1092994" cy="477409"/>
          </a:xfrm>
          <a:prstGeom prst="can">
            <a:avLst/>
          </a:prstGeom>
          <a:solidFill>
            <a:srgbClr val="FF0000"/>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rial" charset="0"/>
                <a:ea typeface="+mn-ea"/>
                <a:cs typeface="+mn-cs"/>
              </a:rPr>
              <a:t>Data Framework</a:t>
            </a:r>
          </a:p>
        </p:txBody>
      </p:sp>
      <p:sp>
        <p:nvSpPr>
          <p:cNvPr id="16" name="Rounded Rectangle 15"/>
          <p:cNvSpPr/>
          <p:nvPr/>
        </p:nvSpPr>
        <p:spPr bwMode="auto">
          <a:xfrm>
            <a:off x="6453094" y="2179510"/>
            <a:ext cx="1294751" cy="374063"/>
          </a:xfrm>
          <a:prstGeom prst="roundRect">
            <a:avLst/>
          </a:prstGeom>
          <a:solidFill>
            <a:schemeClr val="tx1"/>
          </a:solidFill>
          <a:ln w="12700" cap="flat" cmpd="sng" algn="ctr">
            <a:no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788" b="1" i="1" u="none" strike="noStrike" kern="1200" cap="none" spc="0" normalizeH="0" baseline="0" noProof="0" dirty="0">
                <a:ln>
                  <a:noFill/>
                </a:ln>
                <a:solidFill>
                  <a:prstClr val="white"/>
                </a:solidFill>
                <a:effectLst/>
                <a:uLnTx/>
                <a:uFillTx/>
                <a:latin typeface="Arial" charset="0"/>
                <a:ea typeface="+mn-ea"/>
                <a:cs typeface="+mn-cs"/>
              </a:rPr>
              <a:t>STPA-Sec Approach</a:t>
            </a:r>
          </a:p>
        </p:txBody>
      </p:sp>
      <p:cxnSp>
        <p:nvCxnSpPr>
          <p:cNvPr id="14351" name="Straight Arrow Connector 14350"/>
          <p:cNvCxnSpPr/>
          <p:nvPr/>
        </p:nvCxnSpPr>
        <p:spPr bwMode="auto">
          <a:xfrm flipH="1">
            <a:off x="5186689" y="3612204"/>
            <a:ext cx="451688" cy="179661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07" name="Straight Arrow Connector 106"/>
          <p:cNvCxnSpPr/>
          <p:nvPr/>
        </p:nvCxnSpPr>
        <p:spPr bwMode="auto">
          <a:xfrm>
            <a:off x="4171190" y="3655397"/>
            <a:ext cx="546978" cy="176635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10" name="Straight Arrow Connector 109"/>
          <p:cNvCxnSpPr/>
          <p:nvPr/>
        </p:nvCxnSpPr>
        <p:spPr bwMode="auto">
          <a:xfrm>
            <a:off x="4167495" y="4435801"/>
            <a:ext cx="437512" cy="985949"/>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13" name="Straight Arrow Connector 112"/>
          <p:cNvCxnSpPr/>
          <p:nvPr/>
        </p:nvCxnSpPr>
        <p:spPr bwMode="auto">
          <a:xfrm>
            <a:off x="4167494" y="5245281"/>
            <a:ext cx="379823" cy="198428"/>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21" name="Straight Arrow Connector 120"/>
          <p:cNvCxnSpPr/>
          <p:nvPr/>
        </p:nvCxnSpPr>
        <p:spPr bwMode="auto">
          <a:xfrm flipH="1">
            <a:off x="5316049" y="4440534"/>
            <a:ext cx="350066" cy="968282"/>
          </a:xfrm>
          <a:prstGeom prst="straightConnector1">
            <a:avLst/>
          </a:prstGeom>
          <a:solidFill>
            <a:schemeClr val="accent1"/>
          </a:solidFill>
          <a:ln w="28575" cap="flat" cmpd="sng" algn="ctr">
            <a:solidFill>
              <a:schemeClr val="tx1"/>
            </a:solidFill>
            <a:prstDash val="sysDash"/>
            <a:round/>
            <a:headEnd type="triangle"/>
            <a:tailEnd type="triangle"/>
          </a:ln>
          <a:effectLst/>
        </p:spPr>
      </p:cxnSp>
      <p:cxnSp>
        <p:nvCxnSpPr>
          <p:cNvPr id="125" name="Straight Arrow Connector 124"/>
          <p:cNvCxnSpPr/>
          <p:nvPr/>
        </p:nvCxnSpPr>
        <p:spPr bwMode="auto">
          <a:xfrm flipH="1">
            <a:off x="5418418" y="5235709"/>
            <a:ext cx="292289" cy="200177"/>
          </a:xfrm>
          <a:prstGeom prst="straightConnector1">
            <a:avLst/>
          </a:prstGeom>
          <a:solidFill>
            <a:schemeClr val="accent1"/>
          </a:solidFill>
          <a:ln w="28575" cap="flat" cmpd="sng" algn="ctr">
            <a:solidFill>
              <a:schemeClr val="tx1"/>
            </a:solidFill>
            <a:prstDash val="sysDash"/>
            <a:round/>
            <a:headEnd type="triangle"/>
            <a:tailEnd type="triangle"/>
          </a:ln>
          <a:effectLst/>
        </p:spPr>
      </p:cxnSp>
      <p:sp>
        <p:nvSpPr>
          <p:cNvPr id="129" name="Rectangle 128"/>
          <p:cNvSpPr/>
          <p:nvPr/>
        </p:nvSpPr>
        <p:spPr bwMode="auto">
          <a:xfrm>
            <a:off x="6944671" y="3166433"/>
            <a:ext cx="803174" cy="226417"/>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0" name="TextBox 129"/>
          <p:cNvSpPr txBox="1"/>
          <p:nvPr/>
        </p:nvSpPr>
        <p:spPr>
          <a:xfrm>
            <a:off x="5798907" y="1844287"/>
            <a:ext cx="2117136" cy="21929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825" b="1" i="1" u="none" strike="noStrike" kern="1200" cap="none" spc="0" normalizeH="0" baseline="0" noProof="0" dirty="0">
                <a:ln>
                  <a:noFill/>
                </a:ln>
                <a:solidFill>
                  <a:prstClr val="black"/>
                </a:solidFill>
                <a:effectLst/>
                <a:uLnTx/>
                <a:uFillTx/>
                <a:latin typeface="Calibri"/>
                <a:ea typeface="+mn-ea"/>
                <a:cs typeface="+mn-cs"/>
              </a:rPr>
              <a:t>Mission Concept / Operational Concept</a:t>
            </a:r>
          </a:p>
        </p:txBody>
      </p:sp>
      <p:sp>
        <p:nvSpPr>
          <p:cNvPr id="131" name="Rectangle 130"/>
          <p:cNvSpPr/>
          <p:nvPr/>
        </p:nvSpPr>
        <p:spPr bwMode="auto">
          <a:xfrm>
            <a:off x="6944671" y="4016069"/>
            <a:ext cx="803174" cy="226417"/>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2" name="Rectangle 131"/>
          <p:cNvSpPr/>
          <p:nvPr/>
        </p:nvSpPr>
        <p:spPr bwMode="auto">
          <a:xfrm>
            <a:off x="6944671" y="4837686"/>
            <a:ext cx="803174" cy="226417"/>
          </a:xfrm>
          <a:prstGeom prst="rect">
            <a:avLst/>
          </a:prstGeom>
          <a:solidFill>
            <a:srgbClr val="6600FF"/>
          </a:solidFill>
          <a:ln w="12700" cap="flat" cmpd="sng" algn="ctr">
            <a:noFill/>
            <a:prstDash val="solid"/>
            <a:round/>
            <a:headEnd type="none" w="sm" len="sm"/>
            <a:tailEnd type="none"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68580" tIns="34290" rIns="68580" bIns="34290" numCol="1" rtlCol="0" anchor="ctr"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675" b="1" i="0" u="none" strike="noStrike" kern="1200" cap="none" spc="0" normalizeH="0" baseline="0" noProof="0" dirty="0">
                <a:ln>
                  <a:noFill/>
                </a:ln>
                <a:solidFill>
                  <a:prstClr val="white"/>
                </a:solidFill>
                <a:effectLst/>
                <a:uLnTx/>
                <a:uFillTx/>
                <a:latin typeface="Calibri"/>
                <a:ea typeface="+mn-ea"/>
                <a:cs typeface="+mn-cs"/>
              </a:rPr>
              <a:t>Security Review</a:t>
            </a:r>
          </a:p>
        </p:txBody>
      </p:sp>
      <p:sp>
        <p:nvSpPr>
          <p:cNvPr id="136" name="Right Arrow 135"/>
          <p:cNvSpPr/>
          <p:nvPr/>
        </p:nvSpPr>
        <p:spPr bwMode="auto">
          <a:xfrm rot="16200000" flipH="1">
            <a:off x="5994143" y="4504099"/>
            <a:ext cx="205740" cy="150019"/>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7" name="Right Arrow 136"/>
          <p:cNvSpPr/>
          <p:nvPr/>
        </p:nvSpPr>
        <p:spPr bwMode="auto">
          <a:xfrm rot="16200000" flipH="1">
            <a:off x="5994143" y="3624888"/>
            <a:ext cx="205740" cy="150019"/>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8" name="Right Arrow 137"/>
          <p:cNvSpPr/>
          <p:nvPr/>
        </p:nvSpPr>
        <p:spPr bwMode="auto">
          <a:xfrm rot="16200000" flipH="1">
            <a:off x="3575476" y="3653797"/>
            <a:ext cx="205740" cy="150019"/>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39" name="Right Arrow 138"/>
          <p:cNvSpPr/>
          <p:nvPr/>
        </p:nvSpPr>
        <p:spPr bwMode="auto">
          <a:xfrm rot="16200000" flipH="1">
            <a:off x="3575476" y="4475415"/>
            <a:ext cx="205740" cy="150019"/>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0" name="Right Arrow 139"/>
          <p:cNvSpPr/>
          <p:nvPr/>
        </p:nvSpPr>
        <p:spPr bwMode="auto">
          <a:xfrm rot="12894460" flipH="1">
            <a:off x="5212530" y="2926437"/>
            <a:ext cx="447425" cy="150019"/>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1" name="Right Arrow 140"/>
          <p:cNvSpPr/>
          <p:nvPr/>
        </p:nvSpPr>
        <p:spPr bwMode="auto">
          <a:xfrm rot="19261292" flipH="1">
            <a:off x="4132343" y="2930829"/>
            <a:ext cx="447425" cy="150019"/>
          </a:xfrm>
          <a:prstGeom prst="rightArrow">
            <a:avLst/>
          </a:prstGeom>
          <a:gradFill flip="none" rotWithShape="1">
            <a:gsLst>
              <a:gs pos="0">
                <a:schemeClr val="accent1">
                  <a:lumMod val="5000"/>
                  <a:lumOff val="95000"/>
                </a:schemeClr>
              </a:gs>
              <a:gs pos="0">
                <a:schemeClr val="bg1"/>
              </a:gs>
              <a:gs pos="100000">
                <a:schemeClr val="tx2"/>
              </a:gs>
              <a:gs pos="100000">
                <a:schemeClr val="accent1">
                  <a:lumMod val="30000"/>
                  <a:lumOff val="70000"/>
                </a:schemeClr>
              </a:gs>
            </a:gsLst>
            <a:lin ang="0" scaled="1"/>
            <a:tileRect/>
          </a:gradFill>
          <a:ln w="12700" cap="flat" cmpd="sng" algn="ctr">
            <a:no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srgbClr val="FFFF00"/>
              </a:solidFill>
              <a:effectLst/>
              <a:uLnTx/>
              <a:uFillTx/>
              <a:latin typeface="Arial" charset="0"/>
              <a:ea typeface="+mn-ea"/>
              <a:cs typeface="+mn-cs"/>
            </a:endParaRPr>
          </a:p>
        </p:txBody>
      </p:sp>
      <p:sp>
        <p:nvSpPr>
          <p:cNvPr id="6" name="Oval 5"/>
          <p:cNvSpPr/>
          <p:nvPr/>
        </p:nvSpPr>
        <p:spPr>
          <a:xfrm>
            <a:off x="2032468" y="1819022"/>
            <a:ext cx="2900168" cy="4006857"/>
          </a:xfrm>
          <a:prstGeom prst="ellipse">
            <a:avLst/>
          </a:prstGeom>
          <a:solidFill>
            <a:srgbClr val="FFC000">
              <a:alpha val="29000"/>
            </a:srgb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4991289" y="1819022"/>
            <a:ext cx="2900168" cy="4006857"/>
          </a:xfrm>
          <a:prstGeom prst="ellipse">
            <a:avLst/>
          </a:prstGeom>
          <a:solidFill>
            <a:schemeClr val="tx2">
              <a:lumMod val="60000"/>
              <a:lumOff val="40000"/>
              <a:alpha val="29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2502064" y="2641045"/>
            <a:ext cx="1631051" cy="300082"/>
          </a:xfrm>
          <a:prstGeom prst="rect">
            <a:avLst/>
          </a:prstGeom>
          <a:solidFill>
            <a:schemeClr val="bg1"/>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a:ea typeface="+mn-ea"/>
                <a:cs typeface="+mn-cs"/>
              </a:rPr>
              <a:t>PHYSICAL FORM</a:t>
            </a:r>
          </a:p>
        </p:txBody>
      </p:sp>
      <p:sp>
        <p:nvSpPr>
          <p:cNvPr id="84" name="TextBox 83"/>
          <p:cNvSpPr txBox="1"/>
          <p:nvPr/>
        </p:nvSpPr>
        <p:spPr>
          <a:xfrm>
            <a:off x="5660355" y="2621766"/>
            <a:ext cx="1775494" cy="300082"/>
          </a:xfrm>
          <a:prstGeom prst="rect">
            <a:avLst/>
          </a:prstGeom>
          <a:solidFill>
            <a:schemeClr val="bg1"/>
          </a:solid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a:ea typeface="+mn-ea"/>
                <a:cs typeface="+mn-cs"/>
              </a:rPr>
              <a:t>ABSTRACT FUNCTION</a:t>
            </a:r>
          </a:p>
        </p:txBody>
      </p:sp>
      <p:sp>
        <p:nvSpPr>
          <p:cNvPr id="86" name="TextBox 85"/>
          <p:cNvSpPr txBox="1"/>
          <p:nvPr/>
        </p:nvSpPr>
        <p:spPr>
          <a:xfrm>
            <a:off x="1181975" y="5824820"/>
            <a:ext cx="5968301" cy="230832"/>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Ref: Adapted From Thomas: “A Process for STPA: STAMP Accident Model of </a:t>
            </a:r>
            <a:r>
              <a:rPr kumimoji="0" lang="en-US" sz="900" b="0" i="0" u="none" strike="noStrike" kern="1200" cap="none" spc="0" normalizeH="0" baseline="0" noProof="0" dirty="0" err="1">
                <a:ln>
                  <a:noFill/>
                </a:ln>
                <a:solidFill>
                  <a:prstClr val="black"/>
                </a:solidFill>
                <a:effectLst/>
                <a:uLnTx/>
                <a:uFillTx/>
                <a:latin typeface="Calibri"/>
                <a:ea typeface="+mn-ea"/>
                <a:cs typeface="+mn-cs"/>
              </a:rPr>
              <a:t>Hitomi</a:t>
            </a:r>
            <a:r>
              <a:rPr kumimoji="0" lang="en-US" sz="900" b="0" i="0" u="none" strike="noStrike" kern="1200" cap="none" spc="0" normalizeH="0" baseline="0" noProof="0" dirty="0">
                <a:ln>
                  <a:noFill/>
                </a:ln>
                <a:solidFill>
                  <a:prstClr val="black"/>
                </a:solidFill>
                <a:effectLst/>
                <a:uLnTx/>
                <a:uFillTx/>
                <a:latin typeface="Calibri"/>
                <a:ea typeface="+mn-ea"/>
                <a:cs typeface="+mn-cs"/>
              </a:rPr>
              <a:t> and Expansion to Future Safety Culture”</a:t>
            </a:r>
          </a:p>
        </p:txBody>
      </p:sp>
      <p:sp>
        <p:nvSpPr>
          <p:cNvPr id="12" name="Oval 11">
            <a:extLst>
              <a:ext uri="{FF2B5EF4-FFF2-40B4-BE49-F238E27FC236}">
                <a16:creationId xmlns:a16="http://schemas.microsoft.com/office/drawing/2014/main" id="{E4B48DFA-CD0C-A35F-D516-E4258CAAA098}"/>
              </a:ext>
            </a:extLst>
          </p:cNvPr>
          <p:cNvSpPr/>
          <p:nvPr/>
        </p:nvSpPr>
        <p:spPr>
          <a:xfrm>
            <a:off x="1432904" y="2911191"/>
            <a:ext cx="6740789" cy="853537"/>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4650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01F94-749B-955E-1ABF-DF9EF09601E7}"/>
              </a:ext>
            </a:extLst>
          </p:cNvPr>
          <p:cNvSpPr>
            <a:spLocks noGrp="1"/>
          </p:cNvSpPr>
          <p:nvPr>
            <p:ph type="title"/>
          </p:nvPr>
        </p:nvSpPr>
        <p:spPr/>
        <p:txBody>
          <a:bodyPr>
            <a:normAutofit/>
          </a:bodyPr>
          <a:lstStyle/>
          <a:p>
            <a:r>
              <a:rPr lang="en-US" sz="3600" dirty="0"/>
              <a:t>STPA and MBSE</a:t>
            </a:r>
          </a:p>
        </p:txBody>
      </p:sp>
      <p:sp>
        <p:nvSpPr>
          <p:cNvPr id="3" name="Content Placeholder 2">
            <a:extLst>
              <a:ext uri="{FF2B5EF4-FFF2-40B4-BE49-F238E27FC236}">
                <a16:creationId xmlns:a16="http://schemas.microsoft.com/office/drawing/2014/main" id="{D4450F44-7AB6-F40D-B491-B03CAA20AED2}"/>
              </a:ext>
            </a:extLst>
          </p:cNvPr>
          <p:cNvSpPr>
            <a:spLocks noGrp="1"/>
          </p:cNvSpPr>
          <p:nvPr>
            <p:ph idx="1"/>
          </p:nvPr>
        </p:nvSpPr>
        <p:spPr/>
        <p:txBody>
          <a:bodyPr>
            <a:normAutofit/>
          </a:bodyPr>
          <a:lstStyle/>
          <a:p>
            <a:r>
              <a:rPr lang="en-US" sz="2800" dirty="0"/>
              <a:t>“I already have detailed MBSE models. Is it worth trying STPA?”</a:t>
            </a:r>
          </a:p>
          <a:p>
            <a:endParaRPr lang="en-US" sz="2800" dirty="0"/>
          </a:p>
          <a:p>
            <a:r>
              <a:rPr lang="en-US" sz="2800" dirty="0"/>
              <a:t>Let’s compare:</a:t>
            </a:r>
          </a:p>
          <a:p>
            <a:pPr lvl="1"/>
            <a:r>
              <a:rPr lang="en-US" sz="2400" dirty="0"/>
              <a:t>Existing generic STPA for a satellite</a:t>
            </a:r>
          </a:p>
          <a:p>
            <a:pPr lvl="1"/>
            <a:r>
              <a:rPr lang="en-US" sz="2400" dirty="0"/>
              <a:t>Existing generic </a:t>
            </a:r>
            <a:r>
              <a:rPr lang="en-US" sz="2400" dirty="0" err="1"/>
              <a:t>SysML</a:t>
            </a:r>
            <a:r>
              <a:rPr lang="en-US" sz="2400" dirty="0"/>
              <a:t> for a satellite</a:t>
            </a:r>
          </a:p>
          <a:p>
            <a:endParaRPr lang="en-US" sz="2800" dirty="0"/>
          </a:p>
          <a:p>
            <a:r>
              <a:rPr lang="en-US" sz="2800" dirty="0"/>
              <a:t>Does STPA provide any value or insights beyond what is modeled in </a:t>
            </a:r>
            <a:r>
              <a:rPr lang="en-US" sz="2800" dirty="0" err="1"/>
              <a:t>SysML</a:t>
            </a:r>
            <a:r>
              <a:rPr lang="en-US" sz="2800" dirty="0"/>
              <a:t>?</a:t>
            </a:r>
          </a:p>
        </p:txBody>
      </p:sp>
      <p:sp>
        <p:nvSpPr>
          <p:cNvPr id="4" name="Slide Number Placeholder 3">
            <a:extLst>
              <a:ext uri="{FF2B5EF4-FFF2-40B4-BE49-F238E27FC236}">
                <a16:creationId xmlns:a16="http://schemas.microsoft.com/office/drawing/2014/main" id="{8AB5E729-B18E-28A0-A1D5-36584EDA27A2}"/>
              </a:ext>
            </a:extLst>
          </p:cNvPr>
          <p:cNvSpPr>
            <a:spLocks noGrp="1"/>
          </p:cNvSpPr>
          <p:nvPr>
            <p:ph type="sldNum" sz="quarter" idx="12"/>
          </p:nvPr>
        </p:nvSpPr>
        <p:spPr/>
        <p:txBody>
          <a:bodyPr/>
          <a:lstStyle/>
          <a:p>
            <a:fld id="{4E5E9B44-CCE2-8740-9C9F-E57945DEEB9A}" type="slidenum">
              <a:rPr lang="en-US" smtClean="0"/>
              <a:pPr/>
              <a:t>106</a:t>
            </a:fld>
            <a:endParaRPr lang="en-US"/>
          </a:p>
        </p:txBody>
      </p:sp>
    </p:spTree>
    <p:extLst>
      <p:ext uri="{BB962C8B-B14F-4D97-AF65-F5344CB8AC3E}">
        <p14:creationId xmlns:p14="http://schemas.microsoft.com/office/powerpoint/2010/main" val="28046892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p:txBody>
          <a:bodyPr/>
          <a:lstStyle/>
          <a:p>
            <a:r>
              <a:rPr lang="en-US" dirty="0"/>
              <a:t>System Theoretic Process Analysis Report &amp; Model</a:t>
            </a:r>
          </a:p>
        </p:txBody>
      </p:sp>
      <p:sp>
        <p:nvSpPr>
          <p:cNvPr id="9" name="Content Placeholder 8">
            <a:extLst>
              <a:ext uri="{FF2B5EF4-FFF2-40B4-BE49-F238E27FC236}">
                <a16:creationId xmlns:a16="http://schemas.microsoft.com/office/drawing/2014/main" id="{70B18DC9-C3C1-9152-656D-F05844014630}"/>
              </a:ext>
            </a:extLst>
          </p:cNvPr>
          <p:cNvSpPr>
            <a:spLocks noGrp="1"/>
          </p:cNvSpPr>
          <p:nvPr>
            <p:ph sz="half" idx="2"/>
          </p:nvPr>
        </p:nvSpPr>
        <p:spPr>
          <a:xfrm>
            <a:off x="4629150" y="1830621"/>
            <a:ext cx="3886200" cy="3370030"/>
          </a:xfrm>
        </p:spPr>
        <p:txBody>
          <a:bodyPr>
            <a:normAutofit fontScale="92500" lnSpcReduction="10000"/>
          </a:bodyPr>
          <a:lstStyle/>
          <a:p>
            <a:r>
              <a:rPr lang="en-US" dirty="0"/>
              <a:t>STPA example:</a:t>
            </a:r>
          </a:p>
          <a:p>
            <a:pPr lvl="1"/>
            <a:r>
              <a:rPr lang="en-US" dirty="0"/>
              <a:t>MIT Masters Thesis</a:t>
            </a:r>
          </a:p>
          <a:p>
            <a:pPr lvl="1"/>
            <a:r>
              <a:rPr lang="en-US" i="1" dirty="0"/>
              <a:t>A Systematic Approach Towards Scalable, Reliable and Safe Satellite Constellations</a:t>
            </a:r>
            <a:endParaRPr lang="en-US" dirty="0"/>
          </a:p>
          <a:p>
            <a:r>
              <a:rPr lang="en-US" dirty="0"/>
              <a:t>Provides a single satellite analysis</a:t>
            </a:r>
          </a:p>
          <a:p>
            <a:pPr lvl="1"/>
            <a:r>
              <a:rPr lang="en-US" dirty="0"/>
              <a:t>Goals</a:t>
            </a:r>
          </a:p>
          <a:p>
            <a:pPr lvl="1"/>
            <a:r>
              <a:rPr lang="en-US" dirty="0"/>
              <a:t>Losses</a:t>
            </a:r>
          </a:p>
          <a:p>
            <a:pPr lvl="1"/>
            <a:r>
              <a:rPr lang="en-US" dirty="0"/>
              <a:t>Hazards</a:t>
            </a:r>
          </a:p>
          <a:p>
            <a:pPr lvl="1"/>
            <a:r>
              <a:rPr lang="en-US" dirty="0"/>
              <a:t>Control Structure</a:t>
            </a:r>
          </a:p>
          <a:p>
            <a:pPr lvl="1"/>
            <a:r>
              <a:rPr lang="en-US" dirty="0"/>
              <a:t>Hazardous Control Actions</a:t>
            </a:r>
          </a:p>
          <a:p>
            <a:pPr lvl="1"/>
            <a:r>
              <a:rPr lang="en-US" dirty="0"/>
              <a:t>Scenarios</a:t>
            </a:r>
          </a:p>
        </p:txBody>
      </p:sp>
      <p:pic>
        <p:nvPicPr>
          <p:cNvPr id="6" name="Picture 5">
            <a:extLst>
              <a:ext uri="{FF2B5EF4-FFF2-40B4-BE49-F238E27FC236}">
                <a16:creationId xmlns:a16="http://schemas.microsoft.com/office/drawing/2014/main" id="{0631509B-4F8D-37E3-F981-38E2A0674314}"/>
              </a:ext>
            </a:extLst>
          </p:cNvPr>
          <p:cNvPicPr>
            <a:picLocks noChangeAspect="1"/>
          </p:cNvPicPr>
          <p:nvPr/>
        </p:nvPicPr>
        <p:blipFill>
          <a:blip r:embed="rId2"/>
          <a:stretch>
            <a:fillRect/>
          </a:stretch>
        </p:blipFill>
        <p:spPr>
          <a:xfrm>
            <a:off x="1259283" y="1904763"/>
            <a:ext cx="2739235" cy="3295888"/>
          </a:xfrm>
          <a:prstGeom prst="rect">
            <a:avLst/>
          </a:prstGeom>
          <a:ln w="25400">
            <a:solidFill>
              <a:schemeClr val="tx1"/>
            </a:solidFill>
          </a:ln>
        </p:spPr>
      </p:pic>
      <p:sp>
        <p:nvSpPr>
          <p:cNvPr id="10" name="Rectangle 9">
            <a:extLst>
              <a:ext uri="{FF2B5EF4-FFF2-40B4-BE49-F238E27FC236}">
                <a16:creationId xmlns:a16="http://schemas.microsoft.com/office/drawing/2014/main" id="{5D0226A0-4304-6AAD-34E1-0CE040ECC3CA}"/>
              </a:ext>
            </a:extLst>
          </p:cNvPr>
          <p:cNvSpPr/>
          <p:nvPr/>
        </p:nvSpPr>
        <p:spPr>
          <a:xfrm>
            <a:off x="732138" y="5572739"/>
            <a:ext cx="8186054" cy="518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Thesis Provides a Representative STPA Analysis For a Satellite System</a:t>
            </a:r>
          </a:p>
        </p:txBody>
      </p:sp>
      <p:sp>
        <p:nvSpPr>
          <p:cNvPr id="3" name="Slide Number Placeholder 2">
            <a:extLst>
              <a:ext uri="{FF2B5EF4-FFF2-40B4-BE49-F238E27FC236}">
                <a16:creationId xmlns:a16="http://schemas.microsoft.com/office/drawing/2014/main" id="{70544DF6-BB6D-D910-803E-C5D22D7C176D}"/>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107</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30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p:txBody>
          <a:bodyPr/>
          <a:lstStyle/>
          <a:p>
            <a:r>
              <a:rPr lang="en-US" dirty="0"/>
              <a:t>Satellite System Architectural Model and Artifacts</a:t>
            </a:r>
          </a:p>
        </p:txBody>
      </p:sp>
      <p:sp>
        <p:nvSpPr>
          <p:cNvPr id="9" name="Content Placeholder 8">
            <a:extLst>
              <a:ext uri="{FF2B5EF4-FFF2-40B4-BE49-F238E27FC236}">
                <a16:creationId xmlns:a16="http://schemas.microsoft.com/office/drawing/2014/main" id="{70B18DC9-C3C1-9152-656D-F05844014630}"/>
              </a:ext>
            </a:extLst>
          </p:cNvPr>
          <p:cNvSpPr>
            <a:spLocks noGrp="1"/>
          </p:cNvSpPr>
          <p:nvPr>
            <p:ph sz="half" idx="2"/>
          </p:nvPr>
        </p:nvSpPr>
        <p:spPr>
          <a:xfrm>
            <a:off x="4629150" y="1904763"/>
            <a:ext cx="3886200" cy="3367400"/>
          </a:xfrm>
        </p:spPr>
        <p:txBody>
          <a:bodyPr>
            <a:normAutofit lnSpcReduction="10000"/>
          </a:bodyPr>
          <a:lstStyle/>
          <a:p>
            <a:r>
              <a:rPr lang="en-US" dirty="0"/>
              <a:t>Used the DellSAT-77 as presented in </a:t>
            </a:r>
            <a:r>
              <a:rPr lang="en-US" dirty="0" err="1"/>
              <a:t>Dellgatti’s</a:t>
            </a:r>
            <a:r>
              <a:rPr lang="en-US" dirty="0"/>
              <a:t> book</a:t>
            </a:r>
          </a:p>
          <a:p>
            <a:r>
              <a:rPr lang="en-US" dirty="0" err="1"/>
              <a:t>SysML</a:t>
            </a:r>
            <a:r>
              <a:rPr lang="en-US" dirty="0"/>
              <a:t> models available and used in analysis</a:t>
            </a:r>
          </a:p>
          <a:p>
            <a:r>
              <a:rPr lang="en-US" dirty="0"/>
              <a:t>Enabled completely unclassified demonstration</a:t>
            </a:r>
          </a:p>
          <a:p>
            <a:r>
              <a:rPr lang="en-US" dirty="0"/>
              <a:t>Representative satellite system</a:t>
            </a:r>
          </a:p>
          <a:p>
            <a:r>
              <a:rPr lang="en-US" dirty="0"/>
              <a:t>Representative of some artifacts believed available for operational study (e.g. </a:t>
            </a:r>
            <a:r>
              <a:rPr lang="en-US" dirty="0" err="1"/>
              <a:t>statecharts</a:t>
            </a:r>
            <a:r>
              <a:rPr lang="en-US" dirty="0"/>
              <a:t>)</a:t>
            </a:r>
          </a:p>
        </p:txBody>
      </p:sp>
      <p:sp>
        <p:nvSpPr>
          <p:cNvPr id="5" name="Rectangle 4">
            <a:extLst>
              <a:ext uri="{FF2B5EF4-FFF2-40B4-BE49-F238E27FC236}">
                <a16:creationId xmlns:a16="http://schemas.microsoft.com/office/drawing/2014/main" id="{2B86A72F-6EF9-898E-29B9-5E6BB64A3B7E}"/>
              </a:ext>
            </a:extLst>
          </p:cNvPr>
          <p:cNvSpPr/>
          <p:nvPr/>
        </p:nvSpPr>
        <p:spPr>
          <a:xfrm>
            <a:off x="732138" y="5409000"/>
            <a:ext cx="8186054" cy="366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DellSAT</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SysML</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Model &amp; Artifacts Are Representative Architecture </a:t>
            </a:r>
          </a:p>
        </p:txBody>
      </p:sp>
      <p:pic>
        <p:nvPicPr>
          <p:cNvPr id="6" name="Picture 5">
            <a:extLst>
              <a:ext uri="{FF2B5EF4-FFF2-40B4-BE49-F238E27FC236}">
                <a16:creationId xmlns:a16="http://schemas.microsoft.com/office/drawing/2014/main" id="{EB4958EC-8A9F-B20D-9318-F75E236B59F9}"/>
              </a:ext>
            </a:extLst>
          </p:cNvPr>
          <p:cNvPicPr>
            <a:picLocks noChangeAspect="1"/>
          </p:cNvPicPr>
          <p:nvPr/>
        </p:nvPicPr>
        <p:blipFill>
          <a:blip r:embed="rId2"/>
          <a:stretch>
            <a:fillRect/>
          </a:stretch>
        </p:blipFill>
        <p:spPr>
          <a:xfrm>
            <a:off x="839051" y="1836484"/>
            <a:ext cx="1227729" cy="1607741"/>
          </a:xfrm>
          <a:prstGeom prst="rect">
            <a:avLst/>
          </a:prstGeom>
        </p:spPr>
      </p:pic>
      <p:pic>
        <p:nvPicPr>
          <p:cNvPr id="8" name="Picture 7">
            <a:extLst>
              <a:ext uri="{FF2B5EF4-FFF2-40B4-BE49-F238E27FC236}">
                <a16:creationId xmlns:a16="http://schemas.microsoft.com/office/drawing/2014/main" id="{2FC3C149-D2C5-9EDC-E529-D60561729C08}"/>
              </a:ext>
            </a:extLst>
          </p:cNvPr>
          <p:cNvPicPr>
            <a:picLocks noChangeAspect="1"/>
          </p:cNvPicPr>
          <p:nvPr/>
        </p:nvPicPr>
        <p:blipFill>
          <a:blip r:embed="rId3"/>
          <a:stretch>
            <a:fillRect/>
          </a:stretch>
        </p:blipFill>
        <p:spPr>
          <a:xfrm>
            <a:off x="805635" y="3444225"/>
            <a:ext cx="3656056" cy="1827938"/>
          </a:xfrm>
          <a:prstGeom prst="rect">
            <a:avLst/>
          </a:prstGeom>
        </p:spPr>
      </p:pic>
      <p:sp>
        <p:nvSpPr>
          <p:cNvPr id="10" name="TextBox 9">
            <a:extLst>
              <a:ext uri="{FF2B5EF4-FFF2-40B4-BE49-F238E27FC236}">
                <a16:creationId xmlns:a16="http://schemas.microsoft.com/office/drawing/2014/main" id="{A138CF98-60E4-078D-D3D5-A30CCEFC21B4}"/>
              </a:ext>
            </a:extLst>
          </p:cNvPr>
          <p:cNvSpPr txBox="1"/>
          <p:nvPr/>
        </p:nvSpPr>
        <p:spPr>
          <a:xfrm>
            <a:off x="2157210" y="1866186"/>
            <a:ext cx="2304480" cy="161582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dirty="0">
                <a:ln>
                  <a:noFill/>
                </a:ln>
                <a:solidFill>
                  <a:prstClr val="black"/>
                </a:solidFill>
                <a:effectLst/>
                <a:uLnTx/>
                <a:uFillTx/>
                <a:latin typeface="Calibri" panose="020F0502020204030204"/>
                <a:ea typeface="+mn-ea"/>
                <a:cs typeface="+mn-cs"/>
              </a:rPr>
              <a:t>“The sample diagrams in the figures present various aspects of a single system, the DellSat-77 Satellite System—a system I conceived of entirely for the purpose of writing this book (and I hereby certify that I have not disclosed any proprietary information of any aerospace companies). I chose to focus on a satellite system to demonstrate how you can use </a:t>
            </a:r>
            <a:r>
              <a:rPr kumimoji="0" lang="en-US" sz="900" b="1" i="1" u="none" strike="noStrike" kern="1200" cap="none" spc="0" normalizeH="0" baseline="0" noProof="0" dirty="0" err="1">
                <a:ln>
                  <a:noFill/>
                </a:ln>
                <a:solidFill>
                  <a:prstClr val="black"/>
                </a:solidFill>
                <a:effectLst/>
                <a:uLnTx/>
                <a:uFillTx/>
                <a:latin typeface="Calibri" panose="020F0502020204030204"/>
                <a:ea typeface="+mn-ea"/>
                <a:cs typeface="+mn-cs"/>
              </a:rPr>
              <a:t>SysML</a:t>
            </a:r>
            <a:r>
              <a:rPr kumimoji="0" lang="en-US" sz="900" b="1" i="1" u="none" strike="noStrike" kern="1200" cap="none" spc="0" normalizeH="0" baseline="0" noProof="0" dirty="0">
                <a:ln>
                  <a:noFill/>
                </a:ln>
                <a:solidFill>
                  <a:prstClr val="black"/>
                </a:solidFill>
                <a:effectLst/>
                <a:uLnTx/>
                <a:uFillTx/>
                <a:latin typeface="Calibri" panose="020F0502020204030204"/>
                <a:ea typeface="+mn-ea"/>
                <a:cs typeface="+mn-cs"/>
              </a:rPr>
              <a:t> to model a complex, real-world sociotechnical system”</a:t>
            </a:r>
          </a:p>
        </p:txBody>
      </p:sp>
      <p:sp>
        <p:nvSpPr>
          <p:cNvPr id="11" name="TextBox 10">
            <a:extLst>
              <a:ext uri="{FF2B5EF4-FFF2-40B4-BE49-F238E27FC236}">
                <a16:creationId xmlns:a16="http://schemas.microsoft.com/office/drawing/2014/main" id="{FE30AFB6-76AA-31A6-6DFB-20BF7D53CD96}"/>
              </a:ext>
            </a:extLst>
          </p:cNvPr>
          <p:cNvSpPr txBox="1"/>
          <p:nvPr/>
        </p:nvSpPr>
        <p:spPr>
          <a:xfrm>
            <a:off x="1" y="5761434"/>
            <a:ext cx="6511719" cy="25391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rPr>
              <a:t>https://ei194.infusionsoft.app/app/page/free-sysml-model?cookieUUID=b2443ee0-99ea-42cc-a132-e829a011d7c7</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14595729-7436-3E39-E867-2A96B251970D}"/>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108</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12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7886700" cy="994172"/>
          </a:xfrm>
        </p:spPr>
        <p:txBody>
          <a:bodyPr>
            <a:normAutofit fontScale="90000"/>
          </a:bodyPr>
          <a:lstStyle/>
          <a:p>
            <a:r>
              <a:rPr lang="en-US" dirty="0"/>
              <a:t>Identify Relevant Portions of the STPA Control Structure(s)</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5275621" y="1994001"/>
            <a:ext cx="3239729" cy="3263504"/>
          </a:xfrm>
        </p:spPr>
        <p:txBody>
          <a:bodyPr>
            <a:normAutofit/>
          </a:bodyPr>
          <a:lstStyle/>
          <a:p>
            <a:r>
              <a:rPr lang="en-US" dirty="0"/>
              <a:t>STPA Control Structure is an abstract model of basic satellite functionality  </a:t>
            </a:r>
          </a:p>
          <a:p>
            <a:r>
              <a:rPr lang="en-US" dirty="0"/>
              <a:t>Analysis focuses on a subset of the functionality based on previous steps </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5257504"/>
            <a:ext cx="8186054" cy="517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Focus, Control of the Attitude Functionality, is Easy to Identify in the STPA Report’s Control Structure</a:t>
            </a:r>
          </a:p>
        </p:txBody>
      </p:sp>
      <p:pic>
        <p:nvPicPr>
          <p:cNvPr id="3" name="Picture 2">
            <a:extLst>
              <a:ext uri="{FF2B5EF4-FFF2-40B4-BE49-F238E27FC236}">
                <a16:creationId xmlns:a16="http://schemas.microsoft.com/office/drawing/2014/main" id="{F8488D2B-0B23-220F-3CB6-1FCE162C1F3F}"/>
              </a:ext>
            </a:extLst>
          </p:cNvPr>
          <p:cNvPicPr>
            <a:picLocks noChangeAspect="1"/>
          </p:cNvPicPr>
          <p:nvPr/>
        </p:nvPicPr>
        <p:blipFill rotWithShape="1">
          <a:blip r:embed="rId2"/>
          <a:srcRect b="7198"/>
          <a:stretch/>
        </p:blipFill>
        <p:spPr>
          <a:xfrm>
            <a:off x="982361" y="2072216"/>
            <a:ext cx="4040660" cy="2897273"/>
          </a:xfrm>
          <a:prstGeom prst="rect">
            <a:avLst/>
          </a:prstGeom>
          <a:ln w="25400">
            <a:solidFill>
              <a:schemeClr val="tx1"/>
            </a:solidFill>
          </a:ln>
        </p:spPr>
      </p:pic>
      <p:sp>
        <p:nvSpPr>
          <p:cNvPr id="5" name="TextBox 4">
            <a:extLst>
              <a:ext uri="{FF2B5EF4-FFF2-40B4-BE49-F238E27FC236}">
                <a16:creationId xmlns:a16="http://schemas.microsoft.com/office/drawing/2014/main" id="{10FE6376-940A-1703-C508-43348973FA0E}"/>
              </a:ext>
            </a:extLst>
          </p:cNvPr>
          <p:cNvSpPr txBox="1"/>
          <p:nvPr/>
        </p:nvSpPr>
        <p:spPr>
          <a:xfrm>
            <a:off x="1149161" y="4982485"/>
            <a:ext cx="233192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Control Structure</a:t>
            </a:r>
          </a:p>
        </p:txBody>
      </p:sp>
      <p:sp>
        <p:nvSpPr>
          <p:cNvPr id="10" name="Rectangle 9">
            <a:extLst>
              <a:ext uri="{FF2B5EF4-FFF2-40B4-BE49-F238E27FC236}">
                <a16:creationId xmlns:a16="http://schemas.microsoft.com/office/drawing/2014/main" id="{44803099-46CE-3F82-75AA-E35CB8B06E0F}"/>
              </a:ext>
            </a:extLst>
          </p:cNvPr>
          <p:cNvSpPr/>
          <p:nvPr/>
        </p:nvSpPr>
        <p:spPr>
          <a:xfrm>
            <a:off x="2821717" y="3350226"/>
            <a:ext cx="1076326" cy="1619263"/>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721B0A8-F706-631E-A30B-32C6E3D1780E}"/>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87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7886700" cy="994172"/>
          </a:xfrm>
        </p:spPr>
        <p:txBody>
          <a:bodyPr>
            <a:normAutofit fontScale="90000"/>
          </a:bodyPr>
          <a:lstStyle/>
          <a:p>
            <a:r>
              <a:rPr lang="en-US" dirty="0"/>
              <a:t>Top-Level STPA Control Structure </a:t>
            </a:r>
            <a:br>
              <a:rPr lang="en-US" dirty="0"/>
            </a:br>
            <a:r>
              <a:rPr lang="en-US" dirty="0"/>
              <a:t>vs. Architecture Model</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6435923" y="1994001"/>
            <a:ext cx="2435826" cy="3263504"/>
          </a:xfrm>
        </p:spPr>
        <p:txBody>
          <a:bodyPr>
            <a:normAutofit fontScale="92500" lnSpcReduction="10000"/>
          </a:bodyPr>
          <a:lstStyle/>
          <a:p>
            <a:r>
              <a:rPr lang="en-US" dirty="0"/>
              <a:t>STPA Control Structure “</a:t>
            </a:r>
            <a:r>
              <a:rPr lang="en-US" b="1" dirty="0">
                <a:solidFill>
                  <a:srgbClr val="FF0000"/>
                </a:solidFill>
              </a:rPr>
              <a:t>Attitude Controller”</a:t>
            </a:r>
            <a:r>
              <a:rPr lang="en-US" dirty="0"/>
              <a:t> and “</a:t>
            </a:r>
            <a:r>
              <a:rPr lang="en-US" b="1" dirty="0">
                <a:solidFill>
                  <a:srgbClr val="FF0000"/>
                </a:solidFill>
              </a:rPr>
              <a:t>Attitude Controlled Process” </a:t>
            </a:r>
            <a:r>
              <a:rPr lang="en-US" dirty="0"/>
              <a:t>trace to “</a:t>
            </a:r>
            <a:r>
              <a:rPr lang="en-US" b="1" dirty="0">
                <a:solidFill>
                  <a:srgbClr val="FF0000"/>
                </a:solidFill>
              </a:rPr>
              <a:t>Attitude and Orbital Control System (AOCS)”</a:t>
            </a:r>
            <a:r>
              <a:rPr lang="en-US" b="1" dirty="0"/>
              <a:t> </a:t>
            </a:r>
            <a:r>
              <a:rPr lang="en-US" dirty="0"/>
              <a:t>on </a:t>
            </a:r>
            <a:r>
              <a:rPr lang="en-US" dirty="0" err="1"/>
              <a:t>DelSAT</a:t>
            </a:r>
            <a:r>
              <a:rPr lang="en-US" dirty="0"/>
              <a:t> architecture</a:t>
            </a:r>
          </a:p>
          <a:p>
            <a:r>
              <a:rPr lang="en-US" dirty="0"/>
              <a:t>AOCS will be the primary portion of the architecture to initially focus on </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5257504"/>
            <a:ext cx="8186054" cy="517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AOCS Can Be Considered as the Realization of the Attitude Controller and Controlled Process in the STPA Report</a:t>
            </a:r>
          </a:p>
        </p:txBody>
      </p:sp>
      <p:pic>
        <p:nvPicPr>
          <p:cNvPr id="3" name="Picture 2">
            <a:extLst>
              <a:ext uri="{FF2B5EF4-FFF2-40B4-BE49-F238E27FC236}">
                <a16:creationId xmlns:a16="http://schemas.microsoft.com/office/drawing/2014/main" id="{F8488D2B-0B23-220F-3CB6-1FCE162C1F3F}"/>
              </a:ext>
            </a:extLst>
          </p:cNvPr>
          <p:cNvPicPr>
            <a:picLocks noChangeAspect="1"/>
          </p:cNvPicPr>
          <p:nvPr/>
        </p:nvPicPr>
        <p:blipFill rotWithShape="1">
          <a:blip r:embed="rId2"/>
          <a:srcRect l="27294" t="36780" r="11162" b="7198"/>
          <a:stretch/>
        </p:blipFill>
        <p:spPr>
          <a:xfrm>
            <a:off x="841803" y="2221461"/>
            <a:ext cx="3192628" cy="2245432"/>
          </a:xfrm>
          <a:prstGeom prst="rect">
            <a:avLst/>
          </a:prstGeom>
          <a:ln w="25400">
            <a:solidFill>
              <a:schemeClr val="tx1"/>
            </a:solidFill>
          </a:ln>
        </p:spPr>
      </p:pic>
      <p:sp>
        <p:nvSpPr>
          <p:cNvPr id="5" name="TextBox 4">
            <a:extLst>
              <a:ext uri="{FF2B5EF4-FFF2-40B4-BE49-F238E27FC236}">
                <a16:creationId xmlns:a16="http://schemas.microsoft.com/office/drawing/2014/main" id="{10FE6376-940A-1703-C508-43348973FA0E}"/>
              </a:ext>
            </a:extLst>
          </p:cNvPr>
          <p:cNvSpPr txBox="1"/>
          <p:nvPr/>
        </p:nvSpPr>
        <p:spPr>
          <a:xfrm>
            <a:off x="851012" y="4434173"/>
            <a:ext cx="233192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Control Structure</a:t>
            </a:r>
          </a:p>
        </p:txBody>
      </p:sp>
      <p:sp>
        <p:nvSpPr>
          <p:cNvPr id="10" name="Rectangle 9">
            <a:extLst>
              <a:ext uri="{FF2B5EF4-FFF2-40B4-BE49-F238E27FC236}">
                <a16:creationId xmlns:a16="http://schemas.microsoft.com/office/drawing/2014/main" id="{44803099-46CE-3F82-75AA-E35CB8B06E0F}"/>
              </a:ext>
            </a:extLst>
          </p:cNvPr>
          <p:cNvSpPr/>
          <p:nvPr/>
        </p:nvSpPr>
        <p:spPr>
          <a:xfrm>
            <a:off x="1996903" y="2398249"/>
            <a:ext cx="1076326" cy="1755560"/>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7DFD031-B2F5-D8D4-75C8-CE3310D61FEF}"/>
              </a:ext>
            </a:extLst>
          </p:cNvPr>
          <p:cNvPicPr>
            <a:picLocks noChangeAspect="1"/>
          </p:cNvPicPr>
          <p:nvPr/>
        </p:nvPicPr>
        <p:blipFill>
          <a:blip r:embed="rId3"/>
          <a:stretch>
            <a:fillRect/>
          </a:stretch>
        </p:blipFill>
        <p:spPr>
          <a:xfrm>
            <a:off x="3787744" y="2628120"/>
            <a:ext cx="2579102" cy="2151857"/>
          </a:xfrm>
          <a:prstGeom prst="rect">
            <a:avLst/>
          </a:prstGeom>
          <a:ln w="25400">
            <a:solidFill>
              <a:schemeClr val="tx1"/>
            </a:solidFill>
          </a:ln>
        </p:spPr>
      </p:pic>
      <p:sp>
        <p:nvSpPr>
          <p:cNvPr id="8" name="Rectangle 7">
            <a:extLst>
              <a:ext uri="{FF2B5EF4-FFF2-40B4-BE49-F238E27FC236}">
                <a16:creationId xmlns:a16="http://schemas.microsoft.com/office/drawing/2014/main" id="{FA1B9743-72B9-D84C-472C-DD2E0B2558AA}"/>
              </a:ext>
            </a:extLst>
          </p:cNvPr>
          <p:cNvSpPr/>
          <p:nvPr/>
        </p:nvSpPr>
        <p:spPr>
          <a:xfrm>
            <a:off x="4468087" y="3924815"/>
            <a:ext cx="573471" cy="716663"/>
          </a:xfrm>
          <a:prstGeom prst="rect">
            <a:avLst/>
          </a:prstGeom>
          <a:solidFill>
            <a:srgbClr val="FF0000">
              <a:alpha val="38000"/>
            </a:srgbClr>
          </a:solidFill>
          <a:ln w="254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449E7B0D-7BDE-C2E5-F986-B1BBEFB4553A}"/>
              </a:ext>
            </a:extLst>
          </p:cNvPr>
          <p:cNvSpPr/>
          <p:nvPr/>
        </p:nvSpPr>
        <p:spPr>
          <a:xfrm rot="827484">
            <a:off x="3010447" y="3917209"/>
            <a:ext cx="1186014" cy="592332"/>
          </a:xfrm>
          <a:prstGeom prst="rightArrow">
            <a:avLst/>
          </a:prstGeom>
          <a:solidFill>
            <a:srgbClr val="FF00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A190B82-E620-B21A-51C1-16C3CD25A326}"/>
              </a:ext>
            </a:extLst>
          </p:cNvPr>
          <p:cNvSpPr txBox="1"/>
          <p:nvPr/>
        </p:nvSpPr>
        <p:spPr>
          <a:xfrm>
            <a:off x="4034431" y="4779976"/>
            <a:ext cx="226857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err="1">
                <a:ln>
                  <a:noFill/>
                </a:ln>
                <a:solidFill>
                  <a:prstClr val="black"/>
                </a:solidFill>
                <a:effectLst/>
                <a:uLnTx/>
                <a:uFillTx/>
                <a:latin typeface="Calibri" panose="020F0502020204030204"/>
                <a:ea typeface="+mn-ea"/>
                <a:cs typeface="+mn-cs"/>
              </a:rPr>
              <a:t>DelSAT</a:t>
            </a: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 Architecture in </a:t>
            </a:r>
            <a:r>
              <a:rPr kumimoji="0" lang="en-US" sz="1350" b="1" i="0" u="none" strike="noStrike" kern="1200" cap="none" spc="0" normalizeH="0" baseline="0" noProof="0" dirty="0" err="1">
                <a:ln>
                  <a:noFill/>
                </a:ln>
                <a:solidFill>
                  <a:prstClr val="black"/>
                </a:solidFill>
                <a:effectLst/>
                <a:uLnTx/>
                <a:uFillTx/>
                <a:latin typeface="Calibri" panose="020F0502020204030204"/>
                <a:ea typeface="+mn-ea"/>
                <a:cs typeface="+mn-cs"/>
              </a:rPr>
              <a:t>SysML</a:t>
            </a:r>
            <a:endPar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lide Number Placeholder 12">
            <a:extLst>
              <a:ext uri="{FF2B5EF4-FFF2-40B4-BE49-F238E27FC236}">
                <a16:creationId xmlns:a16="http://schemas.microsoft.com/office/drawing/2014/main" id="{F7FA9F4B-A6F9-7BEB-937E-88C62E3684E6}"/>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110</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D12AD2C-2732-C94D-9379-DD56DB63540C}"/>
              </a:ext>
            </a:extLst>
          </p:cNvPr>
          <p:cNvSpPr txBox="1"/>
          <p:nvPr/>
        </p:nvSpPr>
        <p:spPr>
          <a:xfrm>
            <a:off x="4372923" y="2299664"/>
            <a:ext cx="1631051" cy="300082"/>
          </a:xfrm>
          <a:prstGeom prst="rect">
            <a:avLst/>
          </a:prstGeom>
          <a:solidFill>
            <a:schemeClr val="bg1"/>
          </a:solidFill>
          <a:ln w="19050">
            <a:solidFill>
              <a:schemeClr val="tx1"/>
            </a:solidFill>
          </a:ln>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a:ea typeface="+mn-ea"/>
                <a:cs typeface="+mn-cs"/>
              </a:rPr>
              <a:t>PHYSICAL FORM</a:t>
            </a:r>
          </a:p>
        </p:txBody>
      </p:sp>
      <p:sp>
        <p:nvSpPr>
          <p:cNvPr id="15" name="TextBox 14">
            <a:extLst>
              <a:ext uri="{FF2B5EF4-FFF2-40B4-BE49-F238E27FC236}">
                <a16:creationId xmlns:a16="http://schemas.microsoft.com/office/drawing/2014/main" id="{89923918-2032-01ED-E3B1-D0D9882A99BE}"/>
              </a:ext>
            </a:extLst>
          </p:cNvPr>
          <p:cNvSpPr txBox="1"/>
          <p:nvPr/>
        </p:nvSpPr>
        <p:spPr>
          <a:xfrm>
            <a:off x="1662227" y="1890273"/>
            <a:ext cx="1775494" cy="300082"/>
          </a:xfrm>
          <a:prstGeom prst="rect">
            <a:avLst/>
          </a:prstGeom>
          <a:solidFill>
            <a:schemeClr val="bg1"/>
          </a:solidFill>
          <a:ln w="19050">
            <a:solidFill>
              <a:schemeClr val="tx1"/>
            </a:solidFill>
          </a:ln>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a:ea typeface="+mn-ea"/>
                <a:cs typeface="+mn-cs"/>
              </a:rPr>
              <a:t>ABSTRACT FUNCTION</a:t>
            </a:r>
          </a:p>
        </p:txBody>
      </p:sp>
    </p:spTree>
    <p:extLst>
      <p:ext uri="{BB962C8B-B14F-4D97-AF65-F5344CB8AC3E}">
        <p14:creationId xmlns:p14="http://schemas.microsoft.com/office/powerpoint/2010/main" val="24166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1"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7886700" cy="994172"/>
          </a:xfrm>
        </p:spPr>
        <p:txBody>
          <a:bodyPr>
            <a:normAutofit fontScale="90000"/>
          </a:bodyPr>
          <a:lstStyle/>
          <a:p>
            <a:r>
              <a:rPr lang="en-US" dirty="0"/>
              <a:t>Relevant STPA Control Action (Attitude Command)</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5275621" y="1994001"/>
            <a:ext cx="3239729" cy="3263504"/>
          </a:xfrm>
        </p:spPr>
        <p:txBody>
          <a:bodyPr>
            <a:normAutofit/>
          </a:bodyPr>
          <a:lstStyle/>
          <a:p>
            <a:r>
              <a:rPr lang="en-US" dirty="0"/>
              <a:t>Identify each of the UCAs associated with the relevant control actions from the STPA report</a:t>
            </a:r>
          </a:p>
          <a:p>
            <a:r>
              <a:rPr lang="en-US" dirty="0"/>
              <a:t>Use contexts associated with the previously identified Hazards of Interest</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5257504"/>
            <a:ext cx="8186054" cy="517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STPA Report Identifies the Various Contexts in Which the Attitude Commanded Can Lead to a Hazard </a:t>
            </a:r>
          </a:p>
        </p:txBody>
      </p:sp>
      <p:sp>
        <p:nvSpPr>
          <p:cNvPr id="5" name="TextBox 4">
            <a:extLst>
              <a:ext uri="{FF2B5EF4-FFF2-40B4-BE49-F238E27FC236}">
                <a16:creationId xmlns:a16="http://schemas.microsoft.com/office/drawing/2014/main" id="{10FE6376-940A-1703-C508-43348973FA0E}"/>
              </a:ext>
            </a:extLst>
          </p:cNvPr>
          <p:cNvSpPr txBox="1"/>
          <p:nvPr/>
        </p:nvSpPr>
        <p:spPr>
          <a:xfrm>
            <a:off x="928627" y="4116194"/>
            <a:ext cx="402058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Hazardous Control Action Table (Excerpt)</a:t>
            </a:r>
          </a:p>
        </p:txBody>
      </p:sp>
      <p:pic>
        <p:nvPicPr>
          <p:cNvPr id="7" name="Picture 6">
            <a:extLst>
              <a:ext uri="{FF2B5EF4-FFF2-40B4-BE49-F238E27FC236}">
                <a16:creationId xmlns:a16="http://schemas.microsoft.com/office/drawing/2014/main" id="{177ABAD5-552A-179B-B801-D598B1A50325}"/>
              </a:ext>
            </a:extLst>
          </p:cNvPr>
          <p:cNvPicPr>
            <a:picLocks noChangeAspect="1"/>
          </p:cNvPicPr>
          <p:nvPr/>
        </p:nvPicPr>
        <p:blipFill rotWithShape="1">
          <a:blip r:embed="rId2"/>
          <a:srcRect l="2217" t="1834" r="12383" b="41701"/>
          <a:stretch/>
        </p:blipFill>
        <p:spPr>
          <a:xfrm>
            <a:off x="732138" y="2241715"/>
            <a:ext cx="4243507" cy="1830484"/>
          </a:xfrm>
          <a:prstGeom prst="rect">
            <a:avLst/>
          </a:prstGeom>
        </p:spPr>
      </p:pic>
      <p:sp>
        <p:nvSpPr>
          <p:cNvPr id="10" name="Rectangle 9">
            <a:extLst>
              <a:ext uri="{FF2B5EF4-FFF2-40B4-BE49-F238E27FC236}">
                <a16:creationId xmlns:a16="http://schemas.microsoft.com/office/drawing/2014/main" id="{44803099-46CE-3F82-75AA-E35CB8B06E0F}"/>
              </a:ext>
            </a:extLst>
          </p:cNvPr>
          <p:cNvSpPr/>
          <p:nvPr/>
        </p:nvSpPr>
        <p:spPr>
          <a:xfrm>
            <a:off x="1257403" y="2195740"/>
            <a:ext cx="958259" cy="809345"/>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row: Down 7">
            <a:extLst>
              <a:ext uri="{FF2B5EF4-FFF2-40B4-BE49-F238E27FC236}">
                <a16:creationId xmlns:a16="http://schemas.microsoft.com/office/drawing/2014/main" id="{AF8C06B5-2D1F-EA63-D048-F9EBB2A8CCF4}"/>
              </a:ext>
            </a:extLst>
          </p:cNvPr>
          <p:cNvSpPr/>
          <p:nvPr/>
        </p:nvSpPr>
        <p:spPr>
          <a:xfrm rot="10800000">
            <a:off x="768699" y="2646532"/>
            <a:ext cx="429567" cy="276999"/>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F1A1750-AED1-0C85-7748-77E251C113D9}"/>
              </a:ext>
            </a:extLst>
          </p:cNvPr>
          <p:cNvSpPr/>
          <p:nvPr/>
        </p:nvSpPr>
        <p:spPr>
          <a:xfrm>
            <a:off x="2272780" y="2195740"/>
            <a:ext cx="1043177" cy="1056143"/>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5BA610F-094E-1A81-0D65-45EC968026B7}"/>
              </a:ext>
            </a:extLst>
          </p:cNvPr>
          <p:cNvSpPr/>
          <p:nvPr/>
        </p:nvSpPr>
        <p:spPr>
          <a:xfrm>
            <a:off x="3376348" y="2241715"/>
            <a:ext cx="958259" cy="877670"/>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705AA585-A7E0-71A5-49C1-AE91C4729BA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111</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45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7886700" cy="994172"/>
          </a:xfrm>
        </p:spPr>
        <p:txBody>
          <a:bodyPr>
            <a:normAutofit fontScale="90000"/>
          </a:bodyPr>
          <a:lstStyle/>
          <a:p>
            <a:r>
              <a:rPr lang="en-US" dirty="0"/>
              <a:t>Corresponding Loss Scenarios from STPA Report</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5275621" y="1994001"/>
            <a:ext cx="3239729" cy="3263504"/>
          </a:xfrm>
        </p:spPr>
        <p:txBody>
          <a:bodyPr>
            <a:normAutofit/>
          </a:bodyPr>
          <a:lstStyle/>
          <a:p>
            <a:r>
              <a:rPr lang="en-US" dirty="0"/>
              <a:t>UCA-A2.26 is a previously identified Hazardous Control Action of Interest</a:t>
            </a:r>
          </a:p>
          <a:p>
            <a:r>
              <a:rPr lang="en-US" dirty="0"/>
              <a:t>UCA maps to multiple scenarios in the STPA Report </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5257504"/>
            <a:ext cx="8186054" cy="517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Scenario 82 &amp; 83 are Both Relevant Scenarios (we will further Analyze 82)</a:t>
            </a:r>
          </a:p>
        </p:txBody>
      </p:sp>
      <p:sp>
        <p:nvSpPr>
          <p:cNvPr id="5" name="TextBox 4">
            <a:extLst>
              <a:ext uri="{FF2B5EF4-FFF2-40B4-BE49-F238E27FC236}">
                <a16:creationId xmlns:a16="http://schemas.microsoft.com/office/drawing/2014/main" id="{10FE6376-940A-1703-C508-43348973FA0E}"/>
              </a:ext>
            </a:extLst>
          </p:cNvPr>
          <p:cNvSpPr txBox="1"/>
          <p:nvPr/>
        </p:nvSpPr>
        <p:spPr>
          <a:xfrm>
            <a:off x="1202501" y="4781550"/>
            <a:ext cx="2125967"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Loss Scenarios</a:t>
            </a:r>
          </a:p>
        </p:txBody>
      </p:sp>
      <p:pic>
        <p:nvPicPr>
          <p:cNvPr id="7" name="Picture 6">
            <a:extLst>
              <a:ext uri="{FF2B5EF4-FFF2-40B4-BE49-F238E27FC236}">
                <a16:creationId xmlns:a16="http://schemas.microsoft.com/office/drawing/2014/main" id="{3B3B5433-CE9E-47D9-68F2-4A3C04661D31}"/>
              </a:ext>
            </a:extLst>
          </p:cNvPr>
          <p:cNvPicPr>
            <a:picLocks noChangeAspect="1"/>
          </p:cNvPicPr>
          <p:nvPr/>
        </p:nvPicPr>
        <p:blipFill rotWithShape="1">
          <a:blip r:embed="rId2"/>
          <a:srcRect b="6292"/>
          <a:stretch/>
        </p:blipFill>
        <p:spPr>
          <a:xfrm>
            <a:off x="732137" y="1994001"/>
            <a:ext cx="4543484" cy="2787549"/>
          </a:xfrm>
          <a:prstGeom prst="rect">
            <a:avLst/>
          </a:prstGeom>
        </p:spPr>
      </p:pic>
      <p:sp>
        <p:nvSpPr>
          <p:cNvPr id="10" name="Rectangle 9">
            <a:extLst>
              <a:ext uri="{FF2B5EF4-FFF2-40B4-BE49-F238E27FC236}">
                <a16:creationId xmlns:a16="http://schemas.microsoft.com/office/drawing/2014/main" id="{44803099-46CE-3F82-75AA-E35CB8B06E0F}"/>
              </a:ext>
            </a:extLst>
          </p:cNvPr>
          <p:cNvSpPr/>
          <p:nvPr/>
        </p:nvSpPr>
        <p:spPr>
          <a:xfrm>
            <a:off x="2035892" y="1969849"/>
            <a:ext cx="3136242" cy="2787549"/>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row: Down 7">
            <a:extLst>
              <a:ext uri="{FF2B5EF4-FFF2-40B4-BE49-F238E27FC236}">
                <a16:creationId xmlns:a16="http://schemas.microsoft.com/office/drawing/2014/main" id="{22D1B75D-3E92-90F2-1E6C-B64DEB739DF4}"/>
              </a:ext>
            </a:extLst>
          </p:cNvPr>
          <p:cNvSpPr/>
          <p:nvPr/>
        </p:nvSpPr>
        <p:spPr>
          <a:xfrm rot="10800000">
            <a:off x="987717" y="2890838"/>
            <a:ext cx="429567" cy="276999"/>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71FCB8A8-3F66-1D42-EFC5-51EDF0C99DF2}"/>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112</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83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879515"/>
            <a:ext cx="7886700" cy="994172"/>
          </a:xfrm>
        </p:spPr>
        <p:txBody>
          <a:bodyPr>
            <a:normAutofit fontScale="90000"/>
          </a:bodyPr>
          <a:lstStyle/>
          <a:p>
            <a:r>
              <a:rPr lang="en-US" dirty="0"/>
              <a:t>Could these scenarios occur in the </a:t>
            </a:r>
            <a:r>
              <a:rPr lang="en-US" dirty="0" err="1"/>
              <a:t>DelSAT</a:t>
            </a:r>
            <a:r>
              <a:rPr lang="en-US" dirty="0"/>
              <a:t> Architecture / Artifacts?</a:t>
            </a:r>
          </a:p>
        </p:txBody>
      </p:sp>
      <p:sp>
        <p:nvSpPr>
          <p:cNvPr id="12" name="Content Placeholder 11">
            <a:extLst>
              <a:ext uri="{FF2B5EF4-FFF2-40B4-BE49-F238E27FC236}">
                <a16:creationId xmlns:a16="http://schemas.microsoft.com/office/drawing/2014/main" id="{5CF8A300-D002-A89A-4C3E-F212990A8F22}"/>
              </a:ext>
            </a:extLst>
          </p:cNvPr>
          <p:cNvSpPr>
            <a:spLocks noGrp="1"/>
          </p:cNvSpPr>
          <p:nvPr>
            <p:ph idx="1"/>
          </p:nvPr>
        </p:nvSpPr>
        <p:spPr>
          <a:xfrm>
            <a:off x="628650" y="1962924"/>
            <a:ext cx="7886700" cy="3263504"/>
          </a:xfrm>
        </p:spPr>
        <p:txBody>
          <a:bodyPr/>
          <a:lstStyle/>
          <a:p>
            <a:r>
              <a:rPr lang="en-US" dirty="0"/>
              <a:t>HCA 2-26: On Board Controller (OBC) does NOT provide an ATTITUDE command when necessary for a Payload or Maneuver operation.</a:t>
            </a:r>
          </a:p>
          <a:p>
            <a:r>
              <a:rPr lang="en-US" dirty="0"/>
              <a:t>STPA report Scenario 82 (based on HCA 2-26)</a:t>
            </a:r>
          </a:p>
          <a:p>
            <a:pPr marL="0" indent="0">
              <a:buNone/>
            </a:pPr>
            <a:r>
              <a:rPr lang="en-US" dirty="0"/>
              <a:t>	The On Board Controller (OBC) is about to start payload operations.  The OBC fails and goes to shut-down or </a:t>
            </a:r>
            <a:r>
              <a:rPr lang="en-US" dirty="0">
                <a:solidFill>
                  <a:srgbClr val="FF0000"/>
                </a:solidFill>
              </a:rPr>
              <a:t>fault handling mode</a:t>
            </a:r>
            <a:r>
              <a:rPr lang="en-US" dirty="0"/>
              <a:t> before issuing the command.  As a result, the satellite is in an incorrect attitude for the requested plan and </a:t>
            </a:r>
            <a:r>
              <a:rPr lang="en-US" dirty="0">
                <a:solidFill>
                  <a:srgbClr val="FF0000"/>
                </a:solidFill>
              </a:rPr>
              <a:t>cannot perform its mission objectives </a:t>
            </a:r>
            <a:r>
              <a:rPr lang="en-US" dirty="0"/>
              <a:t>(science, comms, </a:t>
            </a:r>
            <a:r>
              <a:rPr lang="en-US" dirty="0" err="1"/>
              <a:t>etc</a:t>
            </a:r>
            <a:r>
              <a:rPr lang="en-US" dirty="0"/>
              <a:t>) (H-1) or correct the inadequate orbit (H-3)</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5257504"/>
            <a:ext cx="8186054" cy="517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Now Explain the Scenario from the STPA Report Using the </a:t>
            </a:r>
            <a:r>
              <a:rPr kumimoji="0" lang="en-US" sz="1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Architecture / Artifacts</a:t>
            </a:r>
          </a:p>
        </p:txBody>
      </p:sp>
      <p:sp>
        <p:nvSpPr>
          <p:cNvPr id="3" name="Slide Number Placeholder 2">
            <a:extLst>
              <a:ext uri="{FF2B5EF4-FFF2-40B4-BE49-F238E27FC236}">
                <a16:creationId xmlns:a16="http://schemas.microsoft.com/office/drawing/2014/main" id="{9CF66D9C-EDBA-393C-3375-D6F7359BA24D}"/>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113</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85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190AD-A51A-E242-32E4-2A1C04856CED}"/>
              </a:ext>
            </a:extLst>
          </p:cNvPr>
          <p:cNvSpPr>
            <a:spLocks noGrp="1"/>
          </p:cNvSpPr>
          <p:nvPr>
            <p:ph type="title"/>
          </p:nvPr>
        </p:nvSpPr>
        <p:spPr>
          <a:xfrm>
            <a:off x="0" y="660916"/>
            <a:ext cx="9079229" cy="994172"/>
          </a:xfrm>
        </p:spPr>
        <p:txBody>
          <a:bodyPr/>
          <a:lstStyle/>
          <a:p>
            <a:r>
              <a:rPr lang="en-US" dirty="0"/>
              <a:t>“Operationalizing” Scenario 82 with mission Context</a:t>
            </a:r>
          </a:p>
        </p:txBody>
      </p:sp>
      <p:sp>
        <p:nvSpPr>
          <p:cNvPr id="4" name="Slide Number Placeholder 3">
            <a:extLst>
              <a:ext uri="{FF2B5EF4-FFF2-40B4-BE49-F238E27FC236}">
                <a16:creationId xmlns:a16="http://schemas.microsoft.com/office/drawing/2014/main" id="{EBD76EA6-5110-F5C8-84AE-C53D919DBCF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114</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Content Placeholder 7">
            <a:extLst>
              <a:ext uri="{FF2B5EF4-FFF2-40B4-BE49-F238E27FC236}">
                <a16:creationId xmlns:a16="http://schemas.microsoft.com/office/drawing/2014/main" id="{B0F8DC4A-008D-F19F-F7C2-803429B4502F}"/>
              </a:ext>
            </a:extLst>
          </p:cNvPr>
          <p:cNvPicPr>
            <a:picLocks noGrp="1" noChangeAspect="1"/>
          </p:cNvPicPr>
          <p:nvPr>
            <p:ph idx="1"/>
          </p:nvPr>
        </p:nvPicPr>
        <p:blipFill>
          <a:blip r:embed="rId2"/>
          <a:stretch>
            <a:fillRect/>
          </a:stretch>
        </p:blipFill>
        <p:spPr>
          <a:xfrm>
            <a:off x="1318732" y="1858566"/>
            <a:ext cx="5662748" cy="3244814"/>
          </a:xfrm>
          <a:prstGeom prst="rect">
            <a:avLst/>
          </a:prstGeom>
        </p:spPr>
      </p:pic>
    </p:spTree>
    <p:extLst>
      <p:ext uri="{BB962C8B-B14F-4D97-AF65-F5344CB8AC3E}">
        <p14:creationId xmlns:p14="http://schemas.microsoft.com/office/powerpoint/2010/main" val="17166311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7886700" cy="994172"/>
          </a:xfrm>
        </p:spPr>
        <p:txBody>
          <a:bodyPr>
            <a:normAutofit fontScale="90000"/>
          </a:bodyPr>
          <a:lstStyle/>
          <a:p>
            <a:r>
              <a:rPr lang="en-US" dirty="0"/>
              <a:t>Determine Relevant Parts of Architecture Model &amp; Related Artifacts</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6493202" y="1976319"/>
            <a:ext cx="2350770" cy="3263504"/>
          </a:xfrm>
        </p:spPr>
        <p:txBody>
          <a:bodyPr>
            <a:normAutofit/>
          </a:bodyPr>
          <a:lstStyle/>
          <a:p>
            <a:r>
              <a:rPr lang="en-US" dirty="0" err="1"/>
              <a:t>SysML</a:t>
            </a:r>
            <a:r>
              <a:rPr lang="en-US" dirty="0"/>
              <a:t> artifacts such as behavioral allocations matrix help identify the relevant portions of the architecture to explain the scenario</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5257504"/>
            <a:ext cx="8186054" cy="673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STPA Scenario 82 &amp; 83 are Both Relevant to </a:t>
            </a:r>
            <a:r>
              <a:rPr kumimoji="0" lang="en-US" sz="1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endPar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Let’s further analyze 82</a:t>
            </a:r>
          </a:p>
        </p:txBody>
      </p:sp>
      <p:sp>
        <p:nvSpPr>
          <p:cNvPr id="5" name="TextBox 4">
            <a:extLst>
              <a:ext uri="{FF2B5EF4-FFF2-40B4-BE49-F238E27FC236}">
                <a16:creationId xmlns:a16="http://schemas.microsoft.com/office/drawing/2014/main" id="{10FE6376-940A-1703-C508-43348973FA0E}"/>
              </a:ext>
            </a:extLst>
          </p:cNvPr>
          <p:cNvSpPr txBox="1"/>
          <p:nvPr/>
        </p:nvSpPr>
        <p:spPr>
          <a:xfrm>
            <a:off x="854478" y="3570154"/>
            <a:ext cx="227184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Loss Scenario 82</a:t>
            </a:r>
          </a:p>
        </p:txBody>
      </p:sp>
      <p:pic>
        <p:nvPicPr>
          <p:cNvPr id="3" name="Picture 2">
            <a:extLst>
              <a:ext uri="{FF2B5EF4-FFF2-40B4-BE49-F238E27FC236}">
                <a16:creationId xmlns:a16="http://schemas.microsoft.com/office/drawing/2014/main" id="{9F78F5D5-EDA4-5F91-3972-6EB1EA097B4C}"/>
              </a:ext>
            </a:extLst>
          </p:cNvPr>
          <p:cNvPicPr>
            <a:picLocks noChangeAspect="1"/>
          </p:cNvPicPr>
          <p:nvPr/>
        </p:nvPicPr>
        <p:blipFill>
          <a:blip r:embed="rId2"/>
          <a:stretch>
            <a:fillRect/>
          </a:stretch>
        </p:blipFill>
        <p:spPr>
          <a:xfrm>
            <a:off x="958415" y="1994002"/>
            <a:ext cx="2021006" cy="1614069"/>
          </a:xfrm>
          <a:prstGeom prst="rect">
            <a:avLst/>
          </a:prstGeom>
          <a:ln w="25400">
            <a:solidFill>
              <a:schemeClr val="tx1"/>
            </a:solidFill>
          </a:ln>
        </p:spPr>
      </p:pic>
      <p:pic>
        <p:nvPicPr>
          <p:cNvPr id="11" name="Picture 10">
            <a:extLst>
              <a:ext uri="{FF2B5EF4-FFF2-40B4-BE49-F238E27FC236}">
                <a16:creationId xmlns:a16="http://schemas.microsoft.com/office/drawing/2014/main" id="{266FBBDE-F1D9-B0BA-0D3B-063AF34DC08A}"/>
              </a:ext>
            </a:extLst>
          </p:cNvPr>
          <p:cNvPicPr>
            <a:picLocks noChangeAspect="1"/>
          </p:cNvPicPr>
          <p:nvPr/>
        </p:nvPicPr>
        <p:blipFill rotWithShape="1">
          <a:blip r:embed="rId3"/>
          <a:srcRect b="14379"/>
          <a:stretch/>
        </p:blipFill>
        <p:spPr>
          <a:xfrm>
            <a:off x="3187294" y="2431488"/>
            <a:ext cx="3045167" cy="2014783"/>
          </a:xfrm>
          <a:prstGeom prst="rect">
            <a:avLst/>
          </a:prstGeom>
          <a:ln w="25400">
            <a:solidFill>
              <a:schemeClr val="tx1"/>
            </a:solidFill>
          </a:ln>
        </p:spPr>
      </p:pic>
      <p:sp>
        <p:nvSpPr>
          <p:cNvPr id="12" name="TextBox 11">
            <a:extLst>
              <a:ext uri="{FF2B5EF4-FFF2-40B4-BE49-F238E27FC236}">
                <a16:creationId xmlns:a16="http://schemas.microsoft.com/office/drawing/2014/main" id="{3F8D0F77-A70C-8737-DE5D-AF21D0A73480}"/>
              </a:ext>
            </a:extLst>
          </p:cNvPr>
          <p:cNvSpPr txBox="1"/>
          <p:nvPr/>
        </p:nvSpPr>
        <p:spPr>
          <a:xfrm>
            <a:off x="3457560" y="4426273"/>
            <a:ext cx="2771080" cy="5078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err="1">
                <a:ln>
                  <a:noFill/>
                </a:ln>
                <a:solidFill>
                  <a:prstClr val="black"/>
                </a:solidFill>
                <a:effectLst/>
                <a:uLnTx/>
                <a:uFillTx/>
                <a:latin typeface="Calibri" panose="020F0502020204030204"/>
                <a:ea typeface="+mn-ea"/>
                <a:cs typeface="+mn-cs"/>
              </a:rPr>
              <a:t>DelSAT</a:t>
            </a: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350" b="1" i="0" u="none" strike="noStrike" kern="1200" cap="none" spc="0" normalizeH="0" baseline="0" noProof="0" dirty="0" err="1">
                <a:ln>
                  <a:noFill/>
                </a:ln>
                <a:solidFill>
                  <a:prstClr val="black"/>
                </a:solidFill>
                <a:effectLst/>
                <a:uLnTx/>
                <a:uFillTx/>
                <a:latin typeface="Calibri" panose="020F0502020204030204"/>
                <a:ea typeface="+mn-ea"/>
                <a:cs typeface="+mn-cs"/>
              </a:rPr>
              <a:t>SysML</a:t>
            </a: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 Architecture Behavior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Allocation Matrix</a:t>
            </a:r>
          </a:p>
        </p:txBody>
      </p:sp>
      <p:sp>
        <p:nvSpPr>
          <p:cNvPr id="7" name="Slide Number Placeholder 6">
            <a:extLst>
              <a:ext uri="{FF2B5EF4-FFF2-40B4-BE49-F238E27FC236}">
                <a16:creationId xmlns:a16="http://schemas.microsoft.com/office/drawing/2014/main" id="{D638347A-E30A-6863-6D52-019605737B92}"/>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115</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610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122926-9EA0-79C7-4A3F-DCA858F9F64B}"/>
              </a:ext>
            </a:extLst>
          </p:cNvPr>
          <p:cNvPicPr>
            <a:picLocks noChangeAspect="1"/>
          </p:cNvPicPr>
          <p:nvPr/>
        </p:nvPicPr>
        <p:blipFill>
          <a:blip r:embed="rId2"/>
          <a:stretch>
            <a:fillRect/>
          </a:stretch>
        </p:blipFill>
        <p:spPr>
          <a:xfrm>
            <a:off x="-1" y="857250"/>
            <a:ext cx="9144001" cy="5143762"/>
          </a:xfrm>
          <a:prstGeom prst="rect">
            <a:avLst/>
          </a:prstGeom>
        </p:spPr>
      </p:pic>
      <p:sp>
        <p:nvSpPr>
          <p:cNvPr id="4" name="Rectangle 3">
            <a:extLst>
              <a:ext uri="{FF2B5EF4-FFF2-40B4-BE49-F238E27FC236}">
                <a16:creationId xmlns:a16="http://schemas.microsoft.com/office/drawing/2014/main" id="{3B4F33A4-90FA-AA9F-C5CA-A3E3031B827D}"/>
              </a:ext>
            </a:extLst>
          </p:cNvPr>
          <p:cNvSpPr/>
          <p:nvPr/>
        </p:nvSpPr>
        <p:spPr>
          <a:xfrm>
            <a:off x="2027583" y="1102611"/>
            <a:ext cx="367748" cy="3909196"/>
          </a:xfrm>
          <a:prstGeom prst="rect">
            <a:avLst/>
          </a:prstGeom>
          <a:noFill/>
          <a:ln w="25400">
            <a:solidFill>
              <a:srgbClr val="F6331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D2CCE46-4B32-0F9B-52D1-4301E7ACE876}"/>
              </a:ext>
            </a:extLst>
          </p:cNvPr>
          <p:cNvSpPr/>
          <p:nvPr/>
        </p:nvSpPr>
        <p:spPr>
          <a:xfrm rot="5400000">
            <a:off x="4449879" y="204313"/>
            <a:ext cx="367748" cy="8887142"/>
          </a:xfrm>
          <a:prstGeom prst="rect">
            <a:avLst/>
          </a:prstGeom>
          <a:noFill/>
          <a:ln w="25400">
            <a:solidFill>
              <a:srgbClr val="F6331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39C3BEE-95CE-34D3-321B-B1979F213908}"/>
              </a:ext>
            </a:extLst>
          </p:cNvPr>
          <p:cNvSpPr txBox="1"/>
          <p:nvPr/>
        </p:nvSpPr>
        <p:spPr>
          <a:xfrm>
            <a:off x="281873" y="5478391"/>
            <a:ext cx="4985019" cy="323165"/>
          </a:xfrm>
          <a:prstGeom prst="rect">
            <a:avLst/>
          </a:prstGeom>
          <a:solidFill>
            <a:srgbClr val="FFC000"/>
          </a:solid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Identify the Relevant Misbehaviors referenced in the scenario</a:t>
            </a:r>
          </a:p>
        </p:txBody>
      </p:sp>
      <p:sp>
        <p:nvSpPr>
          <p:cNvPr id="8" name="Arrow: Down 7">
            <a:extLst>
              <a:ext uri="{FF2B5EF4-FFF2-40B4-BE49-F238E27FC236}">
                <a16:creationId xmlns:a16="http://schemas.microsoft.com/office/drawing/2014/main" id="{6C0D476C-35C7-E347-F4DC-F6754819D3C4}"/>
              </a:ext>
            </a:extLst>
          </p:cNvPr>
          <p:cNvSpPr/>
          <p:nvPr/>
        </p:nvSpPr>
        <p:spPr>
          <a:xfrm rot="10800000">
            <a:off x="376348" y="4905373"/>
            <a:ext cx="1004777" cy="455594"/>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990ACDF-ABFC-1366-87E3-BC00BA07B40B}"/>
              </a:ext>
            </a:extLst>
          </p:cNvPr>
          <p:cNvSpPr txBox="1"/>
          <p:nvPr/>
        </p:nvSpPr>
        <p:spPr>
          <a:xfrm>
            <a:off x="3765026" y="3294756"/>
            <a:ext cx="3541867" cy="553998"/>
          </a:xfrm>
          <a:prstGeom prst="rect">
            <a:avLst/>
          </a:prstGeom>
          <a:solidFill>
            <a:srgbClr val="FFC000"/>
          </a:solid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Identify the Related Architectural Elements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Associated with Misbehavior</a:t>
            </a:r>
          </a:p>
        </p:txBody>
      </p:sp>
      <p:sp>
        <p:nvSpPr>
          <p:cNvPr id="10" name="Rectangle 9">
            <a:extLst>
              <a:ext uri="{FF2B5EF4-FFF2-40B4-BE49-F238E27FC236}">
                <a16:creationId xmlns:a16="http://schemas.microsoft.com/office/drawing/2014/main" id="{04B8B14A-A4F2-98FF-F7F7-183A2F9495DF}"/>
              </a:ext>
            </a:extLst>
          </p:cNvPr>
          <p:cNvSpPr/>
          <p:nvPr/>
        </p:nvSpPr>
        <p:spPr>
          <a:xfrm>
            <a:off x="8590308" y="1112136"/>
            <a:ext cx="367748" cy="3909196"/>
          </a:xfrm>
          <a:prstGeom prst="rect">
            <a:avLst/>
          </a:prstGeom>
          <a:noFill/>
          <a:ln w="25400">
            <a:solidFill>
              <a:srgbClr val="F6331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Arrow: Down 10">
            <a:extLst>
              <a:ext uri="{FF2B5EF4-FFF2-40B4-BE49-F238E27FC236}">
                <a16:creationId xmlns:a16="http://schemas.microsoft.com/office/drawing/2014/main" id="{4A35DC8E-E889-10C7-E161-336D8FF4259F}"/>
              </a:ext>
            </a:extLst>
          </p:cNvPr>
          <p:cNvSpPr/>
          <p:nvPr/>
        </p:nvSpPr>
        <p:spPr>
          <a:xfrm rot="7963651">
            <a:off x="2699835" y="2261095"/>
            <a:ext cx="1004777" cy="126878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Down 11">
            <a:extLst>
              <a:ext uri="{FF2B5EF4-FFF2-40B4-BE49-F238E27FC236}">
                <a16:creationId xmlns:a16="http://schemas.microsoft.com/office/drawing/2014/main" id="{BD3BF7D1-5196-431B-B877-2C4CB8C004D0}"/>
              </a:ext>
            </a:extLst>
          </p:cNvPr>
          <p:cNvSpPr/>
          <p:nvPr/>
        </p:nvSpPr>
        <p:spPr>
          <a:xfrm rot="14160296">
            <a:off x="7263545" y="2073182"/>
            <a:ext cx="1004777" cy="1258492"/>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1932E23-955F-13DF-2AB9-997DF7CEC62E}"/>
              </a:ext>
            </a:extLst>
          </p:cNvPr>
          <p:cNvSpPr/>
          <p:nvPr/>
        </p:nvSpPr>
        <p:spPr>
          <a:xfrm>
            <a:off x="2027583" y="4581525"/>
            <a:ext cx="239368" cy="142875"/>
          </a:xfrm>
          <a:prstGeom prst="rect">
            <a:avLst/>
          </a:prstGeom>
          <a:solidFill>
            <a:srgbClr val="FF000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136E452-CD2A-249B-7134-C1C26896B9A5}"/>
              </a:ext>
            </a:extLst>
          </p:cNvPr>
          <p:cNvSpPr/>
          <p:nvPr/>
        </p:nvSpPr>
        <p:spPr>
          <a:xfrm>
            <a:off x="2037108" y="4838700"/>
            <a:ext cx="239368" cy="142875"/>
          </a:xfrm>
          <a:prstGeom prst="rect">
            <a:avLst/>
          </a:prstGeom>
          <a:solidFill>
            <a:srgbClr val="FF000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B08EEF1-AB03-2246-B815-0B95C828E8EB}"/>
              </a:ext>
            </a:extLst>
          </p:cNvPr>
          <p:cNvSpPr/>
          <p:nvPr/>
        </p:nvSpPr>
        <p:spPr>
          <a:xfrm>
            <a:off x="8714133" y="4838700"/>
            <a:ext cx="239368" cy="142875"/>
          </a:xfrm>
          <a:prstGeom prst="rect">
            <a:avLst/>
          </a:prstGeom>
          <a:solidFill>
            <a:srgbClr val="FF000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0A4323FE-7335-939A-1C82-02AF5167DBC8}"/>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116</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5076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7886700" cy="994172"/>
          </a:xfrm>
        </p:spPr>
        <p:txBody>
          <a:bodyPr>
            <a:normAutofit fontScale="90000"/>
          </a:bodyPr>
          <a:lstStyle/>
          <a:p>
            <a:r>
              <a:rPr lang="en-US" dirty="0"/>
              <a:t>Explain the Scenario Using Referenced Artifacts</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5275621" y="1994001"/>
            <a:ext cx="3239729" cy="3263504"/>
          </a:xfrm>
        </p:spPr>
        <p:txBody>
          <a:bodyPr>
            <a:normAutofit/>
          </a:bodyPr>
          <a:lstStyle/>
          <a:p>
            <a:r>
              <a:rPr lang="en-US" dirty="0"/>
              <a:t>Control over </a:t>
            </a:r>
            <a:r>
              <a:rPr lang="en-US" dirty="0" err="1"/>
              <a:t>DelSAT</a:t>
            </a:r>
            <a:r>
              <a:rPr lang="en-US" dirty="0"/>
              <a:t> Attitude is described by a state machine diagram</a:t>
            </a:r>
          </a:p>
          <a:p>
            <a:r>
              <a:rPr lang="en-US" dirty="0"/>
              <a:t>The state machine represents the planned </a:t>
            </a:r>
            <a:r>
              <a:rPr lang="en-US" u="sng" dirty="0"/>
              <a:t>design </a:t>
            </a:r>
            <a:r>
              <a:rPr lang="en-US" dirty="0"/>
              <a:t>behavior</a:t>
            </a:r>
          </a:p>
          <a:p>
            <a:r>
              <a:rPr lang="en-US" dirty="0"/>
              <a:t>The loss scenario identifies </a:t>
            </a:r>
            <a:r>
              <a:rPr lang="en-US" u="sng" dirty="0"/>
              <a:t>the relevant system</a:t>
            </a:r>
            <a:r>
              <a:rPr lang="en-US" dirty="0"/>
              <a:t> misbehavior</a:t>
            </a:r>
          </a:p>
        </p:txBody>
      </p:sp>
      <p:sp>
        <p:nvSpPr>
          <p:cNvPr id="9" name="Rectangle 8">
            <a:extLst>
              <a:ext uri="{FF2B5EF4-FFF2-40B4-BE49-F238E27FC236}">
                <a16:creationId xmlns:a16="http://schemas.microsoft.com/office/drawing/2014/main" id="{9AC59AED-C0BF-CA3D-E3CF-DEBA21E885C3}"/>
              </a:ext>
            </a:extLst>
          </p:cNvPr>
          <p:cNvSpPr/>
          <p:nvPr/>
        </p:nvSpPr>
        <p:spPr>
          <a:xfrm>
            <a:off x="628650" y="5330786"/>
            <a:ext cx="8186054" cy="673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State Machine is the “Game Field” That is Used to “Play Out” The Loss Scenario (#82) to Try and Find Issues</a:t>
            </a:r>
          </a:p>
        </p:txBody>
      </p:sp>
      <p:sp>
        <p:nvSpPr>
          <p:cNvPr id="5" name="TextBox 4">
            <a:extLst>
              <a:ext uri="{FF2B5EF4-FFF2-40B4-BE49-F238E27FC236}">
                <a16:creationId xmlns:a16="http://schemas.microsoft.com/office/drawing/2014/main" id="{10FE6376-940A-1703-C508-43348973FA0E}"/>
              </a:ext>
            </a:extLst>
          </p:cNvPr>
          <p:cNvSpPr txBox="1"/>
          <p:nvPr/>
        </p:nvSpPr>
        <p:spPr>
          <a:xfrm>
            <a:off x="1162211" y="4844687"/>
            <a:ext cx="4721870"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err="1">
                <a:ln>
                  <a:noFill/>
                </a:ln>
                <a:solidFill>
                  <a:prstClr val="black"/>
                </a:solidFill>
                <a:effectLst/>
                <a:uLnTx/>
                <a:uFillTx/>
                <a:latin typeface="Calibri" panose="020F0502020204030204"/>
                <a:ea typeface="+mn-ea"/>
                <a:cs typeface="+mn-cs"/>
              </a:rPr>
              <a:t>DelSAT</a:t>
            </a: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 Attitude Control State Machine from Magic Draw Model</a:t>
            </a:r>
          </a:p>
        </p:txBody>
      </p:sp>
      <p:pic>
        <p:nvPicPr>
          <p:cNvPr id="3" name="Picture 2">
            <a:extLst>
              <a:ext uri="{FF2B5EF4-FFF2-40B4-BE49-F238E27FC236}">
                <a16:creationId xmlns:a16="http://schemas.microsoft.com/office/drawing/2014/main" id="{8F65F776-9B64-BA8F-5A7D-E6B053BCF2E2}"/>
              </a:ext>
            </a:extLst>
          </p:cNvPr>
          <p:cNvPicPr>
            <a:picLocks noChangeAspect="1"/>
          </p:cNvPicPr>
          <p:nvPr/>
        </p:nvPicPr>
        <p:blipFill>
          <a:blip r:embed="rId2"/>
          <a:stretch>
            <a:fillRect/>
          </a:stretch>
        </p:blipFill>
        <p:spPr>
          <a:xfrm>
            <a:off x="1637590" y="1920721"/>
            <a:ext cx="3323706" cy="2975130"/>
          </a:xfrm>
          <a:prstGeom prst="rect">
            <a:avLst/>
          </a:prstGeom>
        </p:spPr>
      </p:pic>
      <p:sp>
        <p:nvSpPr>
          <p:cNvPr id="7" name="Slide Number Placeholder 6">
            <a:extLst>
              <a:ext uri="{FF2B5EF4-FFF2-40B4-BE49-F238E27FC236}">
                <a16:creationId xmlns:a16="http://schemas.microsoft.com/office/drawing/2014/main" id="{AAC92A75-41AF-D932-0A7D-FBA2606B5D9D}"/>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117</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03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027190-95FF-E62A-2D08-7C62F8641053}"/>
              </a:ext>
            </a:extLst>
          </p:cNvPr>
          <p:cNvPicPr>
            <a:picLocks noChangeAspect="1"/>
          </p:cNvPicPr>
          <p:nvPr/>
        </p:nvPicPr>
        <p:blipFill>
          <a:blip r:embed="rId2"/>
          <a:stretch>
            <a:fillRect/>
          </a:stretch>
        </p:blipFill>
        <p:spPr>
          <a:xfrm>
            <a:off x="3873087" y="857250"/>
            <a:ext cx="5270914" cy="5143500"/>
          </a:xfrm>
          <a:prstGeom prst="rect">
            <a:avLst/>
          </a:prstGeom>
        </p:spPr>
      </p:pic>
      <p:sp>
        <p:nvSpPr>
          <p:cNvPr id="8" name="Content Placeholder 7">
            <a:extLst>
              <a:ext uri="{FF2B5EF4-FFF2-40B4-BE49-F238E27FC236}">
                <a16:creationId xmlns:a16="http://schemas.microsoft.com/office/drawing/2014/main" id="{F676E3D3-913E-1B20-AB61-A06609915AC9}"/>
              </a:ext>
            </a:extLst>
          </p:cNvPr>
          <p:cNvSpPr>
            <a:spLocks noGrp="1"/>
          </p:cNvSpPr>
          <p:nvPr>
            <p:ph sz="half" idx="1"/>
          </p:nvPr>
        </p:nvSpPr>
        <p:spPr>
          <a:xfrm>
            <a:off x="-13114" y="1435894"/>
            <a:ext cx="3886200" cy="4069556"/>
          </a:xfrm>
        </p:spPr>
        <p:txBody>
          <a:bodyPr/>
          <a:lstStyle/>
          <a:p>
            <a:r>
              <a:rPr lang="en-US" dirty="0">
                <a:solidFill>
                  <a:srgbClr val="FF0000"/>
                </a:solidFill>
              </a:rPr>
              <a:t>The On Board Controller (OBC) is about to start payload operations</a:t>
            </a:r>
            <a:r>
              <a:rPr lang="en-US" dirty="0"/>
              <a:t>.  The OBC fails and goes to shut-down or fault handling mode before issuing the ATTITUDE command.  As a result, the satellite is in an incorrect attitude for the requested plan and cannot perform its mission objectives (science, comms, </a:t>
            </a:r>
            <a:r>
              <a:rPr lang="en-US" dirty="0" err="1"/>
              <a:t>etc</a:t>
            </a:r>
            <a:r>
              <a:rPr lang="en-US" dirty="0"/>
              <a:t>) (H-1) or correct the inadequate orbit (H-3)</a:t>
            </a:r>
          </a:p>
          <a:p>
            <a:endParaRPr lang="en-US" dirty="0"/>
          </a:p>
        </p:txBody>
      </p:sp>
      <p:sp>
        <p:nvSpPr>
          <p:cNvPr id="9" name="Rectangle 8">
            <a:extLst>
              <a:ext uri="{FF2B5EF4-FFF2-40B4-BE49-F238E27FC236}">
                <a16:creationId xmlns:a16="http://schemas.microsoft.com/office/drawing/2014/main" id="{A6AD116F-A8F7-46C5-4217-D1B1A0DC5C97}"/>
              </a:ext>
            </a:extLst>
          </p:cNvPr>
          <p:cNvSpPr/>
          <p:nvPr/>
        </p:nvSpPr>
        <p:spPr>
          <a:xfrm>
            <a:off x="6616283" y="2985850"/>
            <a:ext cx="2213392" cy="2043350"/>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Arrow Connector 9">
            <a:extLst>
              <a:ext uri="{FF2B5EF4-FFF2-40B4-BE49-F238E27FC236}">
                <a16:creationId xmlns:a16="http://schemas.microsoft.com/office/drawing/2014/main" id="{C0DCBAF1-98F3-C95A-8E0E-9B95B3539722}"/>
              </a:ext>
            </a:extLst>
          </p:cNvPr>
          <p:cNvCxnSpPr>
            <a:cxnSpLocks/>
          </p:cNvCxnSpPr>
          <p:nvPr/>
        </p:nvCxnSpPr>
        <p:spPr>
          <a:xfrm>
            <a:off x="2948982" y="1829025"/>
            <a:ext cx="3667301" cy="1121198"/>
          </a:xfrm>
          <a:prstGeom prst="straightConnector1">
            <a:avLst/>
          </a:prstGeom>
          <a:ln w="28575">
            <a:solidFill>
              <a:srgbClr val="EE2E1A"/>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0601E2D2-1DD9-1A56-9566-BD8E6522AF40}"/>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118</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48AF0CD-BEC4-FF12-BB6F-A395563C08B3}"/>
              </a:ext>
            </a:extLst>
          </p:cNvPr>
          <p:cNvSpPr txBox="1"/>
          <p:nvPr/>
        </p:nvSpPr>
        <p:spPr>
          <a:xfrm>
            <a:off x="277659" y="1064557"/>
            <a:ext cx="3389774"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Scenario 82 (based on HCA 2-26)</a:t>
            </a:r>
          </a:p>
        </p:txBody>
      </p:sp>
    </p:spTree>
    <p:extLst>
      <p:ext uri="{BB962C8B-B14F-4D97-AF65-F5344CB8AC3E}">
        <p14:creationId xmlns:p14="http://schemas.microsoft.com/office/powerpoint/2010/main" val="20113346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84D0DE-7DBE-FCB7-BDF9-0C1857EE9787}"/>
              </a:ext>
            </a:extLst>
          </p:cNvPr>
          <p:cNvSpPr>
            <a:spLocks noGrp="1"/>
          </p:cNvSpPr>
          <p:nvPr>
            <p:ph sz="half" idx="1"/>
          </p:nvPr>
        </p:nvSpPr>
        <p:spPr>
          <a:xfrm>
            <a:off x="104775" y="1531144"/>
            <a:ext cx="3143250" cy="3345656"/>
          </a:xfrm>
        </p:spPr>
        <p:txBody>
          <a:bodyPr>
            <a:normAutofit fontScale="92500" lnSpcReduction="10000"/>
          </a:bodyPr>
          <a:lstStyle/>
          <a:p>
            <a:r>
              <a:rPr lang="en-US" dirty="0"/>
              <a:t>The On Board Controller (OBC) is about to start payload operations.  </a:t>
            </a:r>
            <a:r>
              <a:rPr lang="en-US" dirty="0">
                <a:solidFill>
                  <a:srgbClr val="FF0000"/>
                </a:solidFill>
              </a:rPr>
              <a:t>The OBC fails and goes to shut-down or fault handling mode before issuing the ATTITUDE command.</a:t>
            </a:r>
            <a:r>
              <a:rPr lang="en-US" dirty="0"/>
              <a:t>  As a result, the satellite is in an incorrect attitude for the requested plan and cannot perform its mission objectives (science, comms, </a:t>
            </a:r>
            <a:r>
              <a:rPr lang="en-US" dirty="0" err="1"/>
              <a:t>etc</a:t>
            </a:r>
            <a:r>
              <a:rPr lang="en-US" dirty="0"/>
              <a:t>) (H-1) or correct the inadequate orbit (H-3)</a:t>
            </a:r>
          </a:p>
        </p:txBody>
      </p:sp>
      <p:pic>
        <p:nvPicPr>
          <p:cNvPr id="5" name="Picture 1051859765.jpg" descr="1051859765.jpg">
            <a:extLst>
              <a:ext uri="{FF2B5EF4-FFF2-40B4-BE49-F238E27FC236}">
                <a16:creationId xmlns:a16="http://schemas.microsoft.com/office/drawing/2014/main" id="{D9454179-FE6E-7431-A760-63D00D4C4DF9}"/>
              </a:ext>
            </a:extLst>
          </p:cNvPr>
          <p:cNvPicPr preferRelativeResize="0">
            <a:picLocks/>
          </p:cNvPicPr>
          <p:nvPr/>
        </p:nvPicPr>
        <p:blipFill>
          <a:blip r:embed="rId2" cstate="print"/>
          <a:stretch>
            <a:fillRect/>
          </a:stretch>
        </p:blipFill>
        <p:spPr>
          <a:xfrm>
            <a:off x="3600450" y="962025"/>
            <a:ext cx="4744249" cy="4876800"/>
          </a:xfrm>
          <a:prstGeom prst="rect">
            <a:avLst/>
          </a:prstGeom>
        </p:spPr>
      </p:pic>
      <p:sp>
        <p:nvSpPr>
          <p:cNvPr id="6" name="Rectangle 5">
            <a:extLst>
              <a:ext uri="{FF2B5EF4-FFF2-40B4-BE49-F238E27FC236}">
                <a16:creationId xmlns:a16="http://schemas.microsoft.com/office/drawing/2014/main" id="{EC7FBF32-14E5-0193-8001-CA2850E38640}"/>
              </a:ext>
            </a:extLst>
          </p:cNvPr>
          <p:cNvSpPr/>
          <p:nvPr/>
        </p:nvSpPr>
        <p:spPr>
          <a:xfrm>
            <a:off x="5690635" y="1406247"/>
            <a:ext cx="1300715" cy="508278"/>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peech Bubble: Rectangle 6">
            <a:extLst>
              <a:ext uri="{FF2B5EF4-FFF2-40B4-BE49-F238E27FC236}">
                <a16:creationId xmlns:a16="http://schemas.microsoft.com/office/drawing/2014/main" id="{FE5F776D-9A07-6FA6-B59A-130BE59B35A5}"/>
              </a:ext>
            </a:extLst>
          </p:cNvPr>
          <p:cNvSpPr/>
          <p:nvPr/>
        </p:nvSpPr>
        <p:spPr>
          <a:xfrm>
            <a:off x="7723226" y="917058"/>
            <a:ext cx="1300715" cy="1426092"/>
          </a:xfrm>
          <a:prstGeom prst="wedgeRectCallout">
            <a:avLst>
              <a:gd name="adj1" fmla="val -102692"/>
              <a:gd name="adj2" fmla="val -31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SAFE Mode can be considered a “Fault Handling Mode”</a:t>
            </a:r>
          </a:p>
        </p:txBody>
      </p:sp>
      <p:sp>
        <p:nvSpPr>
          <p:cNvPr id="8" name="Speech Bubble: Rectangle 7">
            <a:extLst>
              <a:ext uri="{FF2B5EF4-FFF2-40B4-BE49-F238E27FC236}">
                <a16:creationId xmlns:a16="http://schemas.microsoft.com/office/drawing/2014/main" id="{6F741DE0-32F2-A806-5440-40A3600100E9}"/>
              </a:ext>
            </a:extLst>
          </p:cNvPr>
          <p:cNvSpPr/>
          <p:nvPr/>
        </p:nvSpPr>
        <p:spPr>
          <a:xfrm>
            <a:off x="4572001" y="3609975"/>
            <a:ext cx="1470750" cy="1490993"/>
          </a:xfrm>
          <a:prstGeom prst="wedgeRectCallout">
            <a:avLst>
              <a:gd name="adj1" fmla="val 109518"/>
              <a:gd name="adj2" fmla="val -13180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 “designed” ANY system error reported sends </a:t>
            </a:r>
            <a:r>
              <a:rPr kumimoji="0" lang="en-US" sz="15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into Safe Mode</a:t>
            </a:r>
          </a:p>
        </p:txBody>
      </p:sp>
      <p:cxnSp>
        <p:nvCxnSpPr>
          <p:cNvPr id="9" name="Straight Arrow Connector 8">
            <a:extLst>
              <a:ext uri="{FF2B5EF4-FFF2-40B4-BE49-F238E27FC236}">
                <a16:creationId xmlns:a16="http://schemas.microsoft.com/office/drawing/2014/main" id="{E94AF03B-6196-D79C-2DA0-8A2D99E3C15B}"/>
              </a:ext>
            </a:extLst>
          </p:cNvPr>
          <p:cNvCxnSpPr>
            <a:cxnSpLocks/>
          </p:cNvCxnSpPr>
          <p:nvPr/>
        </p:nvCxnSpPr>
        <p:spPr>
          <a:xfrm flipV="1">
            <a:off x="2634439" y="2233238"/>
            <a:ext cx="4156886" cy="283134"/>
          </a:xfrm>
          <a:prstGeom prst="straightConnector1">
            <a:avLst/>
          </a:prstGeom>
          <a:ln w="25400">
            <a:solidFill>
              <a:srgbClr val="EE2E1A"/>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D7DCEA4-45A5-E0C5-0618-C4007779A05F}"/>
              </a:ext>
            </a:extLst>
          </p:cNvPr>
          <p:cNvCxnSpPr>
            <a:cxnSpLocks/>
          </p:cNvCxnSpPr>
          <p:nvPr/>
        </p:nvCxnSpPr>
        <p:spPr>
          <a:xfrm>
            <a:off x="2634439" y="2516372"/>
            <a:ext cx="4575986" cy="0"/>
          </a:xfrm>
          <a:prstGeom prst="straightConnector1">
            <a:avLst/>
          </a:prstGeom>
          <a:ln w="25400">
            <a:solidFill>
              <a:srgbClr val="EE2E1A"/>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46FC78C-B684-190E-28D5-84C8FBB34AA5}"/>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FE94EE5-FD19-71B1-C7BA-86241D27C9A7}"/>
              </a:ext>
            </a:extLst>
          </p:cNvPr>
          <p:cNvSpPr txBox="1"/>
          <p:nvPr/>
        </p:nvSpPr>
        <p:spPr>
          <a:xfrm>
            <a:off x="277659" y="1064557"/>
            <a:ext cx="3389774"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Scenario 82 (based on HCA 2-26)</a:t>
            </a:r>
          </a:p>
        </p:txBody>
      </p:sp>
    </p:spTree>
    <p:extLst>
      <p:ext uri="{BB962C8B-B14F-4D97-AF65-F5344CB8AC3E}">
        <p14:creationId xmlns:p14="http://schemas.microsoft.com/office/powerpoint/2010/main" val="12653202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84D0DE-7DBE-FCB7-BDF9-0C1857EE9787}"/>
              </a:ext>
            </a:extLst>
          </p:cNvPr>
          <p:cNvSpPr>
            <a:spLocks noGrp="1"/>
          </p:cNvSpPr>
          <p:nvPr>
            <p:ph sz="half" idx="1"/>
          </p:nvPr>
        </p:nvSpPr>
        <p:spPr>
          <a:xfrm>
            <a:off x="104775" y="1531144"/>
            <a:ext cx="3143250" cy="3345656"/>
          </a:xfrm>
        </p:spPr>
        <p:txBody>
          <a:bodyPr>
            <a:normAutofit fontScale="92500" lnSpcReduction="10000"/>
          </a:bodyPr>
          <a:lstStyle/>
          <a:p>
            <a:r>
              <a:rPr lang="en-US" dirty="0"/>
              <a:t>The On Board Controller (OBC) is about to start payload operations.  The OBC fails and goes to shut-down or fault handling mode before issuing the ATTITUDE command.  </a:t>
            </a:r>
            <a:r>
              <a:rPr lang="en-US" dirty="0">
                <a:solidFill>
                  <a:srgbClr val="FF0000"/>
                </a:solidFill>
              </a:rPr>
              <a:t>As a result, the satellite is in an incorrect attitude</a:t>
            </a:r>
            <a:r>
              <a:rPr lang="en-US" dirty="0"/>
              <a:t> for the requested plan and cannot perform its mission objectives (science, comms, </a:t>
            </a:r>
            <a:r>
              <a:rPr lang="en-US" dirty="0" err="1"/>
              <a:t>etc</a:t>
            </a:r>
            <a:r>
              <a:rPr lang="en-US" dirty="0"/>
              <a:t>) (H-1) or correct the inadequate orbit (H-3)</a:t>
            </a:r>
          </a:p>
        </p:txBody>
      </p:sp>
      <p:pic>
        <p:nvPicPr>
          <p:cNvPr id="5" name="Picture 1051859765.jpg" descr="1051859765.jpg">
            <a:extLst>
              <a:ext uri="{FF2B5EF4-FFF2-40B4-BE49-F238E27FC236}">
                <a16:creationId xmlns:a16="http://schemas.microsoft.com/office/drawing/2014/main" id="{D9454179-FE6E-7431-A760-63D00D4C4DF9}"/>
              </a:ext>
            </a:extLst>
          </p:cNvPr>
          <p:cNvPicPr preferRelativeResize="0">
            <a:picLocks/>
          </p:cNvPicPr>
          <p:nvPr/>
        </p:nvPicPr>
        <p:blipFill>
          <a:blip r:embed="rId2" cstate="print"/>
          <a:stretch>
            <a:fillRect/>
          </a:stretch>
        </p:blipFill>
        <p:spPr>
          <a:xfrm>
            <a:off x="3600450" y="962025"/>
            <a:ext cx="4744249" cy="4876800"/>
          </a:xfrm>
          <a:prstGeom prst="rect">
            <a:avLst/>
          </a:prstGeom>
        </p:spPr>
      </p:pic>
      <p:sp>
        <p:nvSpPr>
          <p:cNvPr id="6" name="Rectangle 5">
            <a:extLst>
              <a:ext uri="{FF2B5EF4-FFF2-40B4-BE49-F238E27FC236}">
                <a16:creationId xmlns:a16="http://schemas.microsoft.com/office/drawing/2014/main" id="{EC7FBF32-14E5-0193-8001-CA2850E38640}"/>
              </a:ext>
            </a:extLst>
          </p:cNvPr>
          <p:cNvSpPr/>
          <p:nvPr/>
        </p:nvSpPr>
        <p:spPr>
          <a:xfrm>
            <a:off x="5467351" y="1406247"/>
            <a:ext cx="1523999" cy="826982"/>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peech Bubble: Rectangle 6">
            <a:extLst>
              <a:ext uri="{FF2B5EF4-FFF2-40B4-BE49-F238E27FC236}">
                <a16:creationId xmlns:a16="http://schemas.microsoft.com/office/drawing/2014/main" id="{FE5F776D-9A07-6FA6-B59A-130BE59B35A5}"/>
              </a:ext>
            </a:extLst>
          </p:cNvPr>
          <p:cNvSpPr/>
          <p:nvPr/>
        </p:nvSpPr>
        <p:spPr>
          <a:xfrm>
            <a:off x="7723226" y="716206"/>
            <a:ext cx="1300715" cy="2001004"/>
          </a:xfrm>
          <a:prstGeom prst="wedgeRectCallout">
            <a:avLst>
              <a:gd name="adj1" fmla="val -137842"/>
              <a:gd name="adj2" fmla="val -1222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SAFE Mode, </a:t>
            </a:r>
            <a:r>
              <a:rPr kumimoji="0" lang="en-US" sz="15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Designed to Adjust Attitude to Track the sun</a:t>
            </a:r>
          </a:p>
        </p:txBody>
      </p:sp>
      <p:sp>
        <p:nvSpPr>
          <p:cNvPr id="8" name="Speech Bubble: Rectangle 7">
            <a:extLst>
              <a:ext uri="{FF2B5EF4-FFF2-40B4-BE49-F238E27FC236}">
                <a16:creationId xmlns:a16="http://schemas.microsoft.com/office/drawing/2014/main" id="{6F741DE0-32F2-A806-5440-40A3600100E9}"/>
              </a:ext>
            </a:extLst>
          </p:cNvPr>
          <p:cNvSpPr/>
          <p:nvPr/>
        </p:nvSpPr>
        <p:spPr>
          <a:xfrm>
            <a:off x="3467100" y="3876675"/>
            <a:ext cx="1455332" cy="1676399"/>
          </a:xfrm>
          <a:prstGeom prst="wedgeRectCallout">
            <a:avLst>
              <a:gd name="adj1" fmla="val 106927"/>
              <a:gd name="adj2" fmla="val -16438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 designed to stay in SAFE Mode when it </a:t>
            </a:r>
            <a:r>
              <a:rPr kumimoji="0" lang="en-US" sz="15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believes</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there is no comm link present</a:t>
            </a:r>
          </a:p>
        </p:txBody>
      </p:sp>
      <p:sp>
        <p:nvSpPr>
          <p:cNvPr id="2" name="Rectangle 1">
            <a:extLst>
              <a:ext uri="{FF2B5EF4-FFF2-40B4-BE49-F238E27FC236}">
                <a16:creationId xmlns:a16="http://schemas.microsoft.com/office/drawing/2014/main" id="{ABDFCEEC-9AE4-AD01-2131-8AABE4CA3F5C}"/>
              </a:ext>
            </a:extLst>
          </p:cNvPr>
          <p:cNvSpPr/>
          <p:nvPr/>
        </p:nvSpPr>
        <p:spPr>
          <a:xfrm>
            <a:off x="5723283" y="1590675"/>
            <a:ext cx="648943" cy="166358"/>
          </a:xfrm>
          <a:prstGeom prst="rect">
            <a:avLst/>
          </a:prstGeom>
          <a:solidFill>
            <a:srgbClr val="FF000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6FD0CB36-0E1E-5319-E884-FB66585399E2}"/>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120</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7CC4D94B-A8A2-7A69-D511-D19BE6AE49FA}"/>
              </a:ext>
            </a:extLst>
          </p:cNvPr>
          <p:cNvSpPr txBox="1"/>
          <p:nvPr/>
        </p:nvSpPr>
        <p:spPr>
          <a:xfrm>
            <a:off x="277659" y="1064557"/>
            <a:ext cx="3389774"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Scenario 82 (based on HCA 2-26)</a:t>
            </a:r>
          </a:p>
        </p:txBody>
      </p:sp>
    </p:spTree>
    <p:extLst>
      <p:ext uri="{BB962C8B-B14F-4D97-AF65-F5344CB8AC3E}">
        <p14:creationId xmlns:p14="http://schemas.microsoft.com/office/powerpoint/2010/main" val="27489289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84D0DE-7DBE-FCB7-BDF9-0C1857EE9787}"/>
              </a:ext>
            </a:extLst>
          </p:cNvPr>
          <p:cNvSpPr>
            <a:spLocks noGrp="1"/>
          </p:cNvSpPr>
          <p:nvPr>
            <p:ph sz="half" idx="1"/>
          </p:nvPr>
        </p:nvSpPr>
        <p:spPr>
          <a:xfrm>
            <a:off x="104775" y="1531144"/>
            <a:ext cx="3143250" cy="3345656"/>
          </a:xfrm>
        </p:spPr>
        <p:txBody>
          <a:bodyPr>
            <a:normAutofit fontScale="92500" lnSpcReduction="10000"/>
          </a:bodyPr>
          <a:lstStyle/>
          <a:p>
            <a:r>
              <a:rPr lang="en-US" dirty="0"/>
              <a:t>The On Board Controller (OBC) is about to start payload operations.  The OBC fails and goes to shut-down or fault handling mode before issuing the ATTITUDE command.  As a result, the satellite is in an incorrect attitude </a:t>
            </a:r>
            <a:r>
              <a:rPr lang="en-US" dirty="0">
                <a:solidFill>
                  <a:srgbClr val="FF0000"/>
                </a:solidFill>
              </a:rPr>
              <a:t>for the requested plan and cannot perform its mission objectives (science, comms, </a:t>
            </a:r>
            <a:r>
              <a:rPr lang="en-US" dirty="0" err="1">
                <a:solidFill>
                  <a:srgbClr val="FF0000"/>
                </a:solidFill>
              </a:rPr>
              <a:t>etc</a:t>
            </a:r>
            <a:r>
              <a:rPr lang="en-US" dirty="0">
                <a:solidFill>
                  <a:srgbClr val="FF0000"/>
                </a:solidFill>
              </a:rPr>
              <a:t>) (H-1) or correct the inadequate orbit (H-3)</a:t>
            </a:r>
          </a:p>
        </p:txBody>
      </p:sp>
      <p:pic>
        <p:nvPicPr>
          <p:cNvPr id="5" name="Picture 1051859765.jpg" descr="1051859765.jpg">
            <a:extLst>
              <a:ext uri="{FF2B5EF4-FFF2-40B4-BE49-F238E27FC236}">
                <a16:creationId xmlns:a16="http://schemas.microsoft.com/office/drawing/2014/main" id="{D9454179-FE6E-7431-A760-63D00D4C4DF9}"/>
              </a:ext>
            </a:extLst>
          </p:cNvPr>
          <p:cNvPicPr preferRelativeResize="0">
            <a:picLocks/>
          </p:cNvPicPr>
          <p:nvPr/>
        </p:nvPicPr>
        <p:blipFill>
          <a:blip r:embed="rId2" cstate="print"/>
          <a:stretch>
            <a:fillRect/>
          </a:stretch>
        </p:blipFill>
        <p:spPr>
          <a:xfrm>
            <a:off x="3600450" y="962025"/>
            <a:ext cx="4744249" cy="4876800"/>
          </a:xfrm>
          <a:prstGeom prst="rect">
            <a:avLst/>
          </a:prstGeom>
        </p:spPr>
      </p:pic>
      <p:sp>
        <p:nvSpPr>
          <p:cNvPr id="6" name="Rectangle 5">
            <a:extLst>
              <a:ext uri="{FF2B5EF4-FFF2-40B4-BE49-F238E27FC236}">
                <a16:creationId xmlns:a16="http://schemas.microsoft.com/office/drawing/2014/main" id="{EC7FBF32-14E5-0193-8001-CA2850E38640}"/>
              </a:ext>
            </a:extLst>
          </p:cNvPr>
          <p:cNvSpPr/>
          <p:nvPr/>
        </p:nvSpPr>
        <p:spPr>
          <a:xfrm>
            <a:off x="3819526" y="2533650"/>
            <a:ext cx="1300716" cy="454819"/>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peech Bubble: Rectangle 6">
            <a:extLst>
              <a:ext uri="{FF2B5EF4-FFF2-40B4-BE49-F238E27FC236}">
                <a16:creationId xmlns:a16="http://schemas.microsoft.com/office/drawing/2014/main" id="{FE5F776D-9A07-6FA6-B59A-130BE59B35A5}"/>
              </a:ext>
            </a:extLst>
          </p:cNvPr>
          <p:cNvSpPr/>
          <p:nvPr/>
        </p:nvSpPr>
        <p:spPr>
          <a:xfrm>
            <a:off x="7310685" y="1666876"/>
            <a:ext cx="1728541" cy="2063478"/>
          </a:xfrm>
          <a:prstGeom prst="wedgeRectCallout">
            <a:avLst>
              <a:gd name="adj1" fmla="val -153495"/>
              <a:gd name="adj2" fmla="val 69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Without a Comm link, in SAFE Mode, the </a:t>
            </a:r>
            <a:r>
              <a:rPr kumimoji="0" lang="en-US" sz="15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tracks the sun and is unable to determine the ATTITUDE required </a:t>
            </a:r>
          </a:p>
        </p:txBody>
      </p:sp>
      <p:sp>
        <p:nvSpPr>
          <p:cNvPr id="8" name="Speech Bubble: Rectangle 7">
            <a:extLst>
              <a:ext uri="{FF2B5EF4-FFF2-40B4-BE49-F238E27FC236}">
                <a16:creationId xmlns:a16="http://schemas.microsoft.com/office/drawing/2014/main" id="{6F741DE0-32F2-A806-5440-40A3600100E9}"/>
              </a:ext>
            </a:extLst>
          </p:cNvPr>
          <p:cNvSpPr/>
          <p:nvPr/>
        </p:nvSpPr>
        <p:spPr>
          <a:xfrm>
            <a:off x="5723281" y="4162426"/>
            <a:ext cx="2506319" cy="1676399"/>
          </a:xfrm>
          <a:prstGeom prst="wedgeRectCallout">
            <a:avLst>
              <a:gd name="adj1" fmla="val -98032"/>
              <a:gd name="adj2" fmla="val -2347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“SLEW” Block is responsible for changing the </a:t>
            </a:r>
            <a:r>
              <a:rPr kumimoji="0" lang="en-US" sz="15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DelSATs</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ATTITUDE.  Without receiving the updated attitude, it will not attempt to change the </a:t>
            </a:r>
            <a:r>
              <a:rPr kumimoji="0" lang="en-US" sz="15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attitude </a:t>
            </a:r>
          </a:p>
        </p:txBody>
      </p:sp>
      <p:sp>
        <p:nvSpPr>
          <p:cNvPr id="2" name="Rectangle 1">
            <a:extLst>
              <a:ext uri="{FF2B5EF4-FFF2-40B4-BE49-F238E27FC236}">
                <a16:creationId xmlns:a16="http://schemas.microsoft.com/office/drawing/2014/main" id="{ABDFCEEC-9AE4-AD01-2131-8AABE4CA3F5C}"/>
              </a:ext>
            </a:extLst>
          </p:cNvPr>
          <p:cNvSpPr/>
          <p:nvPr/>
        </p:nvSpPr>
        <p:spPr>
          <a:xfrm>
            <a:off x="5723283" y="1590675"/>
            <a:ext cx="648943" cy="166358"/>
          </a:xfrm>
          <a:prstGeom prst="rect">
            <a:avLst/>
          </a:prstGeom>
          <a:solidFill>
            <a:srgbClr val="FF000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16A1FBC-5D39-6014-9F9F-2199BF2A1235}"/>
              </a:ext>
            </a:extLst>
          </p:cNvPr>
          <p:cNvSpPr/>
          <p:nvPr/>
        </p:nvSpPr>
        <p:spPr>
          <a:xfrm>
            <a:off x="5456583" y="2047875"/>
            <a:ext cx="915643" cy="166358"/>
          </a:xfrm>
          <a:prstGeom prst="rect">
            <a:avLst/>
          </a:prstGeom>
          <a:solidFill>
            <a:srgbClr val="FF0000">
              <a:alpha val="4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B91B60-BE03-7991-A447-B893C538286A}"/>
              </a:ext>
            </a:extLst>
          </p:cNvPr>
          <p:cNvSpPr/>
          <p:nvPr/>
        </p:nvSpPr>
        <p:spPr>
          <a:xfrm>
            <a:off x="3819526" y="3832528"/>
            <a:ext cx="981074" cy="1120472"/>
          </a:xfrm>
          <a:prstGeom prst="rect">
            <a:avLst/>
          </a:prstGeom>
          <a:noFill/>
          <a:ln w="53975">
            <a:solidFill>
              <a:srgbClr val="F6331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13756B6-0169-BF25-5233-6EEDD870EFAC}"/>
              </a:ext>
            </a:extLst>
          </p:cNvPr>
          <p:cNvSpPr txBox="1"/>
          <p:nvPr/>
        </p:nvSpPr>
        <p:spPr>
          <a:xfrm>
            <a:off x="5223681" y="2455069"/>
            <a:ext cx="543739"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Black" panose="020B0A04020102020204" pitchFamily="34" charset="0"/>
                <a:ea typeface="+mn-ea"/>
                <a:cs typeface="+mn-cs"/>
              </a:rPr>
              <a:t>X</a:t>
            </a:r>
          </a:p>
        </p:txBody>
      </p:sp>
      <p:sp>
        <p:nvSpPr>
          <p:cNvPr id="11" name="Slide Number Placeholder 10">
            <a:extLst>
              <a:ext uri="{FF2B5EF4-FFF2-40B4-BE49-F238E27FC236}">
                <a16:creationId xmlns:a16="http://schemas.microsoft.com/office/drawing/2014/main" id="{4265CA39-D4E7-F86E-68B5-3DF7231A25DA}"/>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121</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A48B792-D236-6143-5E86-068CCC07F64B}"/>
              </a:ext>
            </a:extLst>
          </p:cNvPr>
          <p:cNvSpPr txBox="1"/>
          <p:nvPr/>
        </p:nvSpPr>
        <p:spPr>
          <a:xfrm>
            <a:off x="277659" y="1064557"/>
            <a:ext cx="3389774"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STPA report Scenario 82 (based on HCA 2-26)</a:t>
            </a:r>
          </a:p>
        </p:txBody>
      </p:sp>
    </p:spTree>
    <p:extLst>
      <p:ext uri="{BB962C8B-B14F-4D97-AF65-F5344CB8AC3E}">
        <p14:creationId xmlns:p14="http://schemas.microsoft.com/office/powerpoint/2010/main" val="5957431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AA248-7EF3-505A-043D-AD07E1AA79D0}"/>
              </a:ext>
            </a:extLst>
          </p:cNvPr>
          <p:cNvSpPr>
            <a:spLocks noGrp="1"/>
          </p:cNvSpPr>
          <p:nvPr>
            <p:ph type="title"/>
          </p:nvPr>
        </p:nvSpPr>
        <p:spPr>
          <a:xfrm>
            <a:off x="628650" y="926548"/>
            <a:ext cx="8289542" cy="994172"/>
          </a:xfrm>
        </p:spPr>
        <p:txBody>
          <a:bodyPr>
            <a:normAutofit fontScale="90000"/>
          </a:bodyPr>
          <a:lstStyle/>
          <a:p>
            <a:r>
              <a:rPr lang="en-US" dirty="0"/>
              <a:t>Generate an Amplified Scenario that Enhances  the Narrative Using Details From the Referenced Artifacts</a:t>
            </a:r>
          </a:p>
        </p:txBody>
      </p:sp>
      <p:sp>
        <p:nvSpPr>
          <p:cNvPr id="6" name="Content Placeholder 5">
            <a:extLst>
              <a:ext uri="{FF2B5EF4-FFF2-40B4-BE49-F238E27FC236}">
                <a16:creationId xmlns:a16="http://schemas.microsoft.com/office/drawing/2014/main" id="{D73AD19F-0390-C045-D1CB-13D83297321A}"/>
              </a:ext>
            </a:extLst>
          </p:cNvPr>
          <p:cNvSpPr>
            <a:spLocks noGrp="1"/>
          </p:cNvSpPr>
          <p:nvPr>
            <p:ph sz="half" idx="2"/>
          </p:nvPr>
        </p:nvSpPr>
        <p:spPr>
          <a:xfrm>
            <a:off x="3117603" y="1994001"/>
            <a:ext cx="5397748" cy="3139974"/>
          </a:xfrm>
        </p:spPr>
        <p:txBody>
          <a:bodyPr>
            <a:normAutofit fontScale="70000" lnSpcReduction="20000"/>
          </a:bodyPr>
          <a:lstStyle/>
          <a:p>
            <a:pPr marL="0" indent="0" algn="just">
              <a:buNone/>
            </a:pPr>
            <a:r>
              <a:rPr lang="en-US" dirty="0"/>
              <a:t>The </a:t>
            </a:r>
            <a:r>
              <a:rPr lang="en-US" dirty="0" err="1"/>
              <a:t>DelSAT’s</a:t>
            </a:r>
            <a:r>
              <a:rPr lang="en-US" dirty="0"/>
              <a:t> Attitude Control System is designed to enter safe mode if any system error is detected.  If an error is reported just prior to a mission tasked attitude adjustment, the system will enter the SAFE Mode.  While in the SAFE mode, the </a:t>
            </a:r>
            <a:r>
              <a:rPr lang="en-US" dirty="0" err="1"/>
              <a:t>DelSAT</a:t>
            </a:r>
            <a:r>
              <a:rPr lang="en-US" dirty="0"/>
              <a:t> adjusts its attitude to track the sun versus obeying the previously commanded attitude.  The </a:t>
            </a:r>
            <a:r>
              <a:rPr lang="en-US" dirty="0" err="1"/>
              <a:t>DelSAT</a:t>
            </a:r>
            <a:r>
              <a:rPr lang="en-US" dirty="0"/>
              <a:t> remains in SAFE mode until comm link is restored, the system error resolved, and a new updated attitude (required for the mission can be issued).  </a:t>
            </a:r>
          </a:p>
          <a:p>
            <a:pPr marL="0" indent="0" algn="just">
              <a:buNone/>
            </a:pPr>
            <a:r>
              <a:rPr lang="en-US" dirty="0"/>
              <a:t>While the design emphasizes safety, it does not necessarily allow for resilience (e.g. allow a mode where </a:t>
            </a:r>
            <a:r>
              <a:rPr lang="en-US" dirty="0" err="1"/>
              <a:t>DelSAT</a:t>
            </a:r>
            <a:r>
              <a:rPr lang="en-US" dirty="0"/>
              <a:t> will continue to maintain last commanded attitude versus tracking the sun when some system errors are detected.  In other words, resilience can be improved by adding a reference monitor that will block the </a:t>
            </a:r>
            <a:r>
              <a:rPr lang="en-US" dirty="0" err="1"/>
              <a:t>DelSAT</a:t>
            </a:r>
            <a:r>
              <a:rPr lang="en-US" dirty="0"/>
              <a:t> from entering SAFE mode while in the middle of a critical mission phase supporting operations and certain system errors are present.  Some critical errors may still force the system to SAFE mode, but this set of errors will be debated and agreed by stakeholders.  </a:t>
            </a:r>
          </a:p>
        </p:txBody>
      </p:sp>
      <p:sp>
        <p:nvSpPr>
          <p:cNvPr id="9" name="Rectangle 8">
            <a:extLst>
              <a:ext uri="{FF2B5EF4-FFF2-40B4-BE49-F238E27FC236}">
                <a16:creationId xmlns:a16="http://schemas.microsoft.com/office/drawing/2014/main" id="{9AC59AED-C0BF-CA3D-E3CF-DEBA21E885C3}"/>
              </a:ext>
            </a:extLst>
          </p:cNvPr>
          <p:cNvSpPr/>
          <p:nvPr/>
        </p:nvSpPr>
        <p:spPr>
          <a:xfrm>
            <a:off x="732138" y="4981575"/>
            <a:ext cx="8186054" cy="79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Identified A Missing Requirement To Better Define How </a:t>
            </a:r>
            <a:r>
              <a:rPr kumimoji="0" lang="en-US" sz="1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DelSAT</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Should Behave When A System Error is Detected</a:t>
            </a:r>
          </a:p>
        </p:txBody>
      </p:sp>
      <p:pic>
        <p:nvPicPr>
          <p:cNvPr id="3" name="Picture 2">
            <a:extLst>
              <a:ext uri="{FF2B5EF4-FFF2-40B4-BE49-F238E27FC236}">
                <a16:creationId xmlns:a16="http://schemas.microsoft.com/office/drawing/2014/main" id="{8F65F776-9B64-BA8F-5A7D-E6B053BCF2E2}"/>
              </a:ext>
            </a:extLst>
          </p:cNvPr>
          <p:cNvPicPr>
            <a:picLocks noChangeAspect="1"/>
          </p:cNvPicPr>
          <p:nvPr/>
        </p:nvPicPr>
        <p:blipFill>
          <a:blip r:embed="rId2"/>
          <a:stretch>
            <a:fillRect/>
          </a:stretch>
        </p:blipFill>
        <p:spPr>
          <a:xfrm>
            <a:off x="847015" y="1969741"/>
            <a:ext cx="2167100" cy="1939824"/>
          </a:xfrm>
          <a:prstGeom prst="rect">
            <a:avLst/>
          </a:prstGeom>
        </p:spPr>
      </p:pic>
      <p:sp>
        <p:nvSpPr>
          <p:cNvPr id="5" name="Slide Number Placeholder 4">
            <a:extLst>
              <a:ext uri="{FF2B5EF4-FFF2-40B4-BE49-F238E27FC236}">
                <a16:creationId xmlns:a16="http://schemas.microsoft.com/office/drawing/2014/main" id="{70AB157D-280C-D79F-1439-E77A5F736FA7}"/>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122</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17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B1C2D-A448-A8EB-FB99-70F6E2A505A6}"/>
              </a:ext>
            </a:extLst>
          </p:cNvPr>
          <p:cNvSpPr>
            <a:spLocks noGrp="1"/>
          </p:cNvSpPr>
          <p:nvPr>
            <p:ph type="ctrTitle"/>
          </p:nvPr>
        </p:nvSpPr>
        <p:spPr/>
        <p:txBody>
          <a:bodyPr/>
          <a:lstStyle/>
          <a:p>
            <a:r>
              <a:rPr lang="en-US" dirty="0"/>
              <a:t>STPA: Generating requirements and executable models</a:t>
            </a:r>
          </a:p>
        </p:txBody>
      </p:sp>
      <p:sp>
        <p:nvSpPr>
          <p:cNvPr id="5" name="Subtitle 4">
            <a:extLst>
              <a:ext uri="{FF2B5EF4-FFF2-40B4-BE49-F238E27FC236}">
                <a16:creationId xmlns:a16="http://schemas.microsoft.com/office/drawing/2014/main" id="{2D42D344-FBFE-4B95-4669-445B61A40DC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2724361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56A9F-97B1-4D5C-605D-EEB615168725}"/>
              </a:ext>
            </a:extLst>
          </p:cNvPr>
          <p:cNvSpPr>
            <a:spLocks noGrp="1"/>
          </p:cNvSpPr>
          <p:nvPr>
            <p:ph type="title"/>
          </p:nvPr>
        </p:nvSpPr>
        <p:spPr>
          <a:xfrm>
            <a:off x="0" y="20450"/>
            <a:ext cx="9144000" cy="908310"/>
          </a:xfrm>
        </p:spPr>
        <p:txBody>
          <a:bodyPr>
            <a:noAutofit/>
          </a:bodyPr>
          <a:lstStyle/>
          <a:p>
            <a:r>
              <a:rPr lang="en-US" sz="3600" dirty="0"/>
              <a:t>HCAs as a black-box model (transfer function)</a:t>
            </a:r>
          </a:p>
        </p:txBody>
      </p:sp>
      <p:sp>
        <p:nvSpPr>
          <p:cNvPr id="4" name="Rectangle: Rounded Corners 3">
            <a:extLst>
              <a:ext uri="{FF2B5EF4-FFF2-40B4-BE49-F238E27FC236}">
                <a16:creationId xmlns:a16="http://schemas.microsoft.com/office/drawing/2014/main" id="{E0F91D08-4AC0-7006-17DD-AC8C4A84B84E}"/>
              </a:ext>
            </a:extLst>
          </p:cNvPr>
          <p:cNvSpPr/>
          <p:nvPr/>
        </p:nvSpPr>
        <p:spPr>
          <a:xfrm>
            <a:off x="3161983" y="3426760"/>
            <a:ext cx="2618026" cy="1224556"/>
          </a:xfrm>
          <a:prstGeom prst="roundRect">
            <a:avLst/>
          </a:prstGeom>
          <a:scene3d>
            <a:camera prst="orthographicFront">
              <a:rot lat="0" lon="0" rev="0"/>
            </a:camera>
            <a:lightRig rig="threePt" dir="t">
              <a:rot lat="0" lon="0" rev="1200000"/>
            </a:lightRig>
          </a:scene3d>
          <a:sp3d>
            <a:bevelT w="127000" h="82550"/>
          </a:sp3d>
        </p:spPr>
        <p:style>
          <a:lnRef idx="0">
            <a:schemeClr val="dk1"/>
          </a:lnRef>
          <a:fillRef idx="3">
            <a:schemeClr val="dk1"/>
          </a:fillRef>
          <a:effectRef idx="3">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Controller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(black box)</a:t>
            </a:r>
          </a:p>
        </p:txBody>
      </p:sp>
      <p:cxnSp>
        <p:nvCxnSpPr>
          <p:cNvPr id="6" name="Straight Arrow Connector 5">
            <a:extLst>
              <a:ext uri="{FF2B5EF4-FFF2-40B4-BE49-F238E27FC236}">
                <a16:creationId xmlns:a16="http://schemas.microsoft.com/office/drawing/2014/main" id="{9BE0DC87-69DA-D4C1-40E4-1C55E1521004}"/>
              </a:ext>
            </a:extLst>
          </p:cNvPr>
          <p:cNvCxnSpPr>
            <a:cxnSpLocks/>
          </p:cNvCxnSpPr>
          <p:nvPr/>
        </p:nvCxnSpPr>
        <p:spPr>
          <a:xfrm flipH="1">
            <a:off x="5780009" y="4050576"/>
            <a:ext cx="1812851" cy="0"/>
          </a:xfrm>
          <a:prstGeom prst="straightConnector1">
            <a:avLst/>
          </a:prstGeom>
          <a:ln w="635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FCA3282-41E3-C044-DFF0-D58648173B89}"/>
              </a:ext>
            </a:extLst>
          </p:cNvPr>
          <p:cNvCxnSpPr/>
          <p:nvPr/>
        </p:nvCxnSpPr>
        <p:spPr>
          <a:xfrm flipH="1">
            <a:off x="1402294" y="4071841"/>
            <a:ext cx="1759689" cy="0"/>
          </a:xfrm>
          <a:prstGeom prst="straightConnector1">
            <a:avLst/>
          </a:prstGeom>
          <a:ln w="635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BD54A5B-FEBE-CD3B-431C-A93512E755B7}"/>
              </a:ext>
            </a:extLst>
          </p:cNvPr>
          <p:cNvCxnSpPr>
            <a:cxnSpLocks/>
          </p:cNvCxnSpPr>
          <p:nvPr/>
        </p:nvCxnSpPr>
        <p:spPr>
          <a:xfrm flipV="1">
            <a:off x="7592860" y="4071841"/>
            <a:ext cx="0" cy="643270"/>
          </a:xfrm>
          <a:prstGeom prst="straightConnector1">
            <a:avLst/>
          </a:prstGeom>
          <a:ln w="635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8985BA1-26EC-21C1-A7B7-15302F656D28}"/>
              </a:ext>
            </a:extLst>
          </p:cNvPr>
          <p:cNvCxnSpPr>
            <a:cxnSpLocks/>
          </p:cNvCxnSpPr>
          <p:nvPr/>
        </p:nvCxnSpPr>
        <p:spPr>
          <a:xfrm>
            <a:off x="1402294" y="4071841"/>
            <a:ext cx="0" cy="712381"/>
          </a:xfrm>
          <a:prstGeom prst="straightConnector1">
            <a:avLst/>
          </a:prstGeom>
          <a:ln w="63500"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798AD38-8444-01FF-3640-78588B937850}"/>
              </a:ext>
            </a:extLst>
          </p:cNvPr>
          <p:cNvSpPr txBox="1"/>
          <p:nvPr/>
        </p:nvSpPr>
        <p:spPr>
          <a:xfrm>
            <a:off x="6152148" y="3657171"/>
            <a:ext cx="133438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Inputs</a:t>
            </a:r>
          </a:p>
        </p:txBody>
      </p:sp>
      <p:sp>
        <p:nvSpPr>
          <p:cNvPr id="15" name="TextBox 14">
            <a:extLst>
              <a:ext uri="{FF2B5EF4-FFF2-40B4-BE49-F238E27FC236}">
                <a16:creationId xmlns:a16="http://schemas.microsoft.com/office/drawing/2014/main" id="{1A5398C9-CE2F-03B9-6174-44696AD49A58}"/>
              </a:ext>
            </a:extLst>
          </p:cNvPr>
          <p:cNvSpPr txBox="1"/>
          <p:nvPr/>
        </p:nvSpPr>
        <p:spPr>
          <a:xfrm>
            <a:off x="1402294" y="3681244"/>
            <a:ext cx="133438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Outputs</a:t>
            </a:r>
          </a:p>
        </p:txBody>
      </p:sp>
      <p:sp>
        <p:nvSpPr>
          <p:cNvPr id="16" name="TextBox 15">
            <a:extLst>
              <a:ext uri="{FF2B5EF4-FFF2-40B4-BE49-F238E27FC236}">
                <a16:creationId xmlns:a16="http://schemas.microsoft.com/office/drawing/2014/main" id="{70EFB3AB-EF1F-CD03-B83E-CD02A19D7BC0}"/>
              </a:ext>
            </a:extLst>
          </p:cNvPr>
          <p:cNvSpPr txBox="1"/>
          <p:nvPr/>
        </p:nvSpPr>
        <p:spPr>
          <a:xfrm>
            <a:off x="130633" y="908781"/>
            <a:ext cx="9477324" cy="1323439"/>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“HCA-1: </a:t>
            </a:r>
            <a:r>
              <a:rPr kumimoji="0" lang="en-US" sz="1600" b="0" i="0" u="sng" strike="noStrike" kern="1200" cap="none" spc="0" normalizeH="0" baseline="0" noProof="0" dirty="0">
                <a:ln>
                  <a:noFill/>
                </a:ln>
                <a:solidFill>
                  <a:prstClr val="black"/>
                </a:solidFill>
                <a:effectLst/>
                <a:uLnTx/>
                <a:uFillTx/>
                <a:latin typeface="Calibri"/>
                <a:ea typeface="+mn-ea"/>
                <a:cs typeface="+mn-cs"/>
              </a:rPr>
              <a:t>ISS</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provides</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HTV Abort </a:t>
            </a:r>
            <a:r>
              <a:rPr kumimoji="0" lang="en-US" sz="1600" b="0" i="0" u="sng" strike="noStrike" kern="1200" cap="none" spc="0" normalizeH="0" baseline="0" noProof="0" dirty="0" err="1">
                <a:ln>
                  <a:noFill/>
                </a:ln>
                <a:solidFill>
                  <a:prstClr val="black"/>
                </a:solidFill>
                <a:effectLst/>
                <a:uLnTx/>
                <a:uFillTx/>
                <a:latin typeface="Calibri"/>
                <a:ea typeface="+mn-ea"/>
                <a:cs typeface="+mn-cs"/>
              </a:rPr>
              <a:t>cmd</a:t>
            </a:r>
            <a:r>
              <a:rPr kumimoji="0" lang="en-US" sz="1600" b="0" i="0" u="none" strike="noStrike" kern="1200" cap="none" spc="0" normalizeH="0" baseline="0" noProof="0" dirty="0">
                <a:ln>
                  <a:noFill/>
                </a:ln>
                <a:solidFill>
                  <a:prstClr val="black"/>
                </a:solidFill>
                <a:effectLst/>
                <a:uLnTx/>
                <a:uFillTx/>
                <a:latin typeface="Calibri"/>
                <a:ea typeface="+mn-ea"/>
                <a:cs typeface="+mn-cs"/>
              </a:rPr>
              <a:t>   too late after </a:t>
            </a:r>
            <a:r>
              <a:rPr kumimoji="0" lang="en-US" sz="1600" b="0" i="0" u="sng" strike="noStrike" kern="1200" cap="none" spc="0" normalizeH="0" baseline="0" noProof="0" dirty="0">
                <a:ln>
                  <a:noFill/>
                </a:ln>
                <a:solidFill>
                  <a:prstClr val="black"/>
                </a:solidFill>
                <a:effectLst/>
                <a:uLnTx/>
                <a:uFillTx/>
                <a:latin typeface="Calibri"/>
                <a:ea typeface="+mn-ea"/>
                <a:cs typeface="+mn-cs"/>
              </a:rPr>
              <a:t>ISS is in the HTV abort path</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[H-1]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Requirement:</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“R-1: </a:t>
            </a:r>
            <a:r>
              <a:rPr kumimoji="0" lang="en-US" sz="1600" b="0" i="0" u="sng" strike="noStrike" kern="1200" cap="none" spc="0" normalizeH="0" baseline="0" noProof="0" dirty="0">
                <a:ln>
                  <a:noFill/>
                </a:ln>
                <a:solidFill>
                  <a:prstClr val="black"/>
                </a:solidFill>
                <a:effectLst/>
                <a:uLnTx/>
                <a:uFillTx/>
                <a:latin typeface="Calibri"/>
                <a:ea typeface="+mn-ea"/>
                <a:cs typeface="+mn-cs"/>
              </a:rPr>
              <a:t>ISS</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shall provide</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HTV Abort </a:t>
            </a:r>
            <a:r>
              <a:rPr kumimoji="0" lang="en-US" sz="1600" b="0" i="0" u="sng" strike="noStrike" kern="1200" cap="none" spc="0" normalizeH="0" baseline="0" noProof="0" dirty="0" err="1">
                <a:ln>
                  <a:noFill/>
                </a:ln>
                <a:solidFill>
                  <a:prstClr val="black"/>
                </a:solidFill>
                <a:effectLst/>
                <a:uLnTx/>
                <a:uFillTx/>
                <a:latin typeface="Calibri"/>
                <a:ea typeface="+mn-ea"/>
                <a:cs typeface="+mn-cs"/>
              </a:rPr>
              <a:t>cmd</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within TBD</a:t>
            </a:r>
            <a:r>
              <a:rPr kumimoji="0" lang="en-US" sz="1600" b="0" i="0" u="none" strike="noStrike" kern="1200" cap="none" spc="0" normalizeH="0" baseline="0" noProof="0" dirty="0">
                <a:ln>
                  <a:noFill/>
                </a:ln>
                <a:solidFill>
                  <a:prstClr val="black"/>
                </a:solidFill>
                <a:effectLst/>
                <a:uLnTx/>
                <a:uFillTx/>
                <a:latin typeface="Calibri"/>
                <a:ea typeface="+mn-ea"/>
                <a:cs typeface="+mn-cs"/>
              </a:rPr>
              <a:t>, before </a:t>
            </a:r>
            <a:r>
              <a:rPr kumimoji="0" lang="en-US" sz="1600" b="0" i="0" u="sng" strike="noStrike" kern="1200" cap="none" spc="0" normalizeH="0" baseline="0" noProof="0" dirty="0">
                <a:ln>
                  <a:noFill/>
                </a:ln>
                <a:solidFill>
                  <a:prstClr val="black"/>
                </a:solidFill>
                <a:effectLst/>
                <a:uLnTx/>
                <a:uFillTx/>
                <a:latin typeface="Calibri"/>
                <a:ea typeface="+mn-ea"/>
                <a:cs typeface="+mn-cs"/>
              </a:rPr>
              <a:t>HTV abort path intersects ISS</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sng" strike="noStrike" kern="1200" cap="none" spc="0" normalizeH="0" baseline="0" noProof="0" dirty="0">
                <a:ln>
                  <a:noFill/>
                </a:ln>
                <a:solidFill>
                  <a:prstClr val="black"/>
                </a:solidFill>
                <a:effectLst/>
                <a:uLnTx/>
                <a:uFillTx/>
                <a:latin typeface="Calibri"/>
                <a:ea typeface="+mn-ea"/>
                <a:cs typeface="+mn-cs"/>
              </a:rPr>
              <a:t>[HCA-1]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7" name="Arrow: Down 16">
            <a:extLst>
              <a:ext uri="{FF2B5EF4-FFF2-40B4-BE49-F238E27FC236}">
                <a16:creationId xmlns:a16="http://schemas.microsoft.com/office/drawing/2014/main" id="{CE654916-E648-1931-3962-538EBBBB3E3F}"/>
              </a:ext>
            </a:extLst>
          </p:cNvPr>
          <p:cNvSpPr/>
          <p:nvPr/>
        </p:nvSpPr>
        <p:spPr>
          <a:xfrm rot="12703759" flipV="1">
            <a:off x="2220426" y="2138900"/>
            <a:ext cx="298450" cy="1711595"/>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Arrow: Down 17">
            <a:extLst>
              <a:ext uri="{FF2B5EF4-FFF2-40B4-BE49-F238E27FC236}">
                <a16:creationId xmlns:a16="http://schemas.microsoft.com/office/drawing/2014/main" id="{71385F20-7DE5-1F92-1AE3-22DBF46D1E0B}"/>
              </a:ext>
            </a:extLst>
          </p:cNvPr>
          <p:cNvSpPr/>
          <p:nvPr/>
        </p:nvSpPr>
        <p:spPr>
          <a:xfrm rot="10275893" flipV="1">
            <a:off x="6495969" y="2198140"/>
            <a:ext cx="298450" cy="1547186"/>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1F172AA4-A2F3-52EA-1E09-8ACF7C975512}"/>
              </a:ext>
            </a:extLst>
          </p:cNvPr>
          <p:cNvSpPr/>
          <p:nvPr/>
        </p:nvSpPr>
        <p:spPr>
          <a:xfrm>
            <a:off x="175178" y="5012460"/>
            <a:ext cx="8787808" cy="161162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HCAs have the information needed to define the required inputs/outputs and behaviors.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If during concept phase: Use this to generate your architecture and requirements. “Bake-in” safety and security into the design and architecture.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If during/after development phase: Use this info to validate your architecture and requirements for safety and security.</a:t>
            </a:r>
          </a:p>
        </p:txBody>
      </p:sp>
      <p:sp>
        <p:nvSpPr>
          <p:cNvPr id="22" name="Arrow: Down 21">
            <a:extLst>
              <a:ext uri="{FF2B5EF4-FFF2-40B4-BE49-F238E27FC236}">
                <a16:creationId xmlns:a16="http://schemas.microsoft.com/office/drawing/2014/main" id="{CFA22CE0-BEA9-62D6-DEA2-C6089C0A2ED8}"/>
              </a:ext>
            </a:extLst>
          </p:cNvPr>
          <p:cNvSpPr/>
          <p:nvPr/>
        </p:nvSpPr>
        <p:spPr>
          <a:xfrm rot="10800000" flipV="1">
            <a:off x="2081230" y="1339730"/>
            <a:ext cx="5149008" cy="461542"/>
          </a:xfrm>
          <a:prstGeom prst="downArrow">
            <a:avLst/>
          </a:prstGeom>
          <a:ln>
            <a:noFill/>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81476B2F-A591-02B7-621D-61B31E4D2E44}"/>
              </a:ext>
            </a:extLst>
          </p:cNvPr>
          <p:cNvSpPr txBox="1"/>
          <p:nvPr/>
        </p:nvSpPr>
        <p:spPr>
          <a:xfrm>
            <a:off x="6986614" y="6679286"/>
            <a:ext cx="215738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5" name="Arrow: Down 4">
            <a:extLst>
              <a:ext uri="{FF2B5EF4-FFF2-40B4-BE49-F238E27FC236}">
                <a16:creationId xmlns:a16="http://schemas.microsoft.com/office/drawing/2014/main" id="{2BFB54E8-AD60-AB00-6026-9A360DBDCBB5}"/>
              </a:ext>
            </a:extLst>
          </p:cNvPr>
          <p:cNvSpPr/>
          <p:nvPr/>
        </p:nvSpPr>
        <p:spPr>
          <a:xfrm rot="10471435" flipV="1">
            <a:off x="4084234" y="2286462"/>
            <a:ext cx="298450" cy="1073305"/>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417734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799" y="0"/>
            <a:ext cx="8788401" cy="1092200"/>
          </a:xfrm>
        </p:spPr>
        <p:txBody>
          <a:bodyPr>
            <a:normAutofit fontScale="90000"/>
          </a:bodyPr>
          <a:lstStyle/>
          <a:p>
            <a:r>
              <a:rPr lang="en-US" dirty="0"/>
              <a:t>Context table for </a:t>
            </a:r>
            <a:r>
              <a:rPr lang="en-US" i="1" dirty="0"/>
              <a:t>Free Drift </a:t>
            </a:r>
            <a:r>
              <a:rPr lang="en-US" dirty="0"/>
              <a:t>control action</a:t>
            </a:r>
          </a:p>
        </p:txBody>
      </p:sp>
      <p:graphicFrame>
        <p:nvGraphicFramePr>
          <p:cNvPr id="4" name="Table 3"/>
          <p:cNvGraphicFramePr>
            <a:graphicFrameLocks noGrp="1"/>
          </p:cNvGraphicFramePr>
          <p:nvPr/>
        </p:nvGraphicFramePr>
        <p:xfrm>
          <a:off x="349248" y="990600"/>
          <a:ext cx="8445502" cy="5743610"/>
        </p:xfrm>
        <a:graphic>
          <a:graphicData uri="http://schemas.openxmlformats.org/drawingml/2006/table">
            <a:tbl>
              <a:tblPr/>
              <a:tblGrid>
                <a:gridCol w="376257">
                  <a:extLst>
                    <a:ext uri="{9D8B030D-6E8A-4147-A177-3AD203B41FA5}">
                      <a16:colId xmlns:a16="http://schemas.microsoft.com/office/drawing/2014/main" val="20000"/>
                    </a:ext>
                  </a:extLst>
                </a:gridCol>
                <a:gridCol w="807260">
                  <a:extLst>
                    <a:ext uri="{9D8B030D-6E8A-4147-A177-3AD203B41FA5}">
                      <a16:colId xmlns:a16="http://schemas.microsoft.com/office/drawing/2014/main" val="20001"/>
                    </a:ext>
                  </a:extLst>
                </a:gridCol>
                <a:gridCol w="1356485">
                  <a:extLst>
                    <a:ext uri="{9D8B030D-6E8A-4147-A177-3AD203B41FA5}">
                      <a16:colId xmlns:a16="http://schemas.microsoft.com/office/drawing/2014/main" val="20002"/>
                    </a:ext>
                  </a:extLst>
                </a:gridCol>
                <a:gridCol w="986005">
                  <a:extLst>
                    <a:ext uri="{9D8B030D-6E8A-4147-A177-3AD203B41FA5}">
                      <a16:colId xmlns:a16="http://schemas.microsoft.com/office/drawing/2014/main" val="20003"/>
                    </a:ext>
                  </a:extLst>
                </a:gridCol>
                <a:gridCol w="1113299">
                  <a:extLst>
                    <a:ext uri="{9D8B030D-6E8A-4147-A177-3AD203B41FA5}">
                      <a16:colId xmlns:a16="http://schemas.microsoft.com/office/drawing/2014/main" val="20004"/>
                    </a:ext>
                  </a:extLst>
                </a:gridCol>
                <a:gridCol w="1268732">
                  <a:extLst>
                    <a:ext uri="{9D8B030D-6E8A-4147-A177-3AD203B41FA5}">
                      <a16:colId xmlns:a16="http://schemas.microsoft.com/office/drawing/2014/main" val="20005"/>
                    </a:ext>
                  </a:extLst>
                </a:gridCol>
                <a:gridCol w="1268732">
                  <a:extLst>
                    <a:ext uri="{9D8B030D-6E8A-4147-A177-3AD203B41FA5}">
                      <a16:colId xmlns:a16="http://schemas.microsoft.com/office/drawing/2014/main" val="20006"/>
                    </a:ext>
                  </a:extLst>
                </a:gridCol>
                <a:gridCol w="1268732">
                  <a:extLst>
                    <a:ext uri="{9D8B030D-6E8A-4147-A177-3AD203B41FA5}">
                      <a16:colId xmlns:a16="http://schemas.microsoft.com/office/drawing/2014/main" val="20007"/>
                    </a:ext>
                  </a:extLst>
                </a:gridCol>
              </a:tblGrid>
              <a:tr h="297381">
                <a:tc>
                  <a:txBody>
                    <a:bodyPr/>
                    <a:lstStyle/>
                    <a:p>
                      <a:pPr marL="0" marR="0" algn="ctr">
                        <a:spcBef>
                          <a:spcPts val="0"/>
                        </a:spcBef>
                        <a:spcAft>
                          <a:spcPts val="0"/>
                        </a:spcAft>
                      </a:pPr>
                      <a:endParaRPr lang="en-US" sz="1800" dirty="0">
                        <a:latin typeface="Times New Roman"/>
                        <a:ea typeface="Times New Roman"/>
                        <a:cs typeface="Times New Roman"/>
                      </a:endParaRP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1</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2</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3</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4</a:t>
                      </a: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5</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6</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7</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86906">
                <a:tc>
                  <a:txBody>
                    <a:bodyPr/>
                    <a:lstStyle/>
                    <a:p>
                      <a:pPr marL="0" marR="0" algn="ctr">
                        <a:spcBef>
                          <a:spcPts val="0"/>
                        </a:spcBef>
                        <a:spcAft>
                          <a:spcPts val="0"/>
                        </a:spcAft>
                      </a:pPr>
                      <a:endParaRPr lang="en-US" sz="18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Control Action</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HTV </a:t>
                      </a:r>
                      <a:br>
                        <a:rPr lang="en-US" sz="1800" b="1" dirty="0">
                          <a:latin typeface="Times New Roman"/>
                          <a:ea typeface="Times New Roman"/>
                          <a:cs typeface="Times New Roman"/>
                        </a:rPr>
                      </a:br>
                      <a:r>
                        <a:rPr lang="en-US" sz="1800" b="1" dirty="0">
                          <a:latin typeface="Times New Roman"/>
                          <a:ea typeface="Times New Roman"/>
                          <a:cs typeface="Times New Roman"/>
                        </a:rPr>
                        <a:t>Velocity</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HTV Position</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Flight status</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Providing Control Action is Hazardous?</a:t>
                      </a:r>
                      <a:endParaRPr lang="en-US" sz="1800" dirty="0">
                        <a:latin typeface="Times New Roman"/>
                        <a:ea typeface="Times New Roman"/>
                        <a:cs typeface="Times New Roman"/>
                      </a:endParaRPr>
                    </a:p>
                  </a:txBody>
                  <a:tcPr marL="0" marR="0"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Times New Roman"/>
                          <a:ea typeface="Times New Roman"/>
                          <a:cs typeface="Times New Roman"/>
                        </a:rPr>
                        <a:t>Not Providing Control Action is Hazardous?</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Providing Too Early/Late is Hazardous?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4763">
                <a:tc>
                  <a:txBody>
                    <a:bodyPr/>
                    <a:lstStyle/>
                    <a:p>
                      <a:pPr marL="0" marR="0" algn="ctr">
                        <a:spcBef>
                          <a:spcPts val="0"/>
                        </a:spcBef>
                        <a:spcAft>
                          <a:spcPts val="0"/>
                        </a:spcAft>
                      </a:pPr>
                      <a:r>
                        <a:rPr lang="en-US" sz="1800">
                          <a:latin typeface="Times New Roman"/>
                          <a:ea typeface="Times New Roman"/>
                          <a:cs typeface="Times New Roman"/>
                        </a:rPr>
                        <a:t>1</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spcBef>
                          <a:spcPts val="0"/>
                        </a:spcBef>
                        <a:spcAft>
                          <a:spcPts val="0"/>
                        </a:spcAft>
                      </a:pPr>
                      <a:r>
                        <a:rPr lang="en-US" sz="1800" i="1" dirty="0">
                          <a:latin typeface="Times New Roman"/>
                          <a:ea typeface="Times New Roman"/>
                          <a:cs typeface="Times New Roman"/>
                        </a:rPr>
                        <a:t>Free Drift</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800" dirty="0">
                          <a:latin typeface="Times New Roman"/>
                          <a:ea typeface="Times New Roman"/>
                          <a:cs typeface="Times New Roman"/>
                        </a:rPr>
                        <a:t>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800">
                          <a:latin typeface="Times New Roman"/>
                          <a:ea typeface="Times New Roman"/>
                          <a:cs typeface="Times New Roman"/>
                        </a:rPr>
                        <a:t>Within</a:t>
                      </a:r>
                      <a:r>
                        <a:rPr lang="en-US" sz="1800" baseline="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800" dirty="0">
                          <a:latin typeface="Times New Roman"/>
                          <a:ea typeface="Times New Roman"/>
                          <a:cs typeface="Times New Roman"/>
                        </a:rPr>
                        <a:t>H-1; 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7483">
                <a:tc>
                  <a:txBody>
                    <a:bodyPr/>
                    <a:lstStyle/>
                    <a:p>
                      <a:pPr marL="0" marR="0" algn="ctr">
                        <a:spcBef>
                          <a:spcPts val="0"/>
                        </a:spcBef>
                        <a:spcAft>
                          <a:spcPts val="0"/>
                        </a:spcAft>
                      </a:pPr>
                      <a:r>
                        <a:rPr lang="en-US" sz="1800">
                          <a:latin typeface="Times New Roman"/>
                          <a:ea typeface="Times New Roman"/>
                          <a:cs typeface="Times New Roman"/>
                        </a:rPr>
                        <a:t>2</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800" dirty="0">
                          <a:latin typeface="Times New Roman"/>
                          <a:ea typeface="Times New Roman"/>
                          <a:cs typeface="Times New Roman"/>
                        </a:rPr>
                        <a:t>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Not 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Within</a:t>
                      </a:r>
                      <a:r>
                        <a:rPr lang="en-US" sz="1800" baseline="0" dirty="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H-1; 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67483">
                <a:tc>
                  <a:txBody>
                    <a:bodyPr/>
                    <a:lstStyle/>
                    <a:p>
                      <a:pPr marL="0" marR="0" algn="ctr">
                        <a:spcBef>
                          <a:spcPts val="0"/>
                        </a:spcBef>
                        <a:spcAft>
                          <a:spcPts val="0"/>
                        </a:spcAft>
                      </a:pPr>
                      <a:r>
                        <a:rPr lang="en-US" sz="1800">
                          <a:latin typeface="Times New Roman"/>
                          <a:ea typeface="Times New Roman"/>
                          <a:cs typeface="Times New Roman"/>
                        </a:rPr>
                        <a:t>3</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800" dirty="0">
                          <a:latin typeface="Times New Roman"/>
                          <a:ea typeface="Times New Roman"/>
                          <a:cs typeface="Times New Roman"/>
                        </a:rPr>
                        <a:t>Not 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Within</a:t>
                      </a:r>
                      <a:r>
                        <a:rPr lang="en-US" sz="1800" baseline="0" dirty="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H-1; H-2</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H-1; H-2</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67483">
                <a:tc>
                  <a:txBody>
                    <a:bodyPr/>
                    <a:lstStyle/>
                    <a:p>
                      <a:pPr marL="0" marR="0" algn="ctr">
                        <a:spcBef>
                          <a:spcPts val="0"/>
                        </a:spcBef>
                        <a:spcAft>
                          <a:spcPts val="0"/>
                        </a:spcAft>
                      </a:pPr>
                      <a:r>
                        <a:rPr lang="en-US" sz="1800">
                          <a:latin typeface="Times New Roman"/>
                          <a:ea typeface="Times New Roman"/>
                          <a:cs typeface="Times New Roman"/>
                        </a:rPr>
                        <a:t>4</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800" dirty="0">
                          <a:latin typeface="Times New Roman"/>
                          <a:ea typeface="Times New Roman"/>
                          <a:cs typeface="Times New Roman"/>
                        </a:rPr>
                        <a:t>Not 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Not 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Within</a:t>
                      </a:r>
                      <a:r>
                        <a:rPr lang="en-US" sz="1800" baseline="0" dirty="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67483">
                <a:tc>
                  <a:txBody>
                    <a:bodyPr/>
                    <a:lstStyle/>
                    <a:p>
                      <a:pPr marL="0" marR="0" algn="ctr">
                        <a:spcBef>
                          <a:spcPts val="0"/>
                        </a:spcBef>
                        <a:spcAft>
                          <a:spcPts val="0"/>
                        </a:spcAft>
                      </a:pPr>
                      <a:r>
                        <a:rPr lang="en-US" sz="1800" dirty="0">
                          <a:latin typeface="Times New Roman"/>
                          <a:ea typeface="Times New Roman"/>
                          <a:cs typeface="Times New Roman"/>
                        </a:rPr>
                        <a:t>5</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0"/>
                        </a:spcBef>
                        <a:spcAft>
                          <a:spcPts val="0"/>
                        </a:spcAft>
                      </a:pP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Outside Envelope</a:t>
                      </a: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H-1; 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621589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799" y="0"/>
            <a:ext cx="8788401" cy="868680"/>
          </a:xfrm>
        </p:spPr>
        <p:txBody>
          <a:bodyPr>
            <a:normAutofit/>
          </a:bodyPr>
          <a:lstStyle/>
          <a:p>
            <a:r>
              <a:rPr lang="en-US" dirty="0"/>
              <a:t>Test-case generation</a:t>
            </a:r>
          </a:p>
        </p:txBody>
      </p:sp>
      <p:graphicFrame>
        <p:nvGraphicFramePr>
          <p:cNvPr id="4" name="Table 3"/>
          <p:cNvGraphicFramePr>
            <a:graphicFrameLocks noGrp="1"/>
          </p:cNvGraphicFramePr>
          <p:nvPr/>
        </p:nvGraphicFramePr>
        <p:xfrm>
          <a:off x="349248" y="990600"/>
          <a:ext cx="8445502" cy="5743610"/>
        </p:xfrm>
        <a:graphic>
          <a:graphicData uri="http://schemas.openxmlformats.org/drawingml/2006/table">
            <a:tbl>
              <a:tblPr/>
              <a:tblGrid>
                <a:gridCol w="376257">
                  <a:extLst>
                    <a:ext uri="{9D8B030D-6E8A-4147-A177-3AD203B41FA5}">
                      <a16:colId xmlns:a16="http://schemas.microsoft.com/office/drawing/2014/main" val="20000"/>
                    </a:ext>
                  </a:extLst>
                </a:gridCol>
                <a:gridCol w="807260">
                  <a:extLst>
                    <a:ext uri="{9D8B030D-6E8A-4147-A177-3AD203B41FA5}">
                      <a16:colId xmlns:a16="http://schemas.microsoft.com/office/drawing/2014/main" val="20001"/>
                    </a:ext>
                  </a:extLst>
                </a:gridCol>
                <a:gridCol w="1356485">
                  <a:extLst>
                    <a:ext uri="{9D8B030D-6E8A-4147-A177-3AD203B41FA5}">
                      <a16:colId xmlns:a16="http://schemas.microsoft.com/office/drawing/2014/main" val="20002"/>
                    </a:ext>
                  </a:extLst>
                </a:gridCol>
                <a:gridCol w="986005">
                  <a:extLst>
                    <a:ext uri="{9D8B030D-6E8A-4147-A177-3AD203B41FA5}">
                      <a16:colId xmlns:a16="http://schemas.microsoft.com/office/drawing/2014/main" val="20003"/>
                    </a:ext>
                  </a:extLst>
                </a:gridCol>
                <a:gridCol w="1113299">
                  <a:extLst>
                    <a:ext uri="{9D8B030D-6E8A-4147-A177-3AD203B41FA5}">
                      <a16:colId xmlns:a16="http://schemas.microsoft.com/office/drawing/2014/main" val="20004"/>
                    </a:ext>
                  </a:extLst>
                </a:gridCol>
                <a:gridCol w="1268732">
                  <a:extLst>
                    <a:ext uri="{9D8B030D-6E8A-4147-A177-3AD203B41FA5}">
                      <a16:colId xmlns:a16="http://schemas.microsoft.com/office/drawing/2014/main" val="20005"/>
                    </a:ext>
                  </a:extLst>
                </a:gridCol>
                <a:gridCol w="1268732">
                  <a:extLst>
                    <a:ext uri="{9D8B030D-6E8A-4147-A177-3AD203B41FA5}">
                      <a16:colId xmlns:a16="http://schemas.microsoft.com/office/drawing/2014/main" val="20006"/>
                    </a:ext>
                  </a:extLst>
                </a:gridCol>
                <a:gridCol w="1268732">
                  <a:extLst>
                    <a:ext uri="{9D8B030D-6E8A-4147-A177-3AD203B41FA5}">
                      <a16:colId xmlns:a16="http://schemas.microsoft.com/office/drawing/2014/main" val="20007"/>
                    </a:ext>
                  </a:extLst>
                </a:gridCol>
              </a:tblGrid>
              <a:tr h="297381">
                <a:tc>
                  <a:txBody>
                    <a:bodyPr/>
                    <a:lstStyle/>
                    <a:p>
                      <a:pPr marL="0" marR="0" algn="ctr">
                        <a:spcBef>
                          <a:spcPts val="0"/>
                        </a:spcBef>
                        <a:spcAft>
                          <a:spcPts val="0"/>
                        </a:spcAft>
                      </a:pPr>
                      <a:endParaRPr lang="en-US" sz="1800" dirty="0">
                        <a:latin typeface="Times New Roman"/>
                        <a:ea typeface="Times New Roman"/>
                        <a:cs typeface="Times New Roman"/>
                      </a:endParaRP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1</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latin typeface="Times New Roman"/>
                          <a:ea typeface="Times New Roman"/>
                          <a:cs typeface="Times New Roman"/>
                        </a:rPr>
                        <a:t>2</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3</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4</a:t>
                      </a: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5</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6</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7</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86906">
                <a:tc>
                  <a:txBody>
                    <a:bodyPr/>
                    <a:lstStyle/>
                    <a:p>
                      <a:pPr marL="0" marR="0" algn="ctr">
                        <a:spcBef>
                          <a:spcPts val="0"/>
                        </a:spcBef>
                        <a:spcAft>
                          <a:spcPts val="0"/>
                        </a:spcAft>
                      </a:pPr>
                      <a:endParaRPr lang="en-US" sz="18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Control Action</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HTV </a:t>
                      </a:r>
                      <a:br>
                        <a:rPr lang="en-US" sz="1800" b="1" dirty="0">
                          <a:latin typeface="Times New Roman"/>
                          <a:ea typeface="Times New Roman"/>
                          <a:cs typeface="Times New Roman"/>
                        </a:rPr>
                      </a:br>
                      <a:r>
                        <a:rPr lang="en-US" sz="1800" b="1" dirty="0">
                          <a:latin typeface="Times New Roman"/>
                          <a:ea typeface="Times New Roman"/>
                          <a:cs typeface="Times New Roman"/>
                        </a:rPr>
                        <a:t>Velocity</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HTV Position</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Flight status</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Providing Control Action is Hazardous?</a:t>
                      </a:r>
                      <a:endParaRPr lang="en-US" sz="1800" dirty="0">
                        <a:latin typeface="Times New Roman"/>
                        <a:ea typeface="Times New Roman"/>
                        <a:cs typeface="Times New Roman"/>
                      </a:endParaRPr>
                    </a:p>
                  </a:txBody>
                  <a:tcPr marL="0" marR="0"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Times New Roman"/>
                          <a:ea typeface="Times New Roman"/>
                          <a:cs typeface="Times New Roman"/>
                        </a:rPr>
                        <a:t>Not Providing Control Action is Hazardous?</a:t>
                      </a:r>
                      <a:endParaRPr lang="en-US" sz="18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latin typeface="Times New Roman"/>
                          <a:ea typeface="Times New Roman"/>
                          <a:cs typeface="Times New Roman"/>
                        </a:rPr>
                        <a:t>Providing Too Early/Late is Hazardous?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4763">
                <a:tc>
                  <a:txBody>
                    <a:bodyPr/>
                    <a:lstStyle/>
                    <a:p>
                      <a:pPr marL="0" marR="0" algn="ctr">
                        <a:spcBef>
                          <a:spcPts val="0"/>
                        </a:spcBef>
                        <a:spcAft>
                          <a:spcPts val="0"/>
                        </a:spcAft>
                      </a:pPr>
                      <a:r>
                        <a:rPr lang="en-US" sz="1800">
                          <a:latin typeface="Times New Roman"/>
                          <a:ea typeface="Times New Roman"/>
                          <a:cs typeface="Times New Roman"/>
                        </a:rPr>
                        <a:t>1</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0" marR="0" algn="ctr">
                        <a:spcBef>
                          <a:spcPts val="0"/>
                        </a:spcBef>
                        <a:spcAft>
                          <a:spcPts val="0"/>
                        </a:spcAft>
                      </a:pPr>
                      <a:r>
                        <a:rPr lang="en-US" sz="1800" i="1" dirty="0">
                          <a:latin typeface="Times New Roman"/>
                          <a:ea typeface="Times New Roman"/>
                          <a:cs typeface="Times New Roman"/>
                        </a:rPr>
                        <a:t>Free Drift</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800" dirty="0">
                          <a:latin typeface="Times New Roman"/>
                          <a:ea typeface="Times New Roman"/>
                          <a:cs typeface="Times New Roman"/>
                        </a:rPr>
                        <a:t>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800">
                          <a:latin typeface="Times New Roman"/>
                          <a:ea typeface="Times New Roman"/>
                          <a:cs typeface="Times New Roman"/>
                        </a:rPr>
                        <a:t>Within</a:t>
                      </a:r>
                      <a:r>
                        <a:rPr lang="en-US" sz="1800" baseline="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800" b="1" dirty="0">
                          <a:solidFill>
                            <a:srgbClr val="FF0000"/>
                          </a:solidFill>
                          <a:latin typeface="Times New Roman"/>
                          <a:ea typeface="Times New Roman"/>
                          <a:cs typeface="Times New Roman"/>
                        </a:rPr>
                        <a:t>H-1; 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7483">
                <a:tc>
                  <a:txBody>
                    <a:bodyPr/>
                    <a:lstStyle/>
                    <a:p>
                      <a:pPr marL="0" marR="0" algn="ctr">
                        <a:spcBef>
                          <a:spcPts val="0"/>
                        </a:spcBef>
                        <a:spcAft>
                          <a:spcPts val="0"/>
                        </a:spcAft>
                      </a:pPr>
                      <a:r>
                        <a:rPr lang="en-US" sz="1800">
                          <a:latin typeface="Times New Roman"/>
                          <a:ea typeface="Times New Roman"/>
                          <a:cs typeface="Times New Roman"/>
                        </a:rPr>
                        <a:t>2</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800" dirty="0">
                          <a:latin typeface="Times New Roman"/>
                          <a:ea typeface="Times New Roman"/>
                          <a:cs typeface="Times New Roman"/>
                        </a:rPr>
                        <a:t>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Not 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Within</a:t>
                      </a:r>
                      <a:r>
                        <a:rPr lang="en-US" sz="1800" baseline="0" dirty="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b="1" dirty="0">
                          <a:solidFill>
                            <a:srgbClr val="FF0000"/>
                          </a:solidFill>
                          <a:latin typeface="Times New Roman"/>
                          <a:ea typeface="Times New Roman"/>
                          <a:cs typeface="Times New Roman"/>
                        </a:rPr>
                        <a:t>H-1; 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67483">
                <a:tc>
                  <a:txBody>
                    <a:bodyPr/>
                    <a:lstStyle/>
                    <a:p>
                      <a:pPr marL="0" marR="0" algn="ctr">
                        <a:spcBef>
                          <a:spcPts val="0"/>
                        </a:spcBef>
                        <a:spcAft>
                          <a:spcPts val="0"/>
                        </a:spcAft>
                      </a:pPr>
                      <a:r>
                        <a:rPr lang="en-US" sz="1800">
                          <a:latin typeface="Times New Roman"/>
                          <a:ea typeface="Times New Roman"/>
                          <a:cs typeface="Times New Roman"/>
                        </a:rPr>
                        <a:t>3</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800" dirty="0">
                          <a:latin typeface="Times New Roman"/>
                          <a:ea typeface="Times New Roman"/>
                          <a:cs typeface="Times New Roman"/>
                        </a:rPr>
                        <a:t>Not 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Within</a:t>
                      </a:r>
                      <a:r>
                        <a:rPr lang="en-US" sz="1800" baseline="0" dirty="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solidFill>
                            <a:srgbClr val="FF0000"/>
                          </a:solidFill>
                          <a:latin typeface="Times New Roman"/>
                          <a:ea typeface="Times New Roman"/>
                          <a:cs typeface="Times New Roman"/>
                        </a:rPr>
                        <a:t>H-1; H-2</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b="1" dirty="0">
                          <a:solidFill>
                            <a:srgbClr val="FF0000"/>
                          </a:solidFill>
                          <a:latin typeface="Times New Roman"/>
                          <a:ea typeface="Times New Roman"/>
                          <a:cs typeface="Times New Roman"/>
                        </a:rPr>
                        <a:t>H-1; H-2</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67483">
                <a:tc>
                  <a:txBody>
                    <a:bodyPr/>
                    <a:lstStyle/>
                    <a:p>
                      <a:pPr marL="0" marR="0" algn="ctr">
                        <a:spcBef>
                          <a:spcPts val="0"/>
                        </a:spcBef>
                        <a:spcAft>
                          <a:spcPts val="0"/>
                        </a:spcAft>
                      </a:pPr>
                      <a:r>
                        <a:rPr lang="en-US" sz="1800">
                          <a:latin typeface="Times New Roman"/>
                          <a:ea typeface="Times New Roman"/>
                          <a:cs typeface="Times New Roman"/>
                        </a:rPr>
                        <a:t>4</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800" dirty="0">
                          <a:latin typeface="Times New Roman"/>
                          <a:ea typeface="Times New Roman"/>
                          <a:cs typeface="Times New Roman"/>
                        </a:rPr>
                        <a:t>Not approaching ISS</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Not In Capture Box</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Within</a:t>
                      </a:r>
                      <a:r>
                        <a:rPr lang="en-US" sz="1800" baseline="0" dirty="0">
                          <a:latin typeface="Times New Roman"/>
                          <a:ea typeface="Times New Roman"/>
                          <a:cs typeface="Times New Roman"/>
                        </a:rPr>
                        <a:t> Envelope</a:t>
                      </a: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800" b="1" dirty="0">
                          <a:solidFill>
                            <a:srgbClr val="FF0000"/>
                          </a:solidFill>
                          <a:latin typeface="Times New Roman"/>
                          <a:ea typeface="Times New Roman"/>
                          <a:cs typeface="Times New Roman"/>
                        </a:rPr>
                        <a:t>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67483">
                <a:tc>
                  <a:txBody>
                    <a:bodyPr/>
                    <a:lstStyle/>
                    <a:p>
                      <a:pPr marL="0" marR="0" algn="ctr">
                        <a:spcBef>
                          <a:spcPts val="0"/>
                        </a:spcBef>
                        <a:spcAft>
                          <a:spcPts val="0"/>
                        </a:spcAft>
                      </a:pPr>
                      <a:r>
                        <a:rPr lang="en-US" sz="1800" dirty="0">
                          <a:latin typeface="Times New Roman"/>
                          <a:ea typeface="Times New Roman"/>
                          <a:cs typeface="Times New Roman"/>
                        </a:rPr>
                        <a:t>5</a:t>
                      </a:r>
                    </a:p>
                  </a:txBody>
                  <a:tcPr marL="42187" marR="421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0"/>
                        </a:spcBef>
                        <a:spcAft>
                          <a:spcPts val="0"/>
                        </a:spcAft>
                      </a:pPr>
                      <a:endParaRPr lang="en-US" sz="1800" dirty="0">
                        <a:latin typeface="Times New Roman"/>
                        <a:ea typeface="Times New Roman"/>
                        <a:cs typeface="Times New Roman"/>
                      </a:endParaRP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dirty="0">
                          <a:latin typeface="Times New Roman"/>
                          <a:ea typeface="Times New Roman"/>
                          <a:cs typeface="Times New Roman"/>
                        </a:rPr>
                        <a:t>Outside Envelope</a:t>
                      </a:r>
                    </a:p>
                  </a:txBody>
                  <a:tcPr marL="42187" marR="42187" marT="0" marB="0" anchor="ctr">
                    <a:lnL w="12700" cap="flat" cmpd="sng" algn="ctr">
                      <a:solidFill>
                        <a:srgbClr val="000000"/>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1" dirty="0">
                          <a:solidFill>
                            <a:srgbClr val="FF0000"/>
                          </a:solidFill>
                          <a:latin typeface="Times New Roman"/>
                          <a:ea typeface="Times New Roman"/>
                          <a:cs typeface="Times New Roman"/>
                        </a:rPr>
                        <a:t>H-1; H-2</a:t>
                      </a:r>
                    </a:p>
                  </a:txBody>
                  <a:tcPr marL="42187" marR="42187" marT="0" marB="0" anchor="ctr">
                    <a:lnL w="381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latin typeface="Times New Roman"/>
                          <a:ea typeface="Times New Roman"/>
                          <a:cs typeface="Times New Roman"/>
                        </a:rPr>
                        <a:t>No</a:t>
                      </a:r>
                    </a:p>
                  </a:txBody>
                  <a:tcPr marL="42187" marR="421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078349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a:t>Automatically generated requirements</a:t>
            </a:r>
          </a:p>
        </p:txBody>
      </p:sp>
      <p:pic>
        <p:nvPicPr>
          <p:cNvPr id="5" name="Picture 4"/>
          <p:cNvPicPr/>
          <p:nvPr/>
        </p:nvPicPr>
        <p:blipFill>
          <a:blip r:embed="rId3" cstate="print"/>
          <a:srcRect/>
          <a:stretch>
            <a:fillRect/>
          </a:stretch>
        </p:blipFill>
        <p:spPr bwMode="auto">
          <a:xfrm>
            <a:off x="203406" y="2230258"/>
            <a:ext cx="4875415" cy="3207327"/>
          </a:xfrm>
          <a:prstGeom prst="rect">
            <a:avLst/>
          </a:prstGeom>
          <a:noFill/>
          <a:ln w="9525">
            <a:noFill/>
            <a:miter lim="800000"/>
            <a:headEnd/>
            <a:tailEnd/>
          </a:ln>
        </p:spPr>
      </p:pic>
      <p:sp>
        <p:nvSpPr>
          <p:cNvPr id="6" name="Rectangle 5"/>
          <p:cNvSpPr/>
          <p:nvPr/>
        </p:nvSpPr>
        <p:spPr>
          <a:xfrm>
            <a:off x="2705100" y="6019800"/>
            <a:ext cx="42672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Executable!</a:t>
            </a:r>
          </a:p>
        </p:txBody>
      </p:sp>
      <p:grpSp>
        <p:nvGrpSpPr>
          <p:cNvPr id="31" name="Group 30">
            <a:extLst>
              <a:ext uri="{FF2B5EF4-FFF2-40B4-BE49-F238E27FC236}">
                <a16:creationId xmlns:a16="http://schemas.microsoft.com/office/drawing/2014/main" id="{DFB075CD-D408-5EB2-E4F0-1C324CBCBFA1}"/>
              </a:ext>
            </a:extLst>
          </p:cNvPr>
          <p:cNvGrpSpPr/>
          <p:nvPr/>
        </p:nvGrpSpPr>
        <p:grpSpPr>
          <a:xfrm>
            <a:off x="5713616" y="2010966"/>
            <a:ext cx="3341096" cy="3880247"/>
            <a:chOff x="6891338" y="2010966"/>
            <a:chExt cx="2163373" cy="3880247"/>
          </a:xfrm>
        </p:grpSpPr>
        <p:sp>
          <p:nvSpPr>
            <p:cNvPr id="4" name="Oval 3">
              <a:extLst>
                <a:ext uri="{FF2B5EF4-FFF2-40B4-BE49-F238E27FC236}">
                  <a16:creationId xmlns:a16="http://schemas.microsoft.com/office/drawing/2014/main" id="{090810A0-479C-7FF0-ABE5-DE9156FC66D2}"/>
                </a:ext>
              </a:extLst>
            </p:cNvPr>
            <p:cNvSpPr/>
            <p:nvPr/>
          </p:nvSpPr>
          <p:spPr>
            <a:xfrm>
              <a:off x="6891338" y="2403872"/>
              <a:ext cx="723900" cy="641747"/>
            </a:xfrm>
            <a:prstGeom prst="ellipse">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In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Stat.,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Stabile</a:t>
              </a:r>
            </a:p>
          </p:txBody>
        </p:sp>
        <p:sp>
          <p:nvSpPr>
            <p:cNvPr id="7" name="Oval 6">
              <a:extLst>
                <a:ext uri="{FF2B5EF4-FFF2-40B4-BE49-F238E27FC236}">
                  <a16:creationId xmlns:a16="http://schemas.microsoft.com/office/drawing/2014/main" id="{B3B645EA-F503-3D97-1661-24020DC73247}"/>
                </a:ext>
              </a:extLst>
            </p:cNvPr>
            <p:cNvSpPr/>
            <p:nvPr/>
          </p:nvSpPr>
          <p:spPr>
            <a:xfrm>
              <a:off x="7881938" y="2403872"/>
              <a:ext cx="723900" cy="641747"/>
            </a:xfrm>
            <a:prstGeom prst="ellipse">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In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Stat.,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FD</a:t>
              </a:r>
            </a:p>
          </p:txBody>
        </p:sp>
        <p:cxnSp>
          <p:nvCxnSpPr>
            <p:cNvPr id="8" name="Curved Connector 9">
              <a:extLst>
                <a:ext uri="{FF2B5EF4-FFF2-40B4-BE49-F238E27FC236}">
                  <a16:creationId xmlns:a16="http://schemas.microsoft.com/office/drawing/2014/main" id="{722D1563-229C-2747-64B1-39B647F13BD7}"/>
                </a:ext>
              </a:extLst>
            </p:cNvPr>
            <p:cNvCxnSpPr>
              <a:stCxn id="4" idx="0"/>
              <a:endCxn id="7" idx="0"/>
            </p:cNvCxnSpPr>
            <p:nvPr/>
          </p:nvCxnSpPr>
          <p:spPr>
            <a:xfrm rot="5400000" flipH="1" flipV="1">
              <a:off x="7748588" y="1908572"/>
              <a:ext cx="9525" cy="990600"/>
            </a:xfrm>
            <a:prstGeom prst="curvedConnector3">
              <a:avLst>
                <a:gd name="adj1" fmla="val 180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11">
              <a:extLst>
                <a:ext uri="{FF2B5EF4-FFF2-40B4-BE49-F238E27FC236}">
                  <a16:creationId xmlns:a16="http://schemas.microsoft.com/office/drawing/2014/main" id="{4421FCB2-AD56-2AC6-4368-4E1657942E0C}"/>
                </a:ext>
              </a:extLst>
            </p:cNvPr>
            <p:cNvSpPr txBox="1">
              <a:spLocks noChangeArrowheads="1"/>
            </p:cNvSpPr>
            <p:nvPr/>
          </p:nvSpPr>
          <p:spPr bwMode="auto">
            <a:xfrm>
              <a:off x="7615237" y="2010966"/>
              <a:ext cx="36420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FD</a:t>
              </a:r>
            </a:p>
          </p:txBody>
        </p:sp>
        <p:cxnSp>
          <p:nvCxnSpPr>
            <p:cNvPr id="10" name="Curved Connector 16">
              <a:extLst>
                <a:ext uri="{FF2B5EF4-FFF2-40B4-BE49-F238E27FC236}">
                  <a16:creationId xmlns:a16="http://schemas.microsoft.com/office/drawing/2014/main" id="{D695487F-8E64-8C2D-4F54-07F0B81D8280}"/>
                </a:ext>
              </a:extLst>
            </p:cNvPr>
            <p:cNvCxnSpPr>
              <a:stCxn id="7" idx="4"/>
              <a:endCxn id="4" idx="4"/>
            </p:cNvCxnSpPr>
            <p:nvPr/>
          </p:nvCxnSpPr>
          <p:spPr>
            <a:xfrm rot="5400000">
              <a:off x="7748588" y="2550319"/>
              <a:ext cx="9525" cy="990600"/>
            </a:xfrm>
            <a:prstGeom prst="curvedConnector3">
              <a:avLst>
                <a:gd name="adj1" fmla="val 180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20">
              <a:extLst>
                <a:ext uri="{FF2B5EF4-FFF2-40B4-BE49-F238E27FC236}">
                  <a16:creationId xmlns:a16="http://schemas.microsoft.com/office/drawing/2014/main" id="{5FB6412F-CB43-F637-CFE4-B54CB7BD8C52}"/>
                </a:ext>
              </a:extLst>
            </p:cNvPr>
            <p:cNvSpPr txBox="1">
              <a:spLocks noChangeArrowheads="1"/>
            </p:cNvSpPr>
            <p:nvPr/>
          </p:nvSpPr>
          <p:spPr bwMode="auto">
            <a:xfrm>
              <a:off x="7608094" y="2952750"/>
              <a:ext cx="41549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Act.</a:t>
              </a:r>
            </a:p>
          </p:txBody>
        </p:sp>
        <p:sp>
          <p:nvSpPr>
            <p:cNvPr id="12" name="Oval 11">
              <a:extLst>
                <a:ext uri="{FF2B5EF4-FFF2-40B4-BE49-F238E27FC236}">
                  <a16:creationId xmlns:a16="http://schemas.microsoft.com/office/drawing/2014/main" id="{1232044A-E1EC-2031-5474-090D6C6ADD6D}"/>
                </a:ext>
              </a:extLst>
            </p:cNvPr>
            <p:cNvSpPr/>
            <p:nvPr/>
          </p:nvSpPr>
          <p:spPr>
            <a:xfrm>
              <a:off x="7360444" y="3496866"/>
              <a:ext cx="801291" cy="453628"/>
            </a:xfrm>
            <a:prstGeom prst="ellipse">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Outside CB</a:t>
              </a:r>
            </a:p>
          </p:txBody>
        </p:sp>
        <p:cxnSp>
          <p:nvCxnSpPr>
            <p:cNvPr id="13" name="Curved Connector 24">
              <a:extLst>
                <a:ext uri="{FF2B5EF4-FFF2-40B4-BE49-F238E27FC236}">
                  <a16:creationId xmlns:a16="http://schemas.microsoft.com/office/drawing/2014/main" id="{B2AF3DED-13A9-ADF4-8ED2-CBA2F5B7B277}"/>
                </a:ext>
              </a:extLst>
            </p:cNvPr>
            <p:cNvCxnSpPr>
              <a:endCxn id="12" idx="6"/>
            </p:cNvCxnSpPr>
            <p:nvPr/>
          </p:nvCxnSpPr>
          <p:spPr>
            <a:xfrm rot="5400000">
              <a:off x="7934921" y="3267671"/>
              <a:ext cx="683419" cy="229790"/>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26">
              <a:extLst>
                <a:ext uri="{FF2B5EF4-FFF2-40B4-BE49-F238E27FC236}">
                  <a16:creationId xmlns:a16="http://schemas.microsoft.com/office/drawing/2014/main" id="{F56234D7-E7D8-2520-42EA-EC56663C9F8A}"/>
                </a:ext>
              </a:extLst>
            </p:cNvPr>
            <p:cNvSpPr txBox="1">
              <a:spLocks noChangeArrowheads="1"/>
            </p:cNvSpPr>
            <p:nvPr/>
          </p:nvSpPr>
          <p:spPr bwMode="auto">
            <a:xfrm>
              <a:off x="7854554" y="3303985"/>
              <a:ext cx="43152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Drift</a:t>
              </a:r>
            </a:p>
          </p:txBody>
        </p:sp>
        <p:cxnSp>
          <p:nvCxnSpPr>
            <p:cNvPr id="15" name="Curved Connector 32">
              <a:extLst>
                <a:ext uri="{FF2B5EF4-FFF2-40B4-BE49-F238E27FC236}">
                  <a16:creationId xmlns:a16="http://schemas.microsoft.com/office/drawing/2014/main" id="{127B59A2-4409-C0A7-F424-B9D0D22AB342}"/>
                </a:ext>
              </a:extLst>
            </p:cNvPr>
            <p:cNvCxnSpPr>
              <a:stCxn id="12" idx="2"/>
            </p:cNvCxnSpPr>
            <p:nvPr/>
          </p:nvCxnSpPr>
          <p:spPr>
            <a:xfrm rot="10800000">
              <a:off x="7119938" y="3043237"/>
              <a:ext cx="240506" cy="68103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34">
              <a:extLst>
                <a:ext uri="{FF2B5EF4-FFF2-40B4-BE49-F238E27FC236}">
                  <a16:creationId xmlns:a16="http://schemas.microsoft.com/office/drawing/2014/main" id="{D0467F09-4077-4743-C263-FA73EBAEF681}"/>
                </a:ext>
              </a:extLst>
            </p:cNvPr>
            <p:cNvSpPr txBox="1">
              <a:spLocks noChangeArrowheads="1"/>
            </p:cNvSpPr>
            <p:nvPr/>
          </p:nvSpPr>
          <p:spPr bwMode="auto">
            <a:xfrm>
              <a:off x="7097345" y="3337322"/>
              <a:ext cx="41549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Act.</a:t>
              </a:r>
            </a:p>
          </p:txBody>
        </p:sp>
        <p:sp>
          <p:nvSpPr>
            <p:cNvPr id="17" name="Oval 16">
              <a:extLst>
                <a:ext uri="{FF2B5EF4-FFF2-40B4-BE49-F238E27FC236}">
                  <a16:creationId xmlns:a16="http://schemas.microsoft.com/office/drawing/2014/main" id="{62B4FBF0-C141-3710-928B-4067AC2F1052}"/>
                </a:ext>
              </a:extLst>
            </p:cNvPr>
            <p:cNvSpPr/>
            <p:nvPr/>
          </p:nvSpPr>
          <p:spPr>
            <a:xfrm>
              <a:off x="7317582" y="4144566"/>
              <a:ext cx="912019" cy="453628"/>
            </a:xfrm>
            <a:prstGeom prst="ellipse">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Aborted</a:t>
              </a:r>
            </a:p>
          </p:txBody>
        </p:sp>
        <p:cxnSp>
          <p:nvCxnSpPr>
            <p:cNvPr id="18" name="Curved Connector 36">
              <a:extLst>
                <a:ext uri="{FF2B5EF4-FFF2-40B4-BE49-F238E27FC236}">
                  <a16:creationId xmlns:a16="http://schemas.microsoft.com/office/drawing/2014/main" id="{5C9C6991-8B07-D231-0A5D-34D2EADBE1B0}"/>
                </a:ext>
              </a:extLst>
            </p:cNvPr>
            <p:cNvCxnSpPr>
              <a:stCxn id="7" idx="5"/>
              <a:endCxn id="17" idx="6"/>
            </p:cNvCxnSpPr>
            <p:nvPr/>
          </p:nvCxnSpPr>
          <p:spPr>
            <a:xfrm rot="5400000">
              <a:off x="7655124" y="3526036"/>
              <a:ext cx="1419225" cy="270272"/>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38">
              <a:extLst>
                <a:ext uri="{FF2B5EF4-FFF2-40B4-BE49-F238E27FC236}">
                  <a16:creationId xmlns:a16="http://schemas.microsoft.com/office/drawing/2014/main" id="{34840996-1EA5-7661-672F-CF97CFB0D72F}"/>
                </a:ext>
              </a:extLst>
            </p:cNvPr>
            <p:cNvSpPr txBox="1">
              <a:spLocks noChangeArrowheads="1"/>
            </p:cNvSpPr>
            <p:nvPr/>
          </p:nvSpPr>
          <p:spPr bwMode="auto">
            <a:xfrm>
              <a:off x="7931944" y="3993356"/>
              <a:ext cx="5068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Abort</a:t>
              </a:r>
            </a:p>
          </p:txBody>
        </p:sp>
        <p:cxnSp>
          <p:nvCxnSpPr>
            <p:cNvPr id="20" name="Curved Connector 39">
              <a:extLst>
                <a:ext uri="{FF2B5EF4-FFF2-40B4-BE49-F238E27FC236}">
                  <a16:creationId xmlns:a16="http://schemas.microsoft.com/office/drawing/2014/main" id="{B61AE76D-F509-6942-B0C8-93EBD25C8AD5}"/>
                </a:ext>
              </a:extLst>
            </p:cNvPr>
            <p:cNvCxnSpPr>
              <a:stCxn id="4" idx="3"/>
              <a:endCxn id="17" idx="2"/>
            </p:cNvCxnSpPr>
            <p:nvPr/>
          </p:nvCxnSpPr>
          <p:spPr>
            <a:xfrm rot="16200000" flipH="1">
              <a:off x="6447830" y="3501033"/>
              <a:ext cx="1419225" cy="32027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41">
              <a:extLst>
                <a:ext uri="{FF2B5EF4-FFF2-40B4-BE49-F238E27FC236}">
                  <a16:creationId xmlns:a16="http://schemas.microsoft.com/office/drawing/2014/main" id="{F9407C63-217B-8A16-DDDA-93E66A317D81}"/>
                </a:ext>
              </a:extLst>
            </p:cNvPr>
            <p:cNvSpPr txBox="1">
              <a:spLocks noChangeArrowheads="1"/>
            </p:cNvSpPr>
            <p:nvPr/>
          </p:nvSpPr>
          <p:spPr bwMode="auto">
            <a:xfrm>
              <a:off x="7117556" y="3995738"/>
              <a:ext cx="5068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Abort</a:t>
              </a:r>
            </a:p>
          </p:txBody>
        </p:sp>
        <p:sp>
          <p:nvSpPr>
            <p:cNvPr id="22" name="Oval 21">
              <a:extLst>
                <a:ext uri="{FF2B5EF4-FFF2-40B4-BE49-F238E27FC236}">
                  <a16:creationId xmlns:a16="http://schemas.microsoft.com/office/drawing/2014/main" id="{D4DA9B4F-6064-18AA-80F5-77411D74200B}"/>
                </a:ext>
              </a:extLst>
            </p:cNvPr>
            <p:cNvSpPr/>
            <p:nvPr/>
          </p:nvSpPr>
          <p:spPr>
            <a:xfrm>
              <a:off x="7258050" y="4791075"/>
              <a:ext cx="1047750" cy="453629"/>
            </a:xfrm>
            <a:prstGeom prst="ellipse">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In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Stat., FD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Cap</a:t>
              </a:r>
            </a:p>
          </p:txBody>
        </p:sp>
        <p:cxnSp>
          <p:nvCxnSpPr>
            <p:cNvPr id="23" name="Curved Connector 47">
              <a:extLst>
                <a:ext uri="{FF2B5EF4-FFF2-40B4-BE49-F238E27FC236}">
                  <a16:creationId xmlns:a16="http://schemas.microsoft.com/office/drawing/2014/main" id="{33FC581F-BA1A-43CD-27A7-AE1D479B0222}"/>
                </a:ext>
              </a:extLst>
            </p:cNvPr>
            <p:cNvCxnSpPr>
              <a:endCxn id="22" idx="6"/>
            </p:cNvCxnSpPr>
            <p:nvPr/>
          </p:nvCxnSpPr>
          <p:spPr>
            <a:xfrm rot="5400000">
              <a:off x="7355682" y="3775472"/>
              <a:ext cx="2191940" cy="29170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urved Connector 53">
              <a:extLst>
                <a:ext uri="{FF2B5EF4-FFF2-40B4-BE49-F238E27FC236}">
                  <a16:creationId xmlns:a16="http://schemas.microsoft.com/office/drawing/2014/main" id="{F472E9D4-D5D8-B46B-ED48-F0CDCAF0576E}"/>
                </a:ext>
              </a:extLst>
            </p:cNvPr>
            <p:cNvCxnSpPr>
              <a:stCxn id="22" idx="0"/>
              <a:endCxn id="17" idx="4"/>
            </p:cNvCxnSpPr>
            <p:nvPr/>
          </p:nvCxnSpPr>
          <p:spPr>
            <a:xfrm rot="16200000" flipV="1">
              <a:off x="7681318" y="4690468"/>
              <a:ext cx="192881" cy="8334"/>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59">
              <a:extLst>
                <a:ext uri="{FF2B5EF4-FFF2-40B4-BE49-F238E27FC236}">
                  <a16:creationId xmlns:a16="http://schemas.microsoft.com/office/drawing/2014/main" id="{AA85004A-44C4-FB7A-0874-5C94C94F19BE}"/>
                </a:ext>
              </a:extLst>
            </p:cNvPr>
            <p:cNvSpPr txBox="1">
              <a:spLocks noChangeArrowheads="1"/>
            </p:cNvSpPr>
            <p:nvPr/>
          </p:nvSpPr>
          <p:spPr bwMode="auto">
            <a:xfrm>
              <a:off x="7793831" y="4579144"/>
              <a:ext cx="5068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Abort</a:t>
              </a:r>
            </a:p>
          </p:txBody>
        </p:sp>
        <p:sp>
          <p:nvSpPr>
            <p:cNvPr id="26" name="TextBox 60">
              <a:extLst>
                <a:ext uri="{FF2B5EF4-FFF2-40B4-BE49-F238E27FC236}">
                  <a16:creationId xmlns:a16="http://schemas.microsoft.com/office/drawing/2014/main" id="{B42702DC-8431-D21F-1865-2F58B74330B5}"/>
                </a:ext>
              </a:extLst>
            </p:cNvPr>
            <p:cNvSpPr txBox="1">
              <a:spLocks noChangeArrowheads="1"/>
            </p:cNvSpPr>
            <p:nvPr/>
          </p:nvSpPr>
          <p:spPr bwMode="auto">
            <a:xfrm>
              <a:off x="8389144" y="4785122"/>
              <a:ext cx="66556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Capture</a:t>
              </a:r>
            </a:p>
          </p:txBody>
        </p:sp>
        <p:sp>
          <p:nvSpPr>
            <p:cNvPr id="27" name="Oval 26">
              <a:extLst>
                <a:ext uri="{FF2B5EF4-FFF2-40B4-BE49-F238E27FC236}">
                  <a16:creationId xmlns:a16="http://schemas.microsoft.com/office/drawing/2014/main" id="{457B44D0-42FE-36C5-2988-04063553E360}"/>
                </a:ext>
              </a:extLst>
            </p:cNvPr>
            <p:cNvSpPr/>
            <p:nvPr/>
          </p:nvSpPr>
          <p:spPr>
            <a:xfrm>
              <a:off x="7258050" y="5437585"/>
              <a:ext cx="1039416" cy="453628"/>
            </a:xfrm>
            <a:prstGeom prst="ellipse">
              <a:avLst/>
            </a:prstGeom>
            <a:no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mn-ea"/>
                  <a:cs typeface="+mn-cs"/>
                </a:rPr>
                <a:t>Retrieved</a:t>
              </a:r>
            </a:p>
          </p:txBody>
        </p:sp>
        <p:cxnSp>
          <p:nvCxnSpPr>
            <p:cNvPr id="28" name="Curved Connector 64">
              <a:extLst>
                <a:ext uri="{FF2B5EF4-FFF2-40B4-BE49-F238E27FC236}">
                  <a16:creationId xmlns:a16="http://schemas.microsoft.com/office/drawing/2014/main" id="{3D169A7A-C41F-A72B-3F5D-FFBB04243108}"/>
                </a:ext>
              </a:extLst>
            </p:cNvPr>
            <p:cNvCxnSpPr>
              <a:stCxn id="22" idx="4"/>
              <a:endCxn id="27" idx="0"/>
            </p:cNvCxnSpPr>
            <p:nvPr/>
          </p:nvCxnSpPr>
          <p:spPr>
            <a:xfrm rot="5400000">
              <a:off x="7683699" y="5339359"/>
              <a:ext cx="192881" cy="3572"/>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67">
              <a:extLst>
                <a:ext uri="{FF2B5EF4-FFF2-40B4-BE49-F238E27FC236}">
                  <a16:creationId xmlns:a16="http://schemas.microsoft.com/office/drawing/2014/main" id="{BDE59E1F-3014-34CF-40BB-4BCA20BF6EC1}"/>
                </a:ext>
              </a:extLst>
            </p:cNvPr>
            <p:cNvSpPr txBox="1">
              <a:spLocks noChangeArrowheads="1"/>
            </p:cNvSpPr>
            <p:nvPr/>
          </p:nvSpPr>
          <p:spPr bwMode="auto">
            <a:xfrm>
              <a:off x="7810500" y="5244704"/>
              <a:ext cx="68800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050" b="0" i="0" u="none" strike="noStrike" kern="1200" cap="none" spc="0" normalizeH="0" baseline="0" noProof="0">
                  <a:ln>
                    <a:noFill/>
                  </a:ln>
                  <a:solidFill>
                    <a:prstClr val="black"/>
                  </a:solidFill>
                  <a:effectLst/>
                  <a:uLnTx/>
                  <a:uFillTx/>
                  <a:latin typeface="Arial" panose="020B0604020202020204" pitchFamily="34" charset="0"/>
                  <a:ea typeface="+mn-ea"/>
                  <a:cs typeface="+mn-cs"/>
                </a:rPr>
                <a:t>Retrieve</a:t>
              </a:r>
            </a:p>
          </p:txBody>
        </p:sp>
      </p:grpSp>
      <p:sp>
        <p:nvSpPr>
          <p:cNvPr id="30" name="TextBox 69">
            <a:extLst>
              <a:ext uri="{FF2B5EF4-FFF2-40B4-BE49-F238E27FC236}">
                <a16:creationId xmlns:a16="http://schemas.microsoft.com/office/drawing/2014/main" id="{5E81B4C9-5118-5B38-D0FB-A50CC2779EE2}"/>
              </a:ext>
            </a:extLst>
          </p:cNvPr>
          <p:cNvSpPr txBox="1">
            <a:spLocks noChangeArrowheads="1"/>
          </p:cNvSpPr>
          <p:nvPr/>
        </p:nvSpPr>
        <p:spPr bwMode="auto">
          <a:xfrm>
            <a:off x="5326759" y="1389430"/>
            <a:ext cx="329108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Generated requirements / initial model for HTV / ISS crew interaction</a:t>
            </a:r>
          </a:p>
        </p:txBody>
      </p:sp>
    </p:spTree>
    <p:extLst>
      <p:ext uri="{BB962C8B-B14F-4D97-AF65-F5344CB8AC3E}">
        <p14:creationId xmlns:p14="http://schemas.microsoft.com/office/powerpoint/2010/main" val="41597286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F15FA92-B853-41AA-BA01-2DC88C3B341F}"/>
              </a:ext>
            </a:extLst>
          </p:cNvPr>
          <p:cNvSpPr>
            <a:spLocks noGrp="1"/>
          </p:cNvSpPr>
          <p:nvPr>
            <p:ph type="title"/>
          </p:nvPr>
        </p:nvSpPr>
        <p:spPr>
          <a:xfrm>
            <a:off x="60960" y="25445"/>
            <a:ext cx="9022080" cy="1325563"/>
          </a:xfrm>
        </p:spPr>
        <p:txBody>
          <a:bodyPr>
            <a:normAutofit fontScale="90000"/>
          </a:bodyPr>
          <a:lstStyle/>
          <a:p>
            <a:r>
              <a:rPr lang="en-US" dirty="0"/>
              <a:t>Aircraft Engine Thrust Control Example</a:t>
            </a:r>
            <a:br>
              <a:rPr lang="en-US" dirty="0"/>
            </a:br>
            <a:r>
              <a:rPr lang="en-US" dirty="0"/>
              <a:t>Machine-readable HCAs</a:t>
            </a:r>
          </a:p>
        </p:txBody>
      </p:sp>
      <p:graphicFrame>
        <p:nvGraphicFramePr>
          <p:cNvPr id="4" name="Content Placeholder 5">
            <a:extLst>
              <a:ext uri="{FF2B5EF4-FFF2-40B4-BE49-F238E27FC236}">
                <a16:creationId xmlns:a16="http://schemas.microsoft.com/office/drawing/2014/main" id="{98185799-58D6-403C-956F-D44966F08457}"/>
              </a:ext>
            </a:extLst>
          </p:cNvPr>
          <p:cNvGraphicFramePr>
            <a:graphicFrameLocks noGrp="1"/>
          </p:cNvGraphicFramePr>
          <p:nvPr>
            <p:ph idx="1"/>
          </p:nvPr>
        </p:nvGraphicFramePr>
        <p:xfrm>
          <a:off x="139276" y="1351008"/>
          <a:ext cx="8865448" cy="3610969"/>
        </p:xfrm>
        <a:graphic>
          <a:graphicData uri="http://schemas.openxmlformats.org/drawingml/2006/table">
            <a:tbl>
              <a:tblPr/>
              <a:tblGrid>
                <a:gridCol w="235836">
                  <a:extLst>
                    <a:ext uri="{9D8B030D-6E8A-4147-A177-3AD203B41FA5}">
                      <a16:colId xmlns:a16="http://schemas.microsoft.com/office/drawing/2014/main" val="20000"/>
                    </a:ext>
                  </a:extLst>
                </a:gridCol>
                <a:gridCol w="526867">
                  <a:extLst>
                    <a:ext uri="{9D8B030D-6E8A-4147-A177-3AD203B41FA5}">
                      <a16:colId xmlns:a16="http://schemas.microsoft.com/office/drawing/2014/main" val="20001"/>
                    </a:ext>
                  </a:extLst>
                </a:gridCol>
                <a:gridCol w="632243">
                  <a:extLst>
                    <a:ext uri="{9D8B030D-6E8A-4147-A177-3AD203B41FA5}">
                      <a16:colId xmlns:a16="http://schemas.microsoft.com/office/drawing/2014/main" val="20002"/>
                    </a:ext>
                  </a:extLst>
                </a:gridCol>
                <a:gridCol w="843992">
                  <a:extLst>
                    <a:ext uri="{9D8B030D-6E8A-4147-A177-3AD203B41FA5}">
                      <a16:colId xmlns:a16="http://schemas.microsoft.com/office/drawing/2014/main" val="20003"/>
                    </a:ext>
                  </a:extLst>
                </a:gridCol>
                <a:gridCol w="679912">
                  <a:extLst>
                    <a:ext uri="{9D8B030D-6E8A-4147-A177-3AD203B41FA5}">
                      <a16:colId xmlns:a16="http://schemas.microsoft.com/office/drawing/2014/main" val="20004"/>
                    </a:ext>
                  </a:extLst>
                </a:gridCol>
                <a:gridCol w="679912">
                  <a:extLst>
                    <a:ext uri="{9D8B030D-6E8A-4147-A177-3AD203B41FA5}">
                      <a16:colId xmlns:a16="http://schemas.microsoft.com/office/drawing/2014/main" val="1227301858"/>
                    </a:ext>
                  </a:extLst>
                </a:gridCol>
                <a:gridCol w="679912">
                  <a:extLst>
                    <a:ext uri="{9D8B030D-6E8A-4147-A177-3AD203B41FA5}">
                      <a16:colId xmlns:a16="http://schemas.microsoft.com/office/drawing/2014/main" val="1682774508"/>
                    </a:ext>
                  </a:extLst>
                </a:gridCol>
                <a:gridCol w="679912">
                  <a:extLst>
                    <a:ext uri="{9D8B030D-6E8A-4147-A177-3AD203B41FA5}">
                      <a16:colId xmlns:a16="http://schemas.microsoft.com/office/drawing/2014/main" val="1797155990"/>
                    </a:ext>
                  </a:extLst>
                </a:gridCol>
                <a:gridCol w="826830">
                  <a:extLst>
                    <a:ext uri="{9D8B030D-6E8A-4147-A177-3AD203B41FA5}">
                      <a16:colId xmlns:a16="http://schemas.microsoft.com/office/drawing/2014/main" val="20005"/>
                    </a:ext>
                  </a:extLst>
                </a:gridCol>
                <a:gridCol w="772342">
                  <a:extLst>
                    <a:ext uri="{9D8B030D-6E8A-4147-A177-3AD203B41FA5}">
                      <a16:colId xmlns:a16="http://schemas.microsoft.com/office/drawing/2014/main" val="20006"/>
                    </a:ext>
                  </a:extLst>
                </a:gridCol>
                <a:gridCol w="769230">
                  <a:extLst>
                    <a:ext uri="{9D8B030D-6E8A-4147-A177-3AD203B41FA5}">
                      <a16:colId xmlns:a16="http://schemas.microsoft.com/office/drawing/2014/main" val="20007"/>
                    </a:ext>
                  </a:extLst>
                </a:gridCol>
                <a:gridCol w="769230">
                  <a:extLst>
                    <a:ext uri="{9D8B030D-6E8A-4147-A177-3AD203B41FA5}">
                      <a16:colId xmlns:a16="http://schemas.microsoft.com/office/drawing/2014/main" val="3732174032"/>
                    </a:ext>
                  </a:extLst>
                </a:gridCol>
                <a:gridCol w="769230">
                  <a:extLst>
                    <a:ext uri="{9D8B030D-6E8A-4147-A177-3AD203B41FA5}">
                      <a16:colId xmlns:a16="http://schemas.microsoft.com/office/drawing/2014/main" val="1481142326"/>
                    </a:ext>
                  </a:extLst>
                </a:gridCol>
              </a:tblGrid>
              <a:tr h="228777">
                <a:tc>
                  <a:txBody>
                    <a:bodyPr/>
                    <a:lstStyle/>
                    <a:p>
                      <a:pPr marL="0" marR="0" algn="ctr">
                        <a:spcBef>
                          <a:spcPts val="0"/>
                        </a:spcBef>
                        <a:spcAft>
                          <a:spcPts val="0"/>
                        </a:spcAft>
                      </a:pPr>
                      <a:endParaRPr lang="en-US" sz="1200" dirty="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Times New Roman"/>
                          <a:ea typeface="Times New Roman"/>
                          <a:cs typeface="Times New Roman"/>
                        </a:rPr>
                        <a:t>1</a:t>
                      </a:r>
                      <a:endParaRPr lang="en-US" sz="1200" b="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Times New Roman"/>
                          <a:ea typeface="Times New Roman"/>
                          <a:cs typeface="Times New Roman"/>
                        </a:rPr>
                        <a:t>2</a:t>
                      </a:r>
                      <a:endParaRPr lang="en-US" sz="1200" b="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Times New Roman"/>
                          <a:ea typeface="Times New Roman"/>
                          <a:cs typeface="Times New Roman"/>
                        </a:rPr>
                        <a:t>3</a:t>
                      </a:r>
                      <a:endParaRPr lang="en-US" sz="1200" b="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a:latin typeface="Times New Roman"/>
                          <a:ea typeface="Times New Roman"/>
                          <a:cs typeface="Times New Roman"/>
                        </a:rPr>
                        <a:t>4</a:t>
                      </a:r>
                      <a:endParaRPr lang="en-US" sz="1200" b="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a:latin typeface="Times New Roman"/>
                          <a:ea typeface="Times New Roman"/>
                          <a:cs typeface="Times New Roman"/>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a:latin typeface="Times New Roman"/>
                          <a:ea typeface="Times New Roman"/>
                          <a:cs typeface="Times New Roman"/>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a:latin typeface="Times New Roman"/>
                          <a:ea typeface="Times New Roman"/>
                          <a:cs typeface="Times New Roman"/>
                        </a:rPr>
                        <a:t>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Times New Roman"/>
                          <a:ea typeface="Times New Roman"/>
                          <a:cs typeface="Times New Roman"/>
                        </a:rPr>
                        <a:t>8</a:t>
                      </a:r>
                      <a:endParaRPr lang="en-US" sz="1200" b="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a:latin typeface="Times New Roman"/>
                          <a:ea typeface="Times New Roman"/>
                          <a:cs typeface="Times New Roman"/>
                        </a:rPr>
                        <a:t>9</a:t>
                      </a:r>
                      <a:endParaRPr lang="en-US" sz="1200" b="0" dirty="0">
                        <a:latin typeface="Times New Roman"/>
                        <a:ea typeface="Times New Roman"/>
                        <a:cs typeface="Times New Roman"/>
                      </a:endParaRP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a:latin typeface="Times New Roman"/>
                          <a:ea typeface="Times New Roman"/>
                          <a:cs typeface="Times New Roman"/>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a:latin typeface="Times New Roman"/>
                          <a:ea typeface="Times New Roman"/>
                          <a:cs typeface="Times New Roman"/>
                        </a:rPr>
                        <a:t>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0" dirty="0">
                          <a:latin typeface="Times New Roman"/>
                          <a:ea typeface="Times New Roman"/>
                          <a:cs typeface="Times New Roman"/>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60571">
                <a:tc>
                  <a:txBody>
                    <a:bodyPr/>
                    <a:lstStyle/>
                    <a:p>
                      <a:pPr marL="0" marR="0" algn="ctr">
                        <a:spcBef>
                          <a:spcPts val="0"/>
                        </a:spcBef>
                        <a:spcAft>
                          <a:spcPts val="0"/>
                        </a:spcAft>
                      </a:pPr>
                      <a:endParaRPr lang="en-US" sz="1200">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Control Action </a:t>
                      </a:r>
                      <a:endParaRPr lang="en-US" sz="12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Ref. Engine Stuck at High Thrust</a:t>
                      </a:r>
                      <a:endParaRPr lang="en-US" sz="11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Takeoff is Rejected</a:t>
                      </a:r>
                      <a:endParaRPr lang="en-US" sz="11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Aircraft is In Flight (after V1)</a:t>
                      </a:r>
                      <a:endParaRPr lang="en-US" sz="11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Ref. Engine Shutdown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Restart </a:t>
                      </a:r>
                      <a:r>
                        <a:rPr lang="en-US" sz="1100" b="1" dirty="0" err="1">
                          <a:latin typeface="Times New Roman"/>
                          <a:ea typeface="Times New Roman"/>
                          <a:cs typeface="Times New Roman"/>
                        </a:rPr>
                        <a:t>Cmded</a:t>
                      </a:r>
                      <a:endParaRPr lang="en-US" sz="1100" b="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Other Engine Shutdown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Aircraft is In Landing Roll</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Hazardous to Provide Control Action?</a:t>
                      </a:r>
                      <a:endParaRPr lang="en-US" sz="1200" dirty="0">
                        <a:latin typeface="Times New Roman"/>
                        <a:ea typeface="Times New Roman"/>
                        <a:cs typeface="Times New Roman"/>
                      </a:endParaRP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Times New Roman"/>
                          <a:ea typeface="Times New Roman"/>
                          <a:cs typeface="Times New Roman"/>
                        </a:rPr>
                        <a:t>Hazardous to Not Provide Control Action?</a:t>
                      </a:r>
                      <a:endParaRPr lang="en-US" sz="12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Times New Roman"/>
                          <a:ea typeface="Times New Roman"/>
                          <a:cs typeface="Times New Roman"/>
                        </a:rPr>
                        <a:t>Hazardous to Stop Applying Control Action?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latin typeface="Times New Roman"/>
                          <a:ea typeface="Times New Roman"/>
                          <a:cs typeface="Times New Roman"/>
                        </a:rPr>
                        <a:t>Hazardous to Continue Applying Control Action?</a:t>
                      </a:r>
                    </a:p>
                    <a:p>
                      <a:pPr marL="0" marR="0" algn="ctr">
                        <a:spcBef>
                          <a:spcPts val="0"/>
                        </a:spcBef>
                        <a:spcAft>
                          <a:spcPts val="0"/>
                        </a:spcAft>
                      </a:pPr>
                      <a:endParaRPr lang="en-US" sz="1200" b="1"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6416">
                <a:tc>
                  <a:txBody>
                    <a:bodyPr/>
                    <a:lstStyle/>
                    <a:p>
                      <a:pPr marL="0" marR="0" algn="ctr">
                        <a:spcBef>
                          <a:spcPts val="0"/>
                        </a:spcBef>
                        <a:spcAft>
                          <a:spcPts val="0"/>
                        </a:spcAft>
                      </a:pPr>
                      <a:r>
                        <a:rPr lang="en-US" sz="1100" dirty="0">
                          <a:latin typeface="Times New Roman"/>
                          <a:ea typeface="Times New Roman"/>
                          <a:cs typeface="Times New Roman"/>
                        </a:rPr>
                        <a:t>1</a:t>
                      </a:r>
                      <a:endParaRPr lang="en-US" sz="12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marL="0" marR="0" algn="ctr">
                        <a:spcBef>
                          <a:spcPts val="0"/>
                        </a:spcBef>
                        <a:spcAft>
                          <a:spcPts val="0"/>
                        </a:spcAft>
                      </a:pPr>
                      <a:r>
                        <a:rPr lang="en-US" sz="1100" i="1" dirty="0">
                          <a:latin typeface="Times New Roman"/>
                          <a:ea typeface="Times New Roman"/>
                          <a:cs typeface="Times New Roman"/>
                        </a:rPr>
                        <a:t>TCM Shutdown </a:t>
                      </a:r>
                      <a:r>
                        <a:rPr lang="en-US" sz="1100" i="1" dirty="0" err="1">
                          <a:latin typeface="Times New Roman"/>
                          <a:ea typeface="Times New Roman"/>
                          <a:cs typeface="Times New Roman"/>
                        </a:rPr>
                        <a:t>Cmd</a:t>
                      </a:r>
                      <a:endParaRPr lang="en-US" sz="12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Stuck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RTO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latin typeface="Times New Roman"/>
                          <a:ea typeface="Times New Roman"/>
                          <a:cs typeface="Times New Roman"/>
                        </a:rPr>
                        <a:t>No</a:t>
                      </a: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solidFill>
                            <a:srgbClr val="FF0000"/>
                          </a:solidFill>
                          <a:latin typeface="Times New Roman"/>
                          <a:ea typeface="Times New Roman"/>
                          <a:cs typeface="Times New Roman"/>
                        </a:rPr>
                        <a:t>Yes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6416">
                <a:tc>
                  <a:txBody>
                    <a:bodyPr/>
                    <a:lstStyle/>
                    <a:p>
                      <a:pPr marL="0" marR="0" algn="ctr">
                        <a:spcBef>
                          <a:spcPts val="0"/>
                        </a:spcBef>
                        <a:spcAft>
                          <a:spcPts val="0"/>
                        </a:spcAft>
                      </a:pPr>
                      <a:r>
                        <a:rPr lang="en-US" sz="1200">
                          <a:latin typeface="Times New Roman"/>
                          <a:ea typeface="Times New Roman"/>
                          <a:cs typeface="Times New Roman"/>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In Flight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0000"/>
                          </a:solidFill>
                          <a:effectLst/>
                          <a:uLnTx/>
                          <a:uFillTx/>
                          <a:latin typeface="Times New Roman"/>
                          <a:ea typeface="Times New Roman"/>
                          <a:cs typeface="Times New Roman"/>
                        </a:rPr>
                        <a:t>Yes</a:t>
                      </a: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6416">
                <a:tc>
                  <a:txBody>
                    <a:bodyPr/>
                    <a:lstStyle/>
                    <a:p>
                      <a:pPr marL="0" marR="0" algn="ctr">
                        <a:spcBef>
                          <a:spcPts val="0"/>
                        </a:spcBef>
                        <a:spcAft>
                          <a:spcPts val="0"/>
                        </a:spcAft>
                      </a:pPr>
                      <a:r>
                        <a:rPr lang="en-US" sz="1200">
                          <a:latin typeface="Times New Roman"/>
                          <a:ea typeface="Times New Roman"/>
                          <a:cs typeface="Times New Roman"/>
                        </a:rPr>
                        <a:t>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100" dirty="0">
                          <a:latin typeface="Times New Roman"/>
                          <a:ea typeface="Times New Roman"/>
                          <a:cs typeface="Times New Roman"/>
                        </a:rPr>
                        <a:t>Not Stuck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RTO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Times New Roman"/>
                          <a:ea typeface="Times New Roman"/>
                          <a:cs typeface="Times New Roman"/>
                        </a:rPr>
                        <a:t>Yes</a:t>
                      </a:r>
                      <a:endParaRPr kumimoji="0" lang="en-US" sz="1100" b="1" i="0" u="none" strike="noStrike" kern="1200" cap="none" spc="0" normalizeH="0" baseline="0" noProof="0" dirty="0">
                        <a:ln>
                          <a:noFill/>
                        </a:ln>
                        <a:solidFill>
                          <a:srgbClr val="FF0000"/>
                        </a:solidFill>
                        <a:effectLst/>
                        <a:uLnTx/>
                        <a:uFillTx/>
                        <a:latin typeface="Times New Roman"/>
                        <a:ea typeface="Times New Roman"/>
                        <a:cs typeface="Times New Roman"/>
                      </a:endParaRP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6416">
                <a:tc>
                  <a:txBody>
                    <a:bodyPr/>
                    <a:lstStyle/>
                    <a:p>
                      <a:pPr marL="0" marR="0" algn="ctr">
                        <a:spcBef>
                          <a:spcPts val="0"/>
                        </a:spcBef>
                        <a:spcAft>
                          <a:spcPts val="0"/>
                        </a:spcAft>
                      </a:pPr>
                      <a:r>
                        <a:rPr lang="en-US" sz="1200">
                          <a:latin typeface="Times New Roman"/>
                          <a:ea typeface="Times New Roman"/>
                          <a:cs typeface="Times New Roman"/>
                        </a:rPr>
                        <a:t>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100" dirty="0">
                          <a:latin typeface="Times New Roman"/>
                          <a:ea typeface="Times New Roman"/>
                          <a:cs typeface="Times New Roman"/>
                        </a:rPr>
                        <a:t>Not Stuck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Landing Roll</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Times New Roman"/>
                          <a:ea typeface="Times New Roman"/>
                          <a:cs typeface="Times New Roman"/>
                        </a:rPr>
                        <a:t>Yes</a:t>
                      </a:r>
                      <a:endParaRPr kumimoji="0" lang="en-US" sz="1100" b="1" i="0" u="none" strike="noStrike" kern="1200" cap="none" spc="0" normalizeH="0" baseline="0" noProof="0" dirty="0">
                        <a:ln>
                          <a:noFill/>
                        </a:ln>
                        <a:solidFill>
                          <a:srgbClr val="FF0000"/>
                        </a:solidFill>
                        <a:effectLst/>
                        <a:uLnTx/>
                        <a:uFillTx/>
                        <a:latin typeface="Times New Roman"/>
                        <a:ea typeface="Times New Roman"/>
                        <a:cs typeface="Times New Roman"/>
                      </a:endParaRP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6416">
                <a:tc>
                  <a:txBody>
                    <a:bodyPr/>
                    <a:lstStyle/>
                    <a:p>
                      <a:pPr marL="0" marR="0" algn="ctr">
                        <a:spcBef>
                          <a:spcPts val="0"/>
                        </a:spcBef>
                        <a:spcAft>
                          <a:spcPts val="0"/>
                        </a:spcAft>
                      </a:pPr>
                      <a:r>
                        <a:rPr lang="en-US" sz="1200" dirty="0">
                          <a:latin typeface="Times New Roman"/>
                          <a:ea typeface="Times New Roman"/>
                          <a:cs typeface="Times New Roman"/>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Shutdown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0000"/>
                          </a:solidFill>
                          <a:effectLst/>
                          <a:uLnTx/>
                          <a:uFillTx/>
                          <a:latin typeface="Times New Roman"/>
                          <a:ea typeface="Times New Roman"/>
                          <a:cs typeface="Times New Roman"/>
                        </a:rPr>
                        <a:t>Yes</a:t>
                      </a: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6416">
                <a:tc>
                  <a:txBody>
                    <a:bodyPr/>
                    <a:lstStyle/>
                    <a:p>
                      <a:pPr marL="0" marR="0" algn="ctr">
                        <a:spcBef>
                          <a:spcPts val="0"/>
                        </a:spcBef>
                        <a:spcAft>
                          <a:spcPts val="0"/>
                        </a:spcAft>
                      </a:pPr>
                      <a:r>
                        <a:rPr lang="en-US" sz="1200" dirty="0">
                          <a:latin typeface="Times New Roman"/>
                          <a:ea typeface="Times New Roman"/>
                          <a:cs typeface="Times New Roman"/>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0"/>
                        </a:spcBef>
                        <a:spcAft>
                          <a:spcPts val="0"/>
                        </a:spcAft>
                      </a:pPr>
                      <a:endParaRPr lang="en-US" sz="12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0000"/>
                          </a:solidFill>
                          <a:effectLst/>
                          <a:uLnTx/>
                          <a:uFillTx/>
                          <a:latin typeface="Times New Roman"/>
                          <a:ea typeface="Times New Roman"/>
                          <a:cs typeface="Times New Roman"/>
                        </a:rPr>
                        <a:t>Yes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276055"/>
                  </a:ext>
                </a:extLst>
              </a:tr>
              <a:tr h="326416">
                <a:tc>
                  <a:txBody>
                    <a:bodyPr/>
                    <a:lstStyle/>
                    <a:p>
                      <a:pPr marL="0" marR="0" algn="ctr">
                        <a:spcBef>
                          <a:spcPts val="0"/>
                        </a:spcBef>
                        <a:spcAft>
                          <a:spcPts val="0"/>
                        </a:spcAft>
                      </a:pPr>
                      <a:r>
                        <a:rPr lang="en-US" sz="1200" dirty="0">
                          <a:latin typeface="Times New Roman"/>
                          <a:ea typeface="Times New Roman"/>
                          <a:cs typeface="Times New Roman"/>
                        </a:rPr>
                        <a:t>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spcBef>
                          <a:spcPts val="0"/>
                        </a:spcBef>
                        <a:spcAft>
                          <a:spcPts val="0"/>
                        </a:spcAft>
                      </a:pPr>
                      <a:endParaRPr lang="en-US" sz="1200" dirty="0">
                        <a:latin typeface="Times New Roman"/>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a:t>
                      </a:r>
                    </a:p>
                  </a:txBody>
                  <a:tcPr marL="0" marR="0" marT="0" marB="0" anchor="ctr">
                    <a:lnL w="12700" cap="flat" cmpd="sng"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762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latin typeface="Times New Roman"/>
                          <a:ea typeface="Times New Roman"/>
                          <a:cs typeface="Times New Roman"/>
                        </a:rPr>
                        <a:t>No</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0000"/>
                          </a:solidFill>
                          <a:effectLst/>
                          <a:uLnTx/>
                          <a:uFillTx/>
                          <a:latin typeface="Times New Roman"/>
                          <a:ea typeface="Times New Roman"/>
                          <a:cs typeface="Times New Roman"/>
                        </a:rPr>
                        <a:t>Yes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8448998"/>
                  </a:ext>
                </a:extLst>
              </a:tr>
            </a:tbl>
          </a:graphicData>
        </a:graphic>
      </p:graphicFrame>
      <p:sp>
        <p:nvSpPr>
          <p:cNvPr id="5" name="Rectangle 4">
            <a:extLst>
              <a:ext uri="{FF2B5EF4-FFF2-40B4-BE49-F238E27FC236}">
                <a16:creationId xmlns:a16="http://schemas.microsoft.com/office/drawing/2014/main" id="{466F5A8D-B77B-452C-8BE8-0BCC3DB4EAE6}"/>
              </a:ext>
            </a:extLst>
          </p:cNvPr>
          <p:cNvSpPr/>
          <p:nvPr/>
        </p:nvSpPr>
        <p:spPr>
          <a:xfrm>
            <a:off x="0" y="3923211"/>
            <a:ext cx="9083040" cy="43542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296AE22D-5DD4-46CF-BA59-66617B4722BC}"/>
              </a:ext>
            </a:extLst>
          </p:cNvPr>
          <p:cNvSpPr/>
          <p:nvPr/>
        </p:nvSpPr>
        <p:spPr>
          <a:xfrm>
            <a:off x="0" y="2625634"/>
            <a:ext cx="9083040" cy="435428"/>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1F51B193-A750-4210-AA1F-D6A238175B70}"/>
              </a:ext>
            </a:extLst>
          </p:cNvPr>
          <p:cNvSpPr txBox="1"/>
          <p:nvPr/>
        </p:nvSpPr>
        <p:spPr>
          <a:xfrm>
            <a:off x="705394" y="5120640"/>
            <a:ext cx="788125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Generated counter-example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Conflict derived from HCAs 1 and 5: Suppose </a:t>
            </a:r>
            <a:r>
              <a:rPr kumimoji="0" lang="en-US" sz="1800" b="0" i="1" u="none" strike="noStrike" kern="1200" cap="none" spc="0" normalizeH="0" baseline="0" noProof="0" dirty="0">
                <a:ln>
                  <a:noFill/>
                </a:ln>
                <a:solidFill>
                  <a:srgbClr val="740000"/>
                </a:solidFill>
                <a:effectLst/>
                <a:uLnTx/>
                <a:uFillTx/>
                <a:latin typeface="Calibri"/>
                <a:ea typeface="+mn-ea"/>
                <a:cs typeface="+mn-cs"/>
              </a:rPr>
              <a:t>Rejected Takeoff (RTO)</a:t>
            </a:r>
            <a:r>
              <a:rPr kumimoji="0" lang="en-US" sz="1800" b="0" i="0" u="none" strike="noStrike" kern="1200" cap="none" spc="0" normalizeH="0" baseline="0" noProof="0" dirty="0">
                <a:ln>
                  <a:noFill/>
                </a:ln>
                <a:solidFill>
                  <a:prstClr val="black"/>
                </a:solidFill>
                <a:effectLst/>
                <a:uLnTx/>
                <a:uFillTx/>
                <a:latin typeface="Calibri"/>
                <a:ea typeface="+mn-ea"/>
                <a:cs typeface="+mn-cs"/>
              </a:rPr>
              <a:t> occurs with </a:t>
            </a:r>
            <a:r>
              <a:rPr kumimoji="0" lang="en-US" sz="1800" b="0" i="1" u="none" strike="noStrike" kern="1200" cap="none" spc="0" normalizeH="0" baseline="0" noProof="0" dirty="0">
                <a:ln>
                  <a:noFill/>
                </a:ln>
                <a:solidFill>
                  <a:srgbClr val="740000"/>
                </a:solidFill>
                <a:effectLst/>
                <a:uLnTx/>
                <a:uFillTx/>
                <a:latin typeface="Calibri"/>
                <a:ea typeface="+mn-ea"/>
                <a:cs typeface="+mn-cs"/>
              </a:rPr>
              <a:t>Ref. Engine Stuck at High Thrust</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1" u="none" strike="noStrike" kern="1200" cap="none" spc="0" normalizeH="0" baseline="0" noProof="0" dirty="0">
                <a:ln>
                  <a:noFill/>
                </a:ln>
                <a:solidFill>
                  <a:srgbClr val="740000"/>
                </a:solidFill>
                <a:effectLst/>
                <a:uLnTx/>
                <a:uFillTx/>
                <a:latin typeface="Calibri"/>
                <a:ea typeface="+mn-ea"/>
                <a:cs typeface="+mn-cs"/>
              </a:rPr>
              <a:t>Other Engine </a:t>
            </a:r>
            <a:r>
              <a:rPr kumimoji="0" lang="en-US" sz="1800" b="0" i="0" u="none" strike="noStrike" kern="1200" cap="none" spc="0" normalizeH="0" baseline="0" noProof="0" dirty="0">
                <a:ln>
                  <a:noFill/>
                </a:ln>
                <a:solidFill>
                  <a:prstClr val="black"/>
                </a:solidFill>
                <a:effectLst/>
                <a:uLnTx/>
                <a:uFillTx/>
                <a:latin typeface="Calibri"/>
                <a:ea typeface="+mn-ea"/>
                <a:cs typeface="+mn-cs"/>
              </a:rPr>
              <a:t>is already </a:t>
            </a:r>
            <a:r>
              <a:rPr kumimoji="0" lang="en-US" sz="1800" b="0" i="0" u="none" strike="noStrike" kern="1200" cap="none" spc="0" normalizeH="0" baseline="0" noProof="0" dirty="0">
                <a:ln>
                  <a:noFill/>
                </a:ln>
                <a:solidFill>
                  <a:srgbClr val="740000"/>
                </a:solidFill>
                <a:effectLst/>
                <a:uLnTx/>
                <a:uFillTx/>
                <a:latin typeface="Calibri"/>
                <a:ea typeface="+mn-ea"/>
                <a:cs typeface="+mn-cs"/>
              </a:rPr>
              <a:t>S</a:t>
            </a:r>
            <a:r>
              <a:rPr kumimoji="0" lang="en-US" sz="1800" b="0" i="1" u="none" strike="noStrike" kern="1200" cap="none" spc="0" normalizeH="0" baseline="0" noProof="0" dirty="0">
                <a:ln>
                  <a:noFill/>
                </a:ln>
                <a:solidFill>
                  <a:srgbClr val="740000"/>
                </a:solidFill>
                <a:effectLst/>
                <a:uLnTx/>
                <a:uFillTx/>
                <a:latin typeface="Calibri"/>
                <a:ea typeface="+mn-ea"/>
                <a:cs typeface="+mn-cs"/>
              </a:rPr>
              <a:t>hutdown</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1" u="none" strike="noStrike" kern="1200" cap="none" spc="0" normalizeH="0" baseline="0" noProof="0" dirty="0">
                <a:ln>
                  <a:noFill/>
                </a:ln>
                <a:solidFill>
                  <a:srgbClr val="740000"/>
                </a:solidFill>
                <a:effectLst/>
                <a:uLnTx/>
                <a:uFillTx/>
                <a:latin typeface="Calibri"/>
                <a:ea typeface="+mn-ea"/>
                <a:cs typeface="+mn-cs"/>
              </a:rPr>
              <a:t>TCM</a:t>
            </a:r>
            <a:r>
              <a:rPr kumimoji="0" lang="en-US" sz="1800" b="0" i="0" u="none" strike="noStrike" kern="1200" cap="none" spc="0" normalizeH="0" baseline="0" noProof="0" dirty="0">
                <a:ln>
                  <a:noFill/>
                </a:ln>
                <a:solidFill>
                  <a:prstClr val="black"/>
                </a:solidFill>
                <a:effectLst/>
                <a:uLnTx/>
                <a:uFillTx/>
                <a:latin typeface="Calibri"/>
                <a:ea typeface="+mn-ea"/>
                <a:cs typeface="+mn-cs"/>
              </a:rPr>
              <a:t> will provide </a:t>
            </a:r>
            <a:r>
              <a:rPr kumimoji="0" lang="en-US" sz="1800" b="0" i="1" u="none" strike="noStrike" kern="1200" cap="none" spc="0" normalizeH="0" baseline="0" noProof="0" dirty="0">
                <a:ln>
                  <a:noFill/>
                </a:ln>
                <a:solidFill>
                  <a:srgbClr val="740000"/>
                </a:solidFill>
                <a:effectLst/>
                <a:uLnTx/>
                <a:uFillTx/>
                <a:latin typeface="Calibri"/>
                <a:ea typeface="+mn-ea"/>
                <a:cs typeface="+mn-cs"/>
              </a:rPr>
              <a:t>Shutdown </a:t>
            </a:r>
            <a:r>
              <a:rPr kumimoji="0" lang="en-US" sz="1800" b="0" i="1" u="none" strike="noStrike" kern="1200" cap="none" spc="0" normalizeH="0" baseline="0" noProof="0" dirty="0" err="1">
                <a:ln>
                  <a:noFill/>
                </a:ln>
                <a:solidFill>
                  <a:srgbClr val="740000"/>
                </a:solidFill>
                <a:effectLst/>
                <a:uLnTx/>
                <a:uFillTx/>
                <a:latin typeface="Calibri"/>
                <a:ea typeface="+mn-ea"/>
                <a:cs typeface="+mn-cs"/>
              </a:rPr>
              <a:t>Cmd</a:t>
            </a:r>
            <a:r>
              <a:rPr kumimoji="0" lang="en-US" sz="1800" b="0" i="1" u="none" strike="noStrike" kern="1200" cap="none" spc="0" normalizeH="0" baseline="0" noProof="0" dirty="0">
                <a:ln>
                  <a:noFill/>
                </a:ln>
                <a:solidFill>
                  <a:srgbClr val="740000"/>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to </a:t>
            </a:r>
            <a:r>
              <a:rPr kumimoji="0" lang="en-US" sz="1800" b="0" i="1" u="none" strike="noStrike" kern="1200" cap="none" spc="0" normalizeH="0" baseline="0" noProof="0" dirty="0">
                <a:ln>
                  <a:noFill/>
                </a:ln>
                <a:solidFill>
                  <a:srgbClr val="740000"/>
                </a:solidFill>
                <a:effectLst/>
                <a:uLnTx/>
                <a:uFillTx/>
                <a:latin typeface="Calibri"/>
                <a:ea typeface="+mn-ea"/>
                <a:cs typeface="+mn-cs"/>
              </a:rPr>
              <a:t>Ref. Engine</a:t>
            </a:r>
            <a:r>
              <a:rPr kumimoji="0" lang="en-US" sz="1800" b="0" i="0" u="none" strike="noStrike" kern="1200" cap="none" spc="0" normalizeH="0" baseline="0" noProof="0" dirty="0">
                <a:ln>
                  <a:noFill/>
                </a:ln>
                <a:solidFill>
                  <a:prstClr val="black"/>
                </a:solidFill>
                <a:effectLst/>
                <a:uLnTx/>
                <a:uFillTx/>
                <a:latin typeface="Calibri"/>
                <a:ea typeface="+mn-ea"/>
                <a:cs typeface="+mn-cs"/>
              </a:rPr>
              <a:t>. Hazardous?</a:t>
            </a:r>
          </a:p>
        </p:txBody>
      </p:sp>
      <p:sp>
        <p:nvSpPr>
          <p:cNvPr id="8" name="TextBox 7">
            <a:extLst>
              <a:ext uri="{FF2B5EF4-FFF2-40B4-BE49-F238E27FC236}">
                <a16:creationId xmlns:a16="http://schemas.microsoft.com/office/drawing/2014/main" id="{E13ED953-84A0-48FE-9396-D45AB5D5236C}"/>
              </a:ext>
            </a:extLst>
          </p:cNvPr>
          <p:cNvSpPr txBox="1"/>
          <p:nvPr/>
        </p:nvSpPr>
        <p:spPr>
          <a:xfrm>
            <a:off x="6986614" y="6655432"/>
            <a:ext cx="215738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Tree>
    <p:extLst>
      <p:ext uri="{BB962C8B-B14F-4D97-AF65-F5344CB8AC3E}">
        <p14:creationId xmlns:p14="http://schemas.microsoft.com/office/powerpoint/2010/main" val="36125425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81B91-20D5-4EBA-84DF-9C315876599F}"/>
              </a:ext>
            </a:extLst>
          </p:cNvPr>
          <p:cNvSpPr>
            <a:spLocks noGrp="1"/>
          </p:cNvSpPr>
          <p:nvPr>
            <p:ph type="title"/>
          </p:nvPr>
        </p:nvSpPr>
        <p:spPr>
          <a:xfrm>
            <a:off x="0" y="36298"/>
            <a:ext cx="9144000" cy="1325563"/>
          </a:xfrm>
        </p:spPr>
        <p:txBody>
          <a:bodyPr anchor="t">
            <a:normAutofit/>
          </a:bodyPr>
          <a:lstStyle/>
          <a:p>
            <a:pPr algn="ctr"/>
            <a:r>
              <a:rPr lang="en-US" sz="3200" b="1" dirty="0"/>
              <a:t>Automatically generating executable requirements</a:t>
            </a:r>
          </a:p>
        </p:txBody>
      </p:sp>
      <p:graphicFrame>
        <p:nvGraphicFramePr>
          <p:cNvPr id="4" name="Table 3">
            <a:extLst>
              <a:ext uri="{FF2B5EF4-FFF2-40B4-BE49-F238E27FC236}">
                <a16:creationId xmlns:a16="http://schemas.microsoft.com/office/drawing/2014/main" id="{E078A2D5-F7F4-49BE-A62A-9BA8D9AAD612}"/>
              </a:ext>
            </a:extLst>
          </p:cNvPr>
          <p:cNvGraphicFramePr>
            <a:graphicFrameLocks noGrp="1"/>
          </p:cNvGraphicFramePr>
          <p:nvPr/>
        </p:nvGraphicFramePr>
        <p:xfrm>
          <a:off x="449943" y="699459"/>
          <a:ext cx="7431313" cy="4267200"/>
        </p:xfrm>
        <a:graphic>
          <a:graphicData uri="http://schemas.openxmlformats.org/drawingml/2006/table">
            <a:tbl>
              <a:tblPr firstRow="1" bandRow="1">
                <a:tableStyleId>{5940675A-B579-460E-94D1-54222C63F5DA}</a:tableStyleId>
              </a:tblPr>
              <a:tblGrid>
                <a:gridCol w="2248101">
                  <a:extLst>
                    <a:ext uri="{9D8B030D-6E8A-4147-A177-3AD203B41FA5}">
                      <a16:colId xmlns:a16="http://schemas.microsoft.com/office/drawing/2014/main" val="1368412213"/>
                    </a:ext>
                  </a:extLst>
                </a:gridCol>
                <a:gridCol w="3273778">
                  <a:extLst>
                    <a:ext uri="{9D8B030D-6E8A-4147-A177-3AD203B41FA5}">
                      <a16:colId xmlns:a16="http://schemas.microsoft.com/office/drawing/2014/main" val="3856266316"/>
                    </a:ext>
                  </a:extLst>
                </a:gridCol>
                <a:gridCol w="395111">
                  <a:extLst>
                    <a:ext uri="{9D8B030D-6E8A-4147-A177-3AD203B41FA5}">
                      <a16:colId xmlns:a16="http://schemas.microsoft.com/office/drawing/2014/main" val="3593865399"/>
                    </a:ext>
                  </a:extLst>
                </a:gridCol>
                <a:gridCol w="282222">
                  <a:extLst>
                    <a:ext uri="{9D8B030D-6E8A-4147-A177-3AD203B41FA5}">
                      <a16:colId xmlns:a16="http://schemas.microsoft.com/office/drawing/2014/main" val="3577288501"/>
                    </a:ext>
                  </a:extLst>
                </a:gridCol>
                <a:gridCol w="327378">
                  <a:extLst>
                    <a:ext uri="{9D8B030D-6E8A-4147-A177-3AD203B41FA5}">
                      <a16:colId xmlns:a16="http://schemas.microsoft.com/office/drawing/2014/main" val="3043665724"/>
                    </a:ext>
                  </a:extLst>
                </a:gridCol>
                <a:gridCol w="293511">
                  <a:extLst>
                    <a:ext uri="{9D8B030D-6E8A-4147-A177-3AD203B41FA5}">
                      <a16:colId xmlns:a16="http://schemas.microsoft.com/office/drawing/2014/main" val="2926877400"/>
                    </a:ext>
                  </a:extLst>
                </a:gridCol>
                <a:gridCol w="357309">
                  <a:extLst>
                    <a:ext uri="{9D8B030D-6E8A-4147-A177-3AD203B41FA5}">
                      <a16:colId xmlns:a16="http://schemas.microsoft.com/office/drawing/2014/main" val="4112090517"/>
                    </a:ext>
                  </a:extLst>
                </a:gridCol>
                <a:gridCol w="253903">
                  <a:extLst>
                    <a:ext uri="{9D8B030D-6E8A-4147-A177-3AD203B41FA5}">
                      <a16:colId xmlns:a16="http://schemas.microsoft.com/office/drawing/2014/main" val="94165"/>
                    </a:ext>
                  </a:extLst>
                </a:gridCol>
              </a:tblGrid>
              <a:tr h="149782">
                <a:tc>
                  <a:txBody>
                    <a:bodyPr/>
                    <a:lstStyle/>
                    <a:p>
                      <a:r>
                        <a:rPr lang="en-US" sz="1400" dirty="0"/>
                        <a:t>Ref. Engine =</a:t>
                      </a:r>
                    </a:p>
                  </a:txBody>
                  <a:tcPr/>
                </a:tc>
                <a:tc>
                  <a:txBody>
                    <a:bodyPr/>
                    <a:lstStyle/>
                    <a:p>
                      <a:r>
                        <a:rPr lang="en-US" sz="1400" dirty="0"/>
                        <a:t>Stuck at High Thrust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extLst>
                  <a:ext uri="{0D108BD9-81ED-4DB2-BD59-A6C34878D82A}">
                    <a16:rowId xmlns:a16="http://schemas.microsoft.com/office/drawing/2014/main" val="3442799052"/>
                  </a:ext>
                </a:extLst>
              </a:tr>
              <a:tr h="149782">
                <a:tc>
                  <a:txBody>
                    <a:bodyPr/>
                    <a:lstStyle/>
                    <a:p>
                      <a:endParaRPr lang="en-US" sz="1400" dirty="0"/>
                    </a:p>
                  </a:txBody>
                  <a:tcPr>
                    <a:lnB w="38100" cap="flat" cmpd="sng" algn="ctr">
                      <a:solidFill>
                        <a:schemeClr val="tx1"/>
                      </a:solidFill>
                      <a:prstDash val="solid"/>
                      <a:round/>
                      <a:headEnd type="none" w="med" len="med"/>
                      <a:tailEnd type="none" w="med" len="med"/>
                    </a:lnB>
                  </a:tcPr>
                </a:tc>
                <a:tc>
                  <a:txBody>
                    <a:bodyPr/>
                    <a:lstStyle/>
                    <a:p>
                      <a:r>
                        <a:rPr lang="en-US" sz="1400" dirty="0"/>
                        <a:t>Not Stuck at High Thrust</a:t>
                      </a:r>
                    </a:p>
                  </a:txBody>
                  <a:tcPr>
                    <a:lnB w="38100" cap="flat" cmpd="sng" algn="ctr">
                      <a:solidFill>
                        <a:schemeClr val="tx1"/>
                      </a:solidFill>
                      <a:prstDash val="solid"/>
                      <a:round/>
                      <a:headEnd type="none" w="med" len="med"/>
                      <a:tailEnd type="none" w="med" len="med"/>
                    </a:lnB>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extLst>
                  <a:ext uri="{0D108BD9-81ED-4DB2-BD59-A6C34878D82A}">
                    <a16:rowId xmlns:a16="http://schemas.microsoft.com/office/drawing/2014/main" val="1058133831"/>
                  </a:ext>
                </a:extLst>
              </a:tr>
              <a:tr h="149782">
                <a:tc>
                  <a:txBody>
                    <a:bodyPr/>
                    <a:lstStyle/>
                    <a:p>
                      <a:r>
                        <a:rPr lang="en-US" sz="1400" dirty="0"/>
                        <a:t>Takeoff =</a:t>
                      </a:r>
                    </a:p>
                  </a:txBody>
                  <a:tcPr>
                    <a:lnT w="38100" cap="flat" cmpd="sng" algn="ctr">
                      <a:solidFill>
                        <a:schemeClr val="tx1"/>
                      </a:solidFill>
                      <a:prstDash val="solid"/>
                      <a:round/>
                      <a:headEnd type="none" w="med" len="med"/>
                      <a:tailEnd type="none" w="med" len="med"/>
                    </a:lnT>
                  </a:tcPr>
                </a:tc>
                <a:tc>
                  <a:txBody>
                    <a:bodyPr/>
                    <a:lstStyle/>
                    <a:p>
                      <a:r>
                        <a:rPr lang="en-US" sz="1400" dirty="0"/>
                        <a:t>Rejected</a:t>
                      </a:r>
                    </a:p>
                  </a:txBody>
                  <a:tcPr>
                    <a:lnT w="38100" cap="flat" cmpd="sng" algn="ctr">
                      <a:solidFill>
                        <a:schemeClr val="tx1"/>
                      </a:solidFill>
                      <a:prstDash val="solid"/>
                      <a:round/>
                      <a:headEnd type="none" w="med" len="med"/>
                      <a:tailEnd type="none" w="med" len="med"/>
                    </a:lnT>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extLst>
                  <a:ext uri="{0D108BD9-81ED-4DB2-BD59-A6C34878D82A}">
                    <a16:rowId xmlns:a16="http://schemas.microsoft.com/office/drawing/2014/main" val="780819634"/>
                  </a:ext>
                </a:extLst>
              </a:tr>
              <a:tr h="149782">
                <a:tc>
                  <a:txBody>
                    <a:bodyPr/>
                    <a:lstStyle/>
                    <a:p>
                      <a:endParaRPr lang="en-US" sz="1400" dirty="0"/>
                    </a:p>
                  </a:txBody>
                  <a:tcPr>
                    <a:lnB w="38100" cap="flat" cmpd="sng" algn="ctr">
                      <a:solidFill>
                        <a:schemeClr val="tx1"/>
                      </a:solidFill>
                      <a:prstDash val="solid"/>
                      <a:round/>
                      <a:headEnd type="none" w="med" len="med"/>
                      <a:tailEnd type="none" w="med" len="med"/>
                    </a:lnB>
                  </a:tcPr>
                </a:tc>
                <a:tc>
                  <a:txBody>
                    <a:bodyPr/>
                    <a:lstStyle/>
                    <a:p>
                      <a:r>
                        <a:rPr lang="en-US" sz="1400" dirty="0"/>
                        <a:t>Not Rejected</a:t>
                      </a:r>
                    </a:p>
                  </a:txBody>
                  <a:tcPr>
                    <a:lnB w="38100" cap="flat" cmpd="sng" algn="ctr">
                      <a:solidFill>
                        <a:schemeClr val="tx1"/>
                      </a:solidFill>
                      <a:prstDash val="solid"/>
                      <a:round/>
                      <a:headEnd type="none" w="med" len="med"/>
                      <a:tailEnd type="none" w="med" len="med"/>
                    </a:lnB>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extLst>
                  <a:ext uri="{0D108BD9-81ED-4DB2-BD59-A6C34878D82A}">
                    <a16:rowId xmlns:a16="http://schemas.microsoft.com/office/drawing/2014/main" val="2564580872"/>
                  </a:ext>
                </a:extLst>
              </a:tr>
              <a:tr h="149782">
                <a:tc>
                  <a:txBody>
                    <a:bodyPr/>
                    <a:lstStyle/>
                    <a:p>
                      <a:r>
                        <a:rPr lang="en-US" sz="1400" dirty="0"/>
                        <a:t>Flight =</a:t>
                      </a:r>
                    </a:p>
                  </a:txBody>
                  <a:tcPr>
                    <a:lnT w="38100" cap="flat" cmpd="sng" algn="ctr">
                      <a:solidFill>
                        <a:schemeClr val="tx1"/>
                      </a:solidFill>
                      <a:prstDash val="solid"/>
                      <a:round/>
                      <a:headEnd type="none" w="med" len="med"/>
                      <a:tailEnd type="none" w="med" len="med"/>
                    </a:lnT>
                  </a:tcPr>
                </a:tc>
                <a:tc>
                  <a:txBody>
                    <a:bodyPr/>
                    <a:lstStyle/>
                    <a:p>
                      <a:r>
                        <a:rPr lang="en-US" sz="1400" dirty="0"/>
                        <a:t>In Flight (after V1)</a:t>
                      </a:r>
                    </a:p>
                  </a:txBody>
                  <a:tcPr>
                    <a:lnT w="38100" cap="flat" cmpd="sng" algn="ctr">
                      <a:solidFill>
                        <a:schemeClr val="tx1"/>
                      </a:solidFill>
                      <a:prstDash val="solid"/>
                      <a:round/>
                      <a:headEnd type="none" w="med" len="med"/>
                      <a:tailEnd type="none" w="med" len="med"/>
                    </a:lnT>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extLst>
                  <a:ext uri="{0D108BD9-81ED-4DB2-BD59-A6C34878D82A}">
                    <a16:rowId xmlns:a16="http://schemas.microsoft.com/office/drawing/2014/main" val="3180630972"/>
                  </a:ext>
                </a:extLst>
              </a:tr>
              <a:tr h="149782">
                <a:tc>
                  <a:txBody>
                    <a:bodyPr/>
                    <a:lstStyle/>
                    <a:p>
                      <a:endParaRPr lang="en-US" sz="1400" dirty="0"/>
                    </a:p>
                  </a:txBody>
                  <a:tcPr>
                    <a:lnB w="38100" cap="flat" cmpd="sng" algn="ctr">
                      <a:solidFill>
                        <a:schemeClr val="tx1"/>
                      </a:solidFill>
                      <a:prstDash val="solid"/>
                      <a:round/>
                      <a:headEnd type="none" w="med" len="med"/>
                      <a:tailEnd type="none" w="med" len="med"/>
                    </a:lnB>
                  </a:tcPr>
                </a:tc>
                <a:tc>
                  <a:txBody>
                    <a:bodyPr/>
                    <a:lstStyle/>
                    <a:p>
                      <a:r>
                        <a:rPr lang="en-US" sz="1400" dirty="0"/>
                        <a:t>Not in Flight</a:t>
                      </a:r>
                    </a:p>
                  </a:txBody>
                  <a:tcPr>
                    <a:lnB w="38100" cap="flat" cmpd="sng" algn="ctr">
                      <a:solidFill>
                        <a:schemeClr val="tx1"/>
                      </a:solidFill>
                      <a:prstDash val="solid"/>
                      <a:round/>
                      <a:headEnd type="none" w="med" len="med"/>
                      <a:tailEnd type="none" w="med" len="med"/>
                    </a:lnB>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extLst>
                  <a:ext uri="{0D108BD9-81ED-4DB2-BD59-A6C34878D82A}">
                    <a16:rowId xmlns:a16="http://schemas.microsoft.com/office/drawing/2014/main" val="3018812950"/>
                  </a:ext>
                </a:extLst>
              </a:tr>
              <a:tr h="149782">
                <a:tc>
                  <a:txBody>
                    <a:bodyPr/>
                    <a:lstStyle/>
                    <a:p>
                      <a:r>
                        <a:rPr lang="en-US" sz="1400" dirty="0"/>
                        <a:t>Ref. Engine SD =</a:t>
                      </a:r>
                    </a:p>
                  </a:txBody>
                  <a:tcPr>
                    <a:lnT w="38100" cap="flat" cmpd="sng" algn="ctr">
                      <a:solidFill>
                        <a:schemeClr val="tx1"/>
                      </a:solidFill>
                      <a:prstDash val="solid"/>
                      <a:round/>
                      <a:headEnd type="none" w="med" len="med"/>
                      <a:tailEnd type="none" w="med" len="med"/>
                    </a:lnT>
                  </a:tcPr>
                </a:tc>
                <a:tc>
                  <a:txBody>
                    <a:bodyPr/>
                    <a:lstStyle/>
                    <a:p>
                      <a:r>
                        <a:rPr lang="en-US" sz="1400" dirty="0"/>
                        <a:t>Shutdown</a:t>
                      </a:r>
                    </a:p>
                  </a:txBody>
                  <a:tcPr>
                    <a:lnT w="38100" cap="flat" cmpd="sng" algn="ctr">
                      <a:solidFill>
                        <a:schemeClr val="tx1"/>
                      </a:solidFill>
                      <a:prstDash val="solid"/>
                      <a:round/>
                      <a:headEnd type="none" w="med" len="med"/>
                      <a:tailEnd type="none" w="med" len="med"/>
                    </a:lnT>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extLst>
                  <a:ext uri="{0D108BD9-81ED-4DB2-BD59-A6C34878D82A}">
                    <a16:rowId xmlns:a16="http://schemas.microsoft.com/office/drawing/2014/main" val="2492022920"/>
                  </a:ext>
                </a:extLst>
              </a:tr>
              <a:tr h="149782">
                <a:tc>
                  <a:txBody>
                    <a:bodyPr/>
                    <a:lstStyle/>
                    <a:p>
                      <a:endParaRPr lang="en-US" sz="1400" dirty="0"/>
                    </a:p>
                  </a:txBody>
                  <a:tcPr>
                    <a:lnB w="38100" cap="flat" cmpd="sng" algn="ctr">
                      <a:solidFill>
                        <a:schemeClr val="tx1"/>
                      </a:solidFill>
                      <a:prstDash val="solid"/>
                      <a:round/>
                      <a:headEnd type="none" w="med" len="med"/>
                      <a:tailEnd type="none" w="med" len="med"/>
                    </a:lnB>
                  </a:tcPr>
                </a:tc>
                <a:tc>
                  <a:txBody>
                    <a:bodyPr/>
                    <a:lstStyle/>
                    <a:p>
                      <a:r>
                        <a:rPr lang="en-US" sz="1400" dirty="0"/>
                        <a:t>Not Shutdown</a:t>
                      </a:r>
                    </a:p>
                  </a:txBody>
                  <a:tcPr>
                    <a:lnB w="38100" cap="flat" cmpd="sng" algn="ctr">
                      <a:solidFill>
                        <a:schemeClr val="tx1"/>
                      </a:solidFill>
                      <a:prstDash val="solid"/>
                      <a:round/>
                      <a:headEnd type="none" w="med" len="med"/>
                      <a:tailEnd type="none" w="med" len="med"/>
                    </a:lnB>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extLst>
                  <a:ext uri="{0D108BD9-81ED-4DB2-BD59-A6C34878D82A}">
                    <a16:rowId xmlns:a16="http://schemas.microsoft.com/office/drawing/2014/main" val="3064205053"/>
                  </a:ext>
                </a:extLst>
              </a:tr>
              <a:tr h="149782">
                <a:tc>
                  <a:txBody>
                    <a:bodyPr/>
                    <a:lstStyle/>
                    <a:p>
                      <a:r>
                        <a:rPr lang="en-US" sz="1400" dirty="0"/>
                        <a:t>Other Engine =</a:t>
                      </a:r>
                    </a:p>
                  </a:txBody>
                  <a:tcPr>
                    <a:lnT w="38100" cap="flat" cmpd="sng" algn="ctr">
                      <a:solidFill>
                        <a:schemeClr val="tx1"/>
                      </a:solidFill>
                      <a:prstDash val="solid"/>
                      <a:round/>
                      <a:headEnd type="none" w="med" len="med"/>
                      <a:tailEnd type="none" w="med" len="med"/>
                    </a:lnT>
                  </a:tcPr>
                </a:tc>
                <a:tc>
                  <a:txBody>
                    <a:bodyPr/>
                    <a:lstStyle/>
                    <a:p>
                      <a:r>
                        <a:rPr lang="en-US" sz="1400" dirty="0"/>
                        <a:t>Shutdown</a:t>
                      </a:r>
                    </a:p>
                  </a:txBody>
                  <a:tcPr>
                    <a:lnT w="38100" cap="flat" cmpd="sng" algn="ctr">
                      <a:solidFill>
                        <a:schemeClr val="tx1"/>
                      </a:solidFill>
                      <a:prstDash val="solid"/>
                      <a:round/>
                      <a:headEnd type="none" w="med" len="med"/>
                      <a:tailEnd type="none" w="med" len="med"/>
                    </a:lnT>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extLst>
                  <a:ext uri="{0D108BD9-81ED-4DB2-BD59-A6C34878D82A}">
                    <a16:rowId xmlns:a16="http://schemas.microsoft.com/office/drawing/2014/main" val="11968838"/>
                  </a:ext>
                </a:extLst>
              </a:tr>
              <a:tr h="149782">
                <a:tc>
                  <a:txBody>
                    <a:bodyPr/>
                    <a:lstStyle/>
                    <a:p>
                      <a:endParaRPr lang="en-US" sz="1400" dirty="0"/>
                    </a:p>
                  </a:txBody>
                  <a:tcPr>
                    <a:lnB w="38100" cap="flat" cmpd="sng" algn="ctr">
                      <a:solidFill>
                        <a:schemeClr val="tx1"/>
                      </a:solidFill>
                      <a:prstDash val="solid"/>
                      <a:round/>
                      <a:headEnd type="none" w="med" len="med"/>
                      <a:tailEnd type="none" w="med" len="med"/>
                    </a:lnB>
                  </a:tcPr>
                </a:tc>
                <a:tc>
                  <a:txBody>
                    <a:bodyPr/>
                    <a:lstStyle/>
                    <a:p>
                      <a:r>
                        <a:rPr lang="en-US" sz="1400" dirty="0"/>
                        <a:t>Not Shutdown</a:t>
                      </a:r>
                    </a:p>
                  </a:txBody>
                  <a:tcPr>
                    <a:lnB w="38100" cap="flat" cmpd="sng" algn="ctr">
                      <a:solidFill>
                        <a:schemeClr val="tx1"/>
                      </a:solidFill>
                      <a:prstDash val="solid"/>
                      <a:round/>
                      <a:headEnd type="none" w="med" len="med"/>
                      <a:tailEnd type="none" w="med" len="med"/>
                    </a:lnB>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extLst>
                  <a:ext uri="{0D108BD9-81ED-4DB2-BD59-A6C34878D82A}">
                    <a16:rowId xmlns:a16="http://schemas.microsoft.com/office/drawing/2014/main" val="3984026668"/>
                  </a:ext>
                </a:extLst>
              </a:tr>
              <a:tr h="149782">
                <a:tc>
                  <a:txBody>
                    <a:bodyPr/>
                    <a:lstStyle/>
                    <a:p>
                      <a:r>
                        <a:rPr lang="en-US" sz="1400" dirty="0"/>
                        <a:t>Restart =</a:t>
                      </a:r>
                    </a:p>
                  </a:txBody>
                  <a:tcPr>
                    <a:lnT w="38100" cap="flat" cmpd="sng" algn="ctr">
                      <a:solidFill>
                        <a:schemeClr val="tx1"/>
                      </a:solidFill>
                      <a:prstDash val="solid"/>
                      <a:round/>
                      <a:headEnd type="none" w="med" len="med"/>
                      <a:tailEnd type="none" w="med" len="med"/>
                    </a:lnT>
                  </a:tcPr>
                </a:tc>
                <a:tc>
                  <a:txBody>
                    <a:bodyPr/>
                    <a:lstStyle/>
                    <a:p>
                      <a:r>
                        <a:rPr lang="en-US" sz="1400" dirty="0"/>
                        <a:t>Commanded</a:t>
                      </a:r>
                    </a:p>
                  </a:txBody>
                  <a:tcPr>
                    <a:lnT w="38100" cap="flat" cmpd="sng" algn="ctr">
                      <a:solidFill>
                        <a:schemeClr val="tx1"/>
                      </a:solidFill>
                      <a:prstDash val="solid"/>
                      <a:round/>
                      <a:headEnd type="none" w="med" len="med"/>
                      <a:tailEnd type="none" w="med" len="med"/>
                    </a:lnT>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extLst>
                  <a:ext uri="{0D108BD9-81ED-4DB2-BD59-A6C34878D82A}">
                    <a16:rowId xmlns:a16="http://schemas.microsoft.com/office/drawing/2014/main" val="3328069304"/>
                  </a:ext>
                </a:extLst>
              </a:tr>
              <a:tr h="149782">
                <a:tc>
                  <a:txBody>
                    <a:bodyPr/>
                    <a:lstStyle/>
                    <a:p>
                      <a:endParaRPr lang="en-US" sz="1400" dirty="0"/>
                    </a:p>
                  </a:txBody>
                  <a:tcPr>
                    <a:lnB w="38100" cap="flat" cmpd="sng" algn="ctr">
                      <a:solidFill>
                        <a:schemeClr val="tx1"/>
                      </a:solidFill>
                      <a:prstDash val="solid"/>
                      <a:round/>
                      <a:headEnd type="none" w="med" len="med"/>
                      <a:tailEnd type="none" w="med" len="med"/>
                    </a:lnB>
                  </a:tcPr>
                </a:tc>
                <a:tc>
                  <a:txBody>
                    <a:bodyPr/>
                    <a:lstStyle/>
                    <a:p>
                      <a:r>
                        <a:rPr lang="en-US" sz="1400" dirty="0"/>
                        <a:t>Not Commanded</a:t>
                      </a:r>
                    </a:p>
                  </a:txBody>
                  <a:tcPr>
                    <a:lnB w="38100" cap="flat" cmpd="sng" algn="ctr">
                      <a:solidFill>
                        <a:schemeClr val="tx1"/>
                      </a:solidFill>
                      <a:prstDash val="solid"/>
                      <a:round/>
                      <a:headEnd type="none" w="med" len="med"/>
                      <a:tailEnd type="none" w="med" len="med"/>
                    </a:lnB>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a:t>
                      </a:r>
                    </a:p>
                  </a:txBody>
                  <a:tcPr/>
                </a:tc>
                <a:extLst>
                  <a:ext uri="{0D108BD9-81ED-4DB2-BD59-A6C34878D82A}">
                    <a16:rowId xmlns:a16="http://schemas.microsoft.com/office/drawing/2014/main" val="1531717951"/>
                  </a:ext>
                </a:extLst>
              </a:tr>
              <a:tr h="149782">
                <a:tc>
                  <a:txBody>
                    <a:bodyPr/>
                    <a:lstStyle/>
                    <a:p>
                      <a:r>
                        <a:rPr lang="en-US" sz="1400" dirty="0"/>
                        <a:t>Landing Roll =</a:t>
                      </a:r>
                    </a:p>
                  </a:txBody>
                  <a:tcPr>
                    <a:lnT w="38100" cap="flat" cmpd="sng" algn="ctr">
                      <a:solidFill>
                        <a:schemeClr val="tx1"/>
                      </a:solidFill>
                      <a:prstDash val="solid"/>
                      <a:round/>
                      <a:headEnd type="none" w="med" len="med"/>
                      <a:tailEnd type="none" w="med" len="med"/>
                    </a:lnT>
                  </a:tcPr>
                </a:tc>
                <a:tc>
                  <a:txBody>
                    <a:bodyPr/>
                    <a:lstStyle/>
                    <a:p>
                      <a:r>
                        <a:rPr lang="en-US" sz="1400" dirty="0"/>
                        <a:t>In Landing Roll</a:t>
                      </a:r>
                    </a:p>
                  </a:txBody>
                  <a:tcPr>
                    <a:lnT w="38100" cap="flat" cmpd="sng" algn="ctr">
                      <a:solidFill>
                        <a:schemeClr val="tx1"/>
                      </a:solidFill>
                      <a:prstDash val="solid"/>
                      <a:round/>
                      <a:headEnd type="none" w="med" len="med"/>
                      <a:tailEnd type="none" w="med" len="med"/>
                    </a:lnT>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tc>
                  <a:txBody>
                    <a:bodyPr/>
                    <a:lstStyle/>
                    <a:p>
                      <a:endParaRPr lang="en-US" sz="140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T</a:t>
                      </a:r>
                    </a:p>
                  </a:txBody>
                  <a:tcPr/>
                </a:tc>
                <a:extLst>
                  <a:ext uri="{0D108BD9-81ED-4DB2-BD59-A6C34878D82A}">
                    <a16:rowId xmlns:a16="http://schemas.microsoft.com/office/drawing/2014/main" val="1899917365"/>
                  </a:ext>
                </a:extLst>
              </a:tr>
              <a:tr h="149782">
                <a:tc>
                  <a:txBody>
                    <a:bodyPr/>
                    <a:lstStyle/>
                    <a:p>
                      <a:endParaRPr lang="en-US" sz="1400" dirty="0"/>
                    </a:p>
                  </a:txBody>
                  <a:tcPr/>
                </a:tc>
                <a:tc>
                  <a:txBody>
                    <a:bodyPr/>
                    <a:lstStyle/>
                    <a:p>
                      <a:r>
                        <a:rPr lang="en-US" sz="1400" dirty="0"/>
                        <a:t>Not in Landing Roll</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tc>
                  <a:txBody>
                    <a:bodyPr/>
                    <a:lstStyle/>
                    <a:p>
                      <a:endParaRPr lang="en-US" sz="1400" dirty="0"/>
                    </a:p>
                  </a:txBody>
                  <a:tcP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dirty="0"/>
                        <a:t>F</a:t>
                      </a:r>
                    </a:p>
                  </a:txBody>
                  <a:tcPr/>
                </a:tc>
                <a:extLst>
                  <a:ext uri="{0D108BD9-81ED-4DB2-BD59-A6C34878D82A}">
                    <a16:rowId xmlns:a16="http://schemas.microsoft.com/office/drawing/2014/main" val="2747889970"/>
                  </a:ext>
                </a:extLst>
              </a:tr>
            </a:tbl>
          </a:graphicData>
        </a:graphic>
      </p:graphicFrame>
      <p:sp>
        <p:nvSpPr>
          <p:cNvPr id="5" name="TextBox 4">
            <a:extLst>
              <a:ext uri="{FF2B5EF4-FFF2-40B4-BE49-F238E27FC236}">
                <a16:creationId xmlns:a16="http://schemas.microsoft.com/office/drawing/2014/main" id="{CFA82010-7FFF-4EC9-96D2-E2AC527311B2}"/>
              </a:ext>
            </a:extLst>
          </p:cNvPr>
          <p:cNvSpPr txBox="1"/>
          <p:nvPr/>
        </p:nvSpPr>
        <p:spPr>
          <a:xfrm>
            <a:off x="6560457" y="4956314"/>
            <a:ext cx="482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OR</a:t>
            </a:r>
          </a:p>
        </p:txBody>
      </p:sp>
      <p:sp>
        <p:nvSpPr>
          <p:cNvPr id="6" name="TextBox 5">
            <a:extLst>
              <a:ext uri="{FF2B5EF4-FFF2-40B4-BE49-F238E27FC236}">
                <a16:creationId xmlns:a16="http://schemas.microsoft.com/office/drawing/2014/main" id="{89CD3962-6ADE-4E87-BE7D-CF831D99ADB1}"/>
              </a:ext>
            </a:extLst>
          </p:cNvPr>
          <p:cNvSpPr txBox="1"/>
          <p:nvPr/>
        </p:nvSpPr>
        <p:spPr>
          <a:xfrm>
            <a:off x="7220856" y="4972495"/>
            <a:ext cx="482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OR</a:t>
            </a:r>
          </a:p>
        </p:txBody>
      </p:sp>
      <p:sp>
        <p:nvSpPr>
          <p:cNvPr id="7" name="TextBox 6">
            <a:extLst>
              <a:ext uri="{FF2B5EF4-FFF2-40B4-BE49-F238E27FC236}">
                <a16:creationId xmlns:a16="http://schemas.microsoft.com/office/drawing/2014/main" id="{4FF7F05B-05CA-4017-B08F-9D53DF9E8156}"/>
              </a:ext>
            </a:extLst>
          </p:cNvPr>
          <p:cNvSpPr txBox="1"/>
          <p:nvPr/>
        </p:nvSpPr>
        <p:spPr>
          <a:xfrm rot="5400000">
            <a:off x="8440573" y="2648393"/>
            <a:ext cx="6349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AND</a:t>
            </a:r>
          </a:p>
        </p:txBody>
      </p:sp>
      <p:sp>
        <p:nvSpPr>
          <p:cNvPr id="8" name="Right Brace 7">
            <a:extLst>
              <a:ext uri="{FF2B5EF4-FFF2-40B4-BE49-F238E27FC236}">
                <a16:creationId xmlns:a16="http://schemas.microsoft.com/office/drawing/2014/main" id="{10AEBEAF-FEE4-4C2B-9E36-0326D861B196}"/>
              </a:ext>
            </a:extLst>
          </p:cNvPr>
          <p:cNvSpPr/>
          <p:nvPr/>
        </p:nvSpPr>
        <p:spPr>
          <a:xfrm>
            <a:off x="8135256" y="683278"/>
            <a:ext cx="419100" cy="4214980"/>
          </a:xfrm>
          <a:prstGeom prst="rightBrace">
            <a:avLst/>
          </a:prstGeom>
          <a:ln w="34925"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937F36A4-63C4-490D-802B-1469DB69EA6F}"/>
              </a:ext>
            </a:extLst>
          </p:cNvPr>
          <p:cNvSpPr txBox="1"/>
          <p:nvPr/>
        </p:nvSpPr>
        <p:spPr>
          <a:xfrm>
            <a:off x="6986614" y="6655432"/>
            <a:ext cx="2157386"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3" name="Rectangle: Rounded Corners 2">
            <a:extLst>
              <a:ext uri="{FF2B5EF4-FFF2-40B4-BE49-F238E27FC236}">
                <a16:creationId xmlns:a16="http://schemas.microsoft.com/office/drawing/2014/main" id="{041094EE-3DE9-6F4D-4C1D-F330EE7C7F0F}"/>
              </a:ext>
            </a:extLst>
          </p:cNvPr>
          <p:cNvSpPr/>
          <p:nvPr/>
        </p:nvSpPr>
        <p:spPr>
          <a:xfrm>
            <a:off x="67112" y="5341827"/>
            <a:ext cx="8909145" cy="137726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These are formal TCM behavioral requirements, aka an executable TCM model. These models can be generated directly from HCAs before any software development has begun. This is a full specification of states and transitions in a state machine / state chart for TCM at this point in the analysis. We’ll continue STPA to identify potential flaws and gaps in this specification / model and we’ll refine the HCAs (and the models generated from HCAs).</a:t>
            </a:r>
          </a:p>
        </p:txBody>
      </p:sp>
    </p:spTree>
    <p:extLst>
      <p:ext uri="{BB962C8B-B14F-4D97-AF65-F5344CB8AC3E}">
        <p14:creationId xmlns:p14="http://schemas.microsoft.com/office/powerpoint/2010/main" val="18646335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1C447-B2D8-4A61-AB69-438F26D14E51}"/>
              </a:ext>
            </a:extLst>
          </p:cNvPr>
          <p:cNvSpPr>
            <a:spLocks noGrp="1"/>
          </p:cNvSpPr>
          <p:nvPr>
            <p:ph type="title"/>
          </p:nvPr>
        </p:nvSpPr>
        <p:spPr>
          <a:xfrm>
            <a:off x="685800" y="2605191"/>
            <a:ext cx="7772400" cy="1362075"/>
          </a:xfrm>
        </p:spPr>
        <p:txBody>
          <a:bodyPr>
            <a:normAutofit/>
          </a:bodyPr>
          <a:lstStyle/>
          <a:p>
            <a:pPr algn="ctr"/>
            <a:r>
              <a:rPr lang="en-US" dirty="0"/>
              <a:t>Real World STPA User Applications and Results</a:t>
            </a:r>
          </a:p>
        </p:txBody>
      </p:sp>
      <p:sp>
        <p:nvSpPr>
          <p:cNvPr id="3" name="Text Placeholder 2">
            <a:extLst>
              <a:ext uri="{FF2B5EF4-FFF2-40B4-BE49-F238E27FC236}">
                <a16:creationId xmlns:a16="http://schemas.microsoft.com/office/drawing/2014/main" id="{841FF51B-0BF4-4EF3-A627-C9F8B634B0F9}"/>
              </a:ext>
            </a:extLst>
          </p:cNvPr>
          <p:cNvSpPr>
            <a:spLocks noGrp="1"/>
          </p:cNvSpPr>
          <p:nvPr>
            <p:ph type="body" idx="1"/>
          </p:nvPr>
        </p:nvSpPr>
        <p:spPr>
          <a:xfrm>
            <a:off x="541338" y="1584326"/>
            <a:ext cx="7772400" cy="1500187"/>
          </a:xfrm>
        </p:spPr>
        <p:txBody>
          <a:bodyPr>
            <a:normAutofit/>
          </a:bodyPr>
          <a:lstStyle/>
          <a:p>
            <a:pPr algn="ctr"/>
            <a:r>
              <a:rPr lang="en-US" sz="3600" b="1">
                <a:solidFill>
                  <a:srgbClr val="FF0000"/>
                </a:solidFill>
              </a:rPr>
              <a:t>WHO</a:t>
            </a:r>
            <a:endParaRPr lang="en-US" sz="3600" b="1" dirty="0">
              <a:solidFill>
                <a:srgbClr val="FF0000"/>
              </a:solidFill>
            </a:endParaRPr>
          </a:p>
        </p:txBody>
      </p:sp>
      <p:sp>
        <p:nvSpPr>
          <p:cNvPr id="4" name="Slide Number Placeholder 3">
            <a:extLst>
              <a:ext uri="{FF2B5EF4-FFF2-40B4-BE49-F238E27FC236}">
                <a16:creationId xmlns:a16="http://schemas.microsoft.com/office/drawing/2014/main" id="{22AACB53-C18F-4405-9EA0-3D25E3BACBA1}"/>
              </a:ext>
            </a:extLst>
          </p:cNvPr>
          <p:cNvSpPr>
            <a:spLocks noGrp="1"/>
          </p:cNvSpPr>
          <p:nvPr>
            <p:ph type="sldNum" sz="quarter" idx="12"/>
          </p:nvPr>
        </p:nvSpPr>
        <p:spPr/>
        <p:txBody>
          <a:bodyPr/>
          <a:lstStyle/>
          <a:p>
            <a:fld id="{4E5E9B44-CCE2-8740-9C9F-E57945DEEB9A}" type="slidenum">
              <a:rPr lang="en-US" smtClean="0"/>
              <a:t>130</a:t>
            </a:fld>
            <a:endParaRPr lang="en-US" dirty="0"/>
          </a:p>
        </p:txBody>
      </p:sp>
    </p:spTree>
    <p:extLst>
      <p:ext uri="{BB962C8B-B14F-4D97-AF65-F5344CB8AC3E}">
        <p14:creationId xmlns:p14="http://schemas.microsoft.com/office/powerpoint/2010/main" val="7212555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2FFC6-B99B-6B78-E60B-CD8AC1C996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EB5478-C09F-24FC-49F8-CAE4689E804A}"/>
              </a:ext>
            </a:extLst>
          </p:cNvPr>
          <p:cNvSpPr>
            <a:spLocks noGrp="1"/>
          </p:cNvSpPr>
          <p:nvPr>
            <p:ph type="title"/>
          </p:nvPr>
        </p:nvSpPr>
        <p:spPr/>
        <p:txBody>
          <a:bodyPr/>
          <a:lstStyle/>
          <a:p>
            <a:r>
              <a:rPr lang="en-US" dirty="0"/>
              <a:t>USAF Complex System Example </a:t>
            </a:r>
          </a:p>
        </p:txBody>
      </p:sp>
      <p:sp>
        <p:nvSpPr>
          <p:cNvPr id="3" name="Content Placeholder 2">
            <a:extLst>
              <a:ext uri="{FF2B5EF4-FFF2-40B4-BE49-F238E27FC236}">
                <a16:creationId xmlns:a16="http://schemas.microsoft.com/office/drawing/2014/main" id="{06922896-059B-E826-4B2A-ECA9E10C175D}"/>
              </a:ext>
            </a:extLst>
          </p:cNvPr>
          <p:cNvSpPr>
            <a:spLocks noGrp="1"/>
          </p:cNvSpPr>
          <p:nvPr>
            <p:ph idx="1"/>
          </p:nvPr>
        </p:nvSpPr>
        <p:spPr>
          <a:xfrm>
            <a:off x="309717" y="1356852"/>
            <a:ext cx="6363929" cy="4525963"/>
          </a:xfrm>
        </p:spPr>
        <p:txBody>
          <a:bodyPr>
            <a:normAutofit/>
          </a:bodyPr>
          <a:lstStyle/>
          <a:p>
            <a:r>
              <a:rPr lang="en-US" sz="2600" dirty="0"/>
              <a:t>Air Force Sentinel ICBM</a:t>
            </a:r>
          </a:p>
          <a:p>
            <a:r>
              <a:rPr lang="en-US" sz="2600" dirty="0"/>
              <a:t>STPA-Sec improved outcomes during Concept Phase</a:t>
            </a:r>
          </a:p>
          <a:p>
            <a:r>
              <a:rPr lang="en-US" sz="2600" dirty="0"/>
              <a:t>USAF wrote STPA-Sec into contract with NG</a:t>
            </a:r>
          </a:p>
          <a:p>
            <a:r>
              <a:rPr lang="en-US" sz="2600" dirty="0"/>
              <a:t>Mission Defense Team established</a:t>
            </a:r>
          </a:p>
          <a:p>
            <a:pPr lvl="1"/>
            <a:r>
              <a:rPr lang="en-US" sz="2600" dirty="0"/>
              <a:t>Formally trained </a:t>
            </a:r>
          </a:p>
          <a:p>
            <a:pPr lvl="1"/>
            <a:r>
              <a:rPr lang="en-US" sz="2600" dirty="0"/>
              <a:t>Coached / mentored post-training</a:t>
            </a:r>
          </a:p>
          <a:p>
            <a:pPr lvl="1"/>
            <a:r>
              <a:rPr lang="en-US" sz="2600" dirty="0"/>
              <a:t>Worked closely with NG SSE team</a:t>
            </a:r>
          </a:p>
          <a:p>
            <a:endParaRPr lang="en-US" sz="2600" dirty="0"/>
          </a:p>
        </p:txBody>
      </p:sp>
      <p:sp>
        <p:nvSpPr>
          <p:cNvPr id="4" name="Slide Number Placeholder 3">
            <a:extLst>
              <a:ext uri="{FF2B5EF4-FFF2-40B4-BE49-F238E27FC236}">
                <a16:creationId xmlns:a16="http://schemas.microsoft.com/office/drawing/2014/main" id="{B6E62854-A505-69C2-5EB0-188D642332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07C75A3A-32D3-7114-8152-232DDE3413FE}"/>
              </a:ext>
            </a:extLst>
          </p:cNvPr>
          <p:cNvSpPr/>
          <p:nvPr/>
        </p:nvSpPr>
        <p:spPr>
          <a:xfrm>
            <a:off x="176981" y="5066072"/>
            <a:ext cx="8657301" cy="1379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“Using STPA-Sec allowed GBSD to design systems that minimize security vulnerabilities while meeting program requirements and schedule”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DoD A&amp;S Report</a:t>
            </a:r>
            <a:r>
              <a:rPr kumimoji="0" lang="en-US" sz="2000" b="1"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1</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6" name="TextBox 5">
            <a:extLst>
              <a:ext uri="{FF2B5EF4-FFF2-40B4-BE49-F238E27FC236}">
                <a16:creationId xmlns:a16="http://schemas.microsoft.com/office/drawing/2014/main" id="{34DCF2EF-2D25-9D76-3D1C-8B488AC220C0}"/>
              </a:ext>
            </a:extLst>
          </p:cNvPr>
          <p:cNvSpPr txBox="1"/>
          <p:nvPr/>
        </p:nvSpPr>
        <p:spPr>
          <a:xfrm>
            <a:off x="-51406" y="6578114"/>
            <a:ext cx="900669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 Cybersecurity for DoD Acquisition Program Execution: Best Practices for the “Major Capability Acquisition Pathway” Insights from GBSD</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F32BE23C-AECD-EA06-8FB4-B33D38EF0DFF}"/>
              </a:ext>
            </a:extLst>
          </p:cNvPr>
          <p:cNvPicPr>
            <a:picLocks noChangeAspect="1"/>
          </p:cNvPicPr>
          <p:nvPr/>
        </p:nvPicPr>
        <p:blipFill>
          <a:blip r:embed="rId3"/>
          <a:stretch>
            <a:fillRect/>
          </a:stretch>
        </p:blipFill>
        <p:spPr>
          <a:xfrm>
            <a:off x="6806382" y="1481415"/>
            <a:ext cx="1959679" cy="1959679"/>
          </a:xfrm>
          <a:prstGeom prst="rect">
            <a:avLst/>
          </a:prstGeom>
        </p:spPr>
      </p:pic>
    </p:spTree>
    <p:extLst>
      <p:ext uri="{BB962C8B-B14F-4D97-AF65-F5344CB8AC3E}">
        <p14:creationId xmlns:p14="http://schemas.microsoft.com/office/powerpoint/2010/main" val="17460291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3E5A2-B99D-8E2E-415D-62DC2ED08C28}"/>
              </a:ext>
            </a:extLst>
          </p:cNvPr>
          <p:cNvSpPr>
            <a:spLocks noGrp="1"/>
          </p:cNvSpPr>
          <p:nvPr>
            <p:ph type="title"/>
          </p:nvPr>
        </p:nvSpPr>
        <p:spPr/>
        <p:txBody>
          <a:bodyPr/>
          <a:lstStyle/>
          <a:p>
            <a:r>
              <a:rPr lang="en-US" dirty="0"/>
              <a:t>Agility Prime</a:t>
            </a:r>
          </a:p>
        </p:txBody>
      </p:sp>
      <p:sp>
        <p:nvSpPr>
          <p:cNvPr id="3" name="Content Placeholder 2">
            <a:extLst>
              <a:ext uri="{FF2B5EF4-FFF2-40B4-BE49-F238E27FC236}">
                <a16:creationId xmlns:a16="http://schemas.microsoft.com/office/drawing/2014/main" id="{0A8D9624-DFB6-36A0-0DB9-1B19FCE5B06E}"/>
              </a:ext>
            </a:extLst>
          </p:cNvPr>
          <p:cNvSpPr>
            <a:spLocks noGrp="1"/>
          </p:cNvSpPr>
          <p:nvPr>
            <p:ph idx="1"/>
          </p:nvPr>
        </p:nvSpPr>
        <p:spPr>
          <a:xfrm>
            <a:off x="628650" y="1825625"/>
            <a:ext cx="5341844" cy="4351338"/>
          </a:xfrm>
        </p:spPr>
        <p:txBody>
          <a:bodyPr/>
          <a:lstStyle/>
          <a:p>
            <a:r>
              <a:rPr lang="en-US" dirty="0"/>
              <a:t>AFOTEC Det 2 used STPA-Sec to evaluate prototype architectures</a:t>
            </a:r>
          </a:p>
          <a:p>
            <a:r>
              <a:rPr lang="en-US" dirty="0"/>
              <a:t>Developed security model based on very general mission specification and industry engineering foundations</a:t>
            </a:r>
          </a:p>
          <a:p>
            <a:r>
              <a:rPr lang="en-US" dirty="0"/>
              <a:t>Two startups valued both the insights generated and the lightweight nature of the STPA-Sec analysis </a:t>
            </a:r>
          </a:p>
        </p:txBody>
      </p:sp>
      <p:sp>
        <p:nvSpPr>
          <p:cNvPr id="4" name="Slide Number Placeholder 3">
            <a:extLst>
              <a:ext uri="{FF2B5EF4-FFF2-40B4-BE49-F238E27FC236}">
                <a16:creationId xmlns:a16="http://schemas.microsoft.com/office/drawing/2014/main" id="{2FDF7C35-34B6-B2B4-A4A4-36D6E5CCE7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4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4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70DA9F9-98C4-6C22-8EB6-135F18538216}"/>
              </a:ext>
            </a:extLst>
          </p:cNvPr>
          <p:cNvSpPr txBox="1"/>
          <p:nvPr/>
        </p:nvSpPr>
        <p:spPr>
          <a:xfrm>
            <a:off x="286904" y="5015546"/>
            <a:ext cx="8243318" cy="1754326"/>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“STPA-Sec has proven valuable not only to test planning, but has positively influenced design decisions to enhance safety and security…What a great use of model-based systems engineering to partner with prototype developers to find and fix critical control and security issues early…We've seen meaningful value and system design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impact from only two days of effort.”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alibri"/>
                <a:ea typeface="+mn-ea"/>
                <a:cs typeface="+mn-cs"/>
              </a:rPr>
              <a:t>AFOTEC T&amp;E Exchange, Issue 7, October 2021</a:t>
            </a:r>
          </a:p>
        </p:txBody>
      </p:sp>
      <p:pic>
        <p:nvPicPr>
          <p:cNvPr id="6" name="Picture 5">
            <a:extLst>
              <a:ext uri="{FF2B5EF4-FFF2-40B4-BE49-F238E27FC236}">
                <a16:creationId xmlns:a16="http://schemas.microsoft.com/office/drawing/2014/main" id="{A811A38E-7E34-62B0-D473-95C9954FC20B}"/>
              </a:ext>
            </a:extLst>
          </p:cNvPr>
          <p:cNvPicPr>
            <a:picLocks noChangeAspect="1"/>
          </p:cNvPicPr>
          <p:nvPr/>
        </p:nvPicPr>
        <p:blipFill>
          <a:blip r:embed="rId2"/>
          <a:stretch>
            <a:fillRect/>
          </a:stretch>
        </p:blipFill>
        <p:spPr>
          <a:xfrm>
            <a:off x="6015940" y="1232716"/>
            <a:ext cx="3019425" cy="1714500"/>
          </a:xfrm>
          <a:prstGeom prst="rect">
            <a:avLst/>
          </a:prstGeom>
        </p:spPr>
      </p:pic>
      <p:pic>
        <p:nvPicPr>
          <p:cNvPr id="7" name="Picture 6">
            <a:extLst>
              <a:ext uri="{FF2B5EF4-FFF2-40B4-BE49-F238E27FC236}">
                <a16:creationId xmlns:a16="http://schemas.microsoft.com/office/drawing/2014/main" id="{D0904581-6A9F-B8C9-1A04-5423674D0AD2}"/>
              </a:ext>
            </a:extLst>
          </p:cNvPr>
          <p:cNvPicPr>
            <a:picLocks noChangeAspect="1"/>
          </p:cNvPicPr>
          <p:nvPr/>
        </p:nvPicPr>
        <p:blipFill>
          <a:blip r:embed="rId3"/>
          <a:stretch>
            <a:fillRect/>
          </a:stretch>
        </p:blipFill>
        <p:spPr>
          <a:xfrm>
            <a:off x="6015940" y="2976871"/>
            <a:ext cx="3019425" cy="1754326"/>
          </a:xfrm>
          <a:prstGeom prst="rect">
            <a:avLst/>
          </a:prstGeom>
        </p:spPr>
      </p:pic>
    </p:spTree>
    <p:extLst>
      <p:ext uri="{BB962C8B-B14F-4D97-AF65-F5344CB8AC3E}">
        <p14:creationId xmlns:p14="http://schemas.microsoft.com/office/powerpoint/2010/main" val="245406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C03FF-DD9B-1B5B-EAA7-FB9928466B76}"/>
              </a:ext>
            </a:extLst>
          </p:cNvPr>
          <p:cNvSpPr>
            <a:spLocks noGrp="1"/>
          </p:cNvSpPr>
          <p:nvPr>
            <p:ph type="title"/>
          </p:nvPr>
        </p:nvSpPr>
        <p:spPr/>
        <p:txBody>
          <a:bodyPr/>
          <a:lstStyle/>
          <a:p>
            <a:r>
              <a:rPr lang="en-US" dirty="0"/>
              <a:t>Integration Prime</a:t>
            </a:r>
          </a:p>
        </p:txBody>
      </p:sp>
      <p:sp>
        <p:nvSpPr>
          <p:cNvPr id="3" name="Content Placeholder 2">
            <a:extLst>
              <a:ext uri="{FF2B5EF4-FFF2-40B4-BE49-F238E27FC236}">
                <a16:creationId xmlns:a16="http://schemas.microsoft.com/office/drawing/2014/main" id="{3605E2E9-A3CB-89C6-203B-0D95F8D78000}"/>
              </a:ext>
            </a:extLst>
          </p:cNvPr>
          <p:cNvSpPr>
            <a:spLocks noGrp="1"/>
          </p:cNvSpPr>
          <p:nvPr>
            <p:ph idx="1"/>
          </p:nvPr>
        </p:nvSpPr>
        <p:spPr>
          <a:xfrm>
            <a:off x="441363" y="1550203"/>
            <a:ext cx="5188256" cy="4351338"/>
          </a:xfrm>
        </p:spPr>
        <p:txBody>
          <a:bodyPr/>
          <a:lstStyle/>
          <a:p>
            <a:r>
              <a:rPr lang="en-US" dirty="0"/>
              <a:t>STPA-Sec used as foundation for new Secure Integration Process</a:t>
            </a:r>
          </a:p>
          <a:p>
            <a:r>
              <a:rPr lang="en-US" dirty="0"/>
              <a:t>Provides early operational risk assessments</a:t>
            </a:r>
          </a:p>
          <a:p>
            <a:r>
              <a:rPr lang="en-US" dirty="0"/>
              <a:t>Generates artifacts to enable multi-level Authority to Operate discussions</a:t>
            </a:r>
          </a:p>
          <a:p>
            <a:pPr lvl="1"/>
            <a:r>
              <a:rPr lang="en-US" dirty="0"/>
              <a:t>Secure Integration Kit</a:t>
            </a:r>
          </a:p>
          <a:p>
            <a:pPr lvl="1"/>
            <a:r>
              <a:rPr lang="en-US" dirty="0"/>
              <a:t>Gauntlet Box </a:t>
            </a:r>
          </a:p>
          <a:p>
            <a:r>
              <a:rPr lang="en-US" dirty="0"/>
              <a:t>Validated at CDAO-sponsored Hackathon in Feb ‘24 </a:t>
            </a:r>
          </a:p>
        </p:txBody>
      </p:sp>
      <p:sp>
        <p:nvSpPr>
          <p:cNvPr id="4" name="Slide Number Placeholder 3">
            <a:extLst>
              <a:ext uri="{FF2B5EF4-FFF2-40B4-BE49-F238E27FC236}">
                <a16:creationId xmlns:a16="http://schemas.microsoft.com/office/drawing/2014/main" id="{D4514D6B-F889-F3FC-EED2-097E0B088F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4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4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2422EC2-FF56-315D-DF1B-9815079C9E69}"/>
              </a:ext>
            </a:extLst>
          </p:cNvPr>
          <p:cNvSpPr/>
          <p:nvPr/>
        </p:nvSpPr>
        <p:spPr>
          <a:xfrm>
            <a:off x="173358" y="4979624"/>
            <a:ext cx="8783355" cy="14762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STPA-Sec is the Foundation for Securing System-of-Systems.  We are Building the STITCHES Secure Integration Process on top of it…It clearly enables early assessment of mission operational risk and provides the design guidance to our engineers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Dr Jimmy “Rev” Jones, Integration Prime Lead</a:t>
            </a:r>
          </a:p>
        </p:txBody>
      </p:sp>
      <p:pic>
        <p:nvPicPr>
          <p:cNvPr id="6" name="Picture 5">
            <a:extLst>
              <a:ext uri="{FF2B5EF4-FFF2-40B4-BE49-F238E27FC236}">
                <a16:creationId xmlns:a16="http://schemas.microsoft.com/office/drawing/2014/main" id="{CFE0C1AD-E6DD-254C-DF45-45CEDFE5CD9E}"/>
              </a:ext>
            </a:extLst>
          </p:cNvPr>
          <p:cNvPicPr>
            <a:picLocks noChangeAspect="1"/>
          </p:cNvPicPr>
          <p:nvPr/>
        </p:nvPicPr>
        <p:blipFill>
          <a:blip r:embed="rId2"/>
          <a:stretch>
            <a:fillRect/>
          </a:stretch>
        </p:blipFill>
        <p:spPr>
          <a:xfrm>
            <a:off x="5794007" y="973589"/>
            <a:ext cx="3252116" cy="1828958"/>
          </a:xfrm>
          <a:prstGeom prst="rect">
            <a:avLst/>
          </a:prstGeom>
          <a:ln w="25400">
            <a:solidFill>
              <a:schemeClr val="tx1"/>
            </a:solidFill>
          </a:ln>
        </p:spPr>
      </p:pic>
    </p:spTree>
    <p:extLst>
      <p:ext uri="{BB962C8B-B14F-4D97-AF65-F5344CB8AC3E}">
        <p14:creationId xmlns:p14="http://schemas.microsoft.com/office/powerpoint/2010/main" val="183443039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03A4E-14F1-D6B7-3A87-AA864715A90B}"/>
              </a:ext>
            </a:extLst>
          </p:cNvPr>
          <p:cNvSpPr>
            <a:spLocks noGrp="1"/>
          </p:cNvSpPr>
          <p:nvPr>
            <p:ph type="title"/>
          </p:nvPr>
        </p:nvSpPr>
        <p:spPr>
          <a:xfrm>
            <a:off x="442052" y="52570"/>
            <a:ext cx="7886700" cy="1325563"/>
          </a:xfrm>
        </p:spPr>
        <p:txBody>
          <a:bodyPr/>
          <a:lstStyle/>
          <a:p>
            <a:r>
              <a:rPr lang="en-US" dirty="0"/>
              <a:t>Task Force LIMA</a:t>
            </a:r>
          </a:p>
        </p:txBody>
      </p:sp>
      <p:pic>
        <p:nvPicPr>
          <p:cNvPr id="7" name="Content Placeholder 6" descr="A patch in a plastic wrap&#10;&#10;Description automatically generated">
            <a:extLst>
              <a:ext uri="{FF2B5EF4-FFF2-40B4-BE49-F238E27FC236}">
                <a16:creationId xmlns:a16="http://schemas.microsoft.com/office/drawing/2014/main" id="{6527F75B-1E93-7FB4-8D82-D8658BEFC8F1}"/>
              </a:ext>
            </a:extLst>
          </p:cNvPr>
          <p:cNvPicPr>
            <a:picLocks noGrp="1" noChangeAspect="1"/>
          </p:cNvPicPr>
          <p:nvPr>
            <p:ph idx="1"/>
          </p:nvPr>
        </p:nvPicPr>
        <p:blipFill rotWithShape="1">
          <a:blip r:embed="rId2"/>
          <a:srcRect l="7556" r="16070"/>
          <a:stretch/>
        </p:blipFill>
        <p:spPr>
          <a:xfrm rot="5400000">
            <a:off x="7165450" y="3258664"/>
            <a:ext cx="1173863" cy="1152741"/>
          </a:xfrm>
          <a:ln w="28575">
            <a:solidFill>
              <a:schemeClr val="tx1"/>
            </a:solidFill>
          </a:ln>
        </p:spPr>
      </p:pic>
      <p:sp>
        <p:nvSpPr>
          <p:cNvPr id="4" name="Slide Number Placeholder 3">
            <a:extLst>
              <a:ext uri="{FF2B5EF4-FFF2-40B4-BE49-F238E27FC236}">
                <a16:creationId xmlns:a16="http://schemas.microsoft.com/office/drawing/2014/main" id="{E038B862-22CE-1FBB-0C0F-666A4E4589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4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4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70634E1-18C2-ACE9-EBA3-3BAD711821EF}"/>
              </a:ext>
            </a:extLst>
          </p:cNvPr>
          <p:cNvPicPr>
            <a:picLocks noChangeAspect="1"/>
          </p:cNvPicPr>
          <p:nvPr/>
        </p:nvPicPr>
        <p:blipFill rotWithShape="1">
          <a:blip r:embed="rId3"/>
          <a:srcRect l="13213" t="26118" r="16564" b="27759"/>
          <a:stretch/>
        </p:blipFill>
        <p:spPr>
          <a:xfrm>
            <a:off x="6081310" y="1027907"/>
            <a:ext cx="2247442" cy="768830"/>
          </a:xfrm>
          <a:prstGeom prst="rect">
            <a:avLst/>
          </a:prstGeom>
          <a:ln w="25400">
            <a:solidFill>
              <a:schemeClr val="tx1"/>
            </a:solidFill>
          </a:ln>
        </p:spPr>
      </p:pic>
      <p:pic>
        <p:nvPicPr>
          <p:cNvPr id="9" name="Picture 8">
            <a:extLst>
              <a:ext uri="{FF2B5EF4-FFF2-40B4-BE49-F238E27FC236}">
                <a16:creationId xmlns:a16="http://schemas.microsoft.com/office/drawing/2014/main" id="{24F4EF73-82DD-DC80-F1C0-3645F0FF71AD}"/>
              </a:ext>
            </a:extLst>
          </p:cNvPr>
          <p:cNvPicPr>
            <a:picLocks noChangeAspect="1"/>
          </p:cNvPicPr>
          <p:nvPr/>
        </p:nvPicPr>
        <p:blipFill rotWithShape="1">
          <a:blip r:embed="rId4"/>
          <a:srcRect l="4086" r="7162"/>
          <a:stretch/>
        </p:blipFill>
        <p:spPr>
          <a:xfrm>
            <a:off x="5838941" y="2014241"/>
            <a:ext cx="2776252" cy="1149929"/>
          </a:xfrm>
          <a:prstGeom prst="rect">
            <a:avLst/>
          </a:prstGeom>
        </p:spPr>
      </p:pic>
      <p:sp>
        <p:nvSpPr>
          <p:cNvPr id="10" name="Rectangle 9">
            <a:extLst>
              <a:ext uri="{FF2B5EF4-FFF2-40B4-BE49-F238E27FC236}">
                <a16:creationId xmlns:a16="http://schemas.microsoft.com/office/drawing/2014/main" id="{F0E7CAD1-44CB-8DC0-4C29-9811D3D046EF}"/>
              </a:ext>
            </a:extLst>
          </p:cNvPr>
          <p:cNvSpPr/>
          <p:nvPr/>
        </p:nvSpPr>
        <p:spPr>
          <a:xfrm>
            <a:off x="173358" y="4549969"/>
            <a:ext cx="8783355" cy="1905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Given the inherent complexity of LLM systems, a systematic approach is needed to identify the multitude of potentially adverse behaviors stemming from various sources. STPA serves as a valuable tool to identify subsystem behaviors and interactions that could potentially result in unacceptable losses... Based on these findings, we recommend the DoD use STPA to develop, evaluate, and implement LLM systems that are safe by design. </a:t>
            </a:r>
            <a:r>
              <a:rPr kumimoji="0" lang="en-US" sz="2000" b="1" i="0" u="none" strike="noStrike" kern="1200" cap="none" spc="0" normalizeH="0" baseline="0" noProof="0" dirty="0">
                <a:ln>
                  <a:noFill/>
                </a:ln>
                <a:solidFill>
                  <a:prstClr val="white"/>
                </a:solidFill>
                <a:effectLst/>
                <a:uLnTx/>
                <a:uFillTx/>
                <a:latin typeface="Calibri"/>
                <a:ea typeface="+mn-ea"/>
                <a:cs typeface="+mn-cs"/>
              </a:rPr>
              <a:t>”</a:t>
            </a:r>
          </a:p>
        </p:txBody>
      </p:sp>
      <p:sp>
        <p:nvSpPr>
          <p:cNvPr id="11" name="Content Placeholder 2">
            <a:extLst>
              <a:ext uri="{FF2B5EF4-FFF2-40B4-BE49-F238E27FC236}">
                <a16:creationId xmlns:a16="http://schemas.microsoft.com/office/drawing/2014/main" id="{3C899959-EBDF-D4F6-55C5-8C37A73CC061}"/>
              </a:ext>
            </a:extLst>
          </p:cNvPr>
          <p:cNvSpPr txBox="1">
            <a:spLocks/>
          </p:cNvSpPr>
          <p:nvPr/>
        </p:nvSpPr>
        <p:spPr>
          <a:xfrm>
            <a:off x="364245" y="1153594"/>
            <a:ext cx="3645895" cy="435133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CDAO identified STPA as a methodology to address LLM risk in DoD systems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Software Engineering Institute, Carnegie Melon University studied and evaluated STPA </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Published 3 papers</a:t>
            </a:r>
          </a:p>
          <a:p>
            <a:pPr marL="514350" marR="0" lvl="1" indent="-17145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 recommend DoD adoption of STPA</a:t>
            </a:r>
          </a:p>
        </p:txBody>
      </p:sp>
    </p:spTree>
    <p:extLst>
      <p:ext uri="{BB962C8B-B14F-4D97-AF65-F5344CB8AC3E}">
        <p14:creationId xmlns:p14="http://schemas.microsoft.com/office/powerpoint/2010/main" val="271561540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E5B8E-F36D-4793-9E67-DCEA4A7A6D90}"/>
              </a:ext>
            </a:extLst>
          </p:cNvPr>
          <p:cNvSpPr>
            <a:spLocks noGrp="1"/>
          </p:cNvSpPr>
          <p:nvPr>
            <p:ph type="title"/>
          </p:nvPr>
        </p:nvSpPr>
        <p:spPr>
          <a:xfrm>
            <a:off x="457200" y="-19729"/>
            <a:ext cx="8229600" cy="1143000"/>
          </a:xfrm>
        </p:spPr>
        <p:txBody>
          <a:bodyPr/>
          <a:lstStyle/>
          <a:p>
            <a:r>
              <a:rPr lang="en-US" dirty="0"/>
              <a:t>National Security Agency</a:t>
            </a:r>
          </a:p>
        </p:txBody>
      </p:sp>
      <p:sp>
        <p:nvSpPr>
          <p:cNvPr id="3" name="Content Placeholder 2">
            <a:extLst>
              <a:ext uri="{FF2B5EF4-FFF2-40B4-BE49-F238E27FC236}">
                <a16:creationId xmlns:a16="http://schemas.microsoft.com/office/drawing/2014/main" id="{520F2A09-326A-41D0-B942-671D2E9C687E}"/>
              </a:ext>
            </a:extLst>
          </p:cNvPr>
          <p:cNvSpPr>
            <a:spLocks noGrp="1"/>
          </p:cNvSpPr>
          <p:nvPr>
            <p:ph idx="1"/>
          </p:nvPr>
        </p:nvSpPr>
        <p:spPr>
          <a:xfrm>
            <a:off x="196008" y="1166018"/>
            <a:ext cx="6555037" cy="4915293"/>
          </a:xfrm>
        </p:spPr>
        <p:txBody>
          <a:bodyPr>
            <a:normAutofit/>
          </a:bodyPr>
          <a:lstStyle/>
          <a:p>
            <a:r>
              <a:rPr lang="en-US" sz="2400" dirty="0"/>
              <a:t>Feb ‘20 Familiarization course</a:t>
            </a:r>
          </a:p>
          <a:p>
            <a:r>
              <a:rPr lang="en-US" sz="2400" dirty="0"/>
              <a:t>29 Engineers primarily from </a:t>
            </a:r>
          </a:p>
          <a:p>
            <a:pPr marL="0" indent="0">
              <a:buNone/>
            </a:pPr>
            <a:r>
              <a:rPr lang="en-US" sz="2400" dirty="0"/>
              <a:t>    Weapon System Cybersecurity Branch</a:t>
            </a:r>
          </a:p>
          <a:p>
            <a:r>
              <a:rPr lang="en-US" sz="2400" dirty="0"/>
              <a:t>Assessment &amp; feedback</a:t>
            </a:r>
          </a:p>
          <a:p>
            <a:pPr lvl="1"/>
            <a:r>
              <a:rPr lang="en-US" sz="2400" dirty="0"/>
              <a:t>“phenomenal…critical relevance to our customer community” </a:t>
            </a:r>
          </a:p>
          <a:p>
            <a:pPr lvl="1"/>
            <a:r>
              <a:rPr lang="en-US" sz="2400" dirty="0"/>
              <a:t>“This methodology (STPA-Sec) is needed on various projects at this time”</a:t>
            </a:r>
          </a:p>
          <a:p>
            <a:pPr lvl="1"/>
            <a:r>
              <a:rPr lang="en-US" sz="2400" dirty="0"/>
              <a:t>“Very applicable to my work. Will help refine focus / save time, and solve the right problems” </a:t>
            </a:r>
          </a:p>
        </p:txBody>
      </p:sp>
      <p:sp>
        <p:nvSpPr>
          <p:cNvPr id="4" name="Slide Number Placeholder 3">
            <a:extLst>
              <a:ext uri="{FF2B5EF4-FFF2-40B4-BE49-F238E27FC236}">
                <a16:creationId xmlns:a16="http://schemas.microsoft.com/office/drawing/2014/main" id="{1735ED69-5FEA-49CE-92DE-6EAF2F44DE4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100" name="Picture 4" descr="National Security Agency - Wikipedia">
            <a:extLst>
              <a:ext uri="{FF2B5EF4-FFF2-40B4-BE49-F238E27FC236}">
                <a16:creationId xmlns:a16="http://schemas.microsoft.com/office/drawing/2014/main" id="{53C1B199-FAC0-452E-970E-25249CBA77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045" y="1219879"/>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National Security Agency - Wikipedia">
            <a:extLst>
              <a:ext uri="{FF2B5EF4-FFF2-40B4-BE49-F238E27FC236}">
                <a16:creationId xmlns:a16="http://schemas.microsoft.com/office/drawing/2014/main" id="{C0D94495-1608-4DC6-87C9-80E1A999A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045" y="3428999"/>
            <a:ext cx="2095500" cy="163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9552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Akamai</a:t>
            </a:r>
          </a:p>
        </p:txBody>
      </p:sp>
      <p:pic>
        <p:nvPicPr>
          <p:cNvPr id="6" name="Content Placeholder 5" descr="akamai.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01973" y="1548355"/>
            <a:ext cx="4098925" cy="4525962"/>
          </a:xfrm>
        </p:spPr>
      </p:pic>
      <p:sp>
        <p:nvSpPr>
          <p:cNvPr id="7" name="Rectangle 6"/>
          <p:cNvSpPr/>
          <p:nvPr/>
        </p:nvSpPr>
        <p:spPr>
          <a:xfrm>
            <a:off x="1083180" y="3290501"/>
            <a:ext cx="3581153"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30000" noProof="0" dirty="0">
                <a:ln>
                  <a:noFill/>
                </a:ln>
                <a:solidFill>
                  <a:prstClr val="black"/>
                </a:solidFill>
                <a:effectLst/>
                <a:uLnTx/>
                <a:uFillTx/>
                <a:latin typeface="Calibri"/>
                <a:ea typeface="+mn-ea"/>
                <a:cs typeface="Mangal" panose="02040503050203030202" pitchFamily="18" charset="0"/>
              </a:rPr>
              <a:t>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322085" y="2148343"/>
            <a:ext cx="4342248" cy="5078313"/>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Cybersecurity</a:t>
            </a:r>
            <a:r>
              <a:rPr kumimoji="0" lang="en-US" sz="1800" b="0" i="0" u="none" strike="noStrike" kern="1200" cap="none" spc="0" normalizeH="0" baseline="0" noProof="0" dirty="0">
                <a:ln>
                  <a:noFill/>
                </a:ln>
                <a:solidFill>
                  <a:prstClr val="black"/>
                </a:solidFill>
                <a:effectLst/>
                <a:uLnTx/>
                <a:uFillTx/>
                <a:latin typeface="Calibri"/>
                <a:ea typeface="+mn-ea"/>
                <a:cs typeface="+mn-cs"/>
              </a:rPr>
              <a:t> is a growing area of Akamai’s business, one where IT organizations seek expert help repeatedly. Solutions that work for private companies can also work for federal agencies, specifically:</a:t>
            </a:r>
            <a:r>
              <a:rPr kumimoji="0" lang="mr-IN" sz="1800" b="0" i="0" u="none" strike="noStrike" kern="1200" cap="none" spc="0" normalizeH="0" baseline="0" noProof="0" dirty="0">
                <a:ln>
                  <a:noFill/>
                </a:ln>
                <a:solidFill>
                  <a:prstClr val="black"/>
                </a:solidFill>
                <a:effectLst/>
                <a:uLnTx/>
                <a:uFillTx/>
                <a:latin typeface="Calibri"/>
                <a:ea typeface="+mn-ea"/>
                <a:cs typeface="Mangal" panose="02040503050203030202" pitchFamily="18" charset="0"/>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457200" rtl="0" eaLnBrk="1" fontAlgn="auto" latinLnBrk="0" hangingPunct="1">
              <a:lnSpc>
                <a:spcPct val="15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Protecting federal data through role and policy-based access controls</a:t>
            </a:r>
          </a:p>
          <a:p>
            <a:pPr marL="285750" marR="0" lvl="0" indent="-285750" algn="l" defTabSz="457200" rtl="0" eaLnBrk="1" fontAlgn="auto" latinLnBrk="0" hangingPunct="1">
              <a:lnSpc>
                <a:spcPct val="150000"/>
              </a:lnSpc>
              <a:spcBef>
                <a:spcPts val="0"/>
              </a:spcBef>
              <a:spcAft>
                <a:spcPts val="0"/>
              </a:spcAft>
              <a:buClrTx/>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Encouraging “security by design” through systems analysis methodologies like </a:t>
            </a:r>
            <a:r>
              <a:rPr kumimoji="0" lang="en-US" sz="1800" b="0" i="0" u="sng" strike="noStrike" kern="1200" cap="none" spc="0" normalizeH="0" baseline="0" noProof="0" dirty="0">
                <a:ln>
                  <a:noFill/>
                </a:ln>
                <a:solidFill>
                  <a:prstClr val="black"/>
                </a:solidFill>
                <a:effectLst/>
                <a:uLnTx/>
                <a:uFillTx/>
                <a:latin typeface="Calibri"/>
                <a:ea typeface="+mn-ea"/>
                <a:cs typeface="+mn-cs"/>
              </a:rPr>
              <a:t>STPA-SEC</a:t>
            </a: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p:cNvSpPr txBox="1"/>
          <p:nvPr/>
        </p:nvSpPr>
        <p:spPr>
          <a:xfrm>
            <a:off x="160256" y="1308597"/>
            <a:ext cx="4881765"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President and CEO Tom Leighton’s advice in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Whitehouse meeting of Tech CEOs on improving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Federal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Cybersecurity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p:cNvSpPr txBox="1"/>
          <p:nvPr/>
        </p:nvSpPr>
        <p:spPr>
          <a:xfrm flipH="1">
            <a:off x="43699" y="6641383"/>
            <a:ext cx="870017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Ref: https://www.linkedin.com/pulse/technology-ceos-share-best-practices-us-government-cios-tom-leighton-1/</a:t>
            </a:r>
          </a:p>
        </p:txBody>
      </p:sp>
      <p:sp>
        <p:nvSpPr>
          <p:cNvPr id="8" name="Slide Number Placeholder 3">
            <a:extLst>
              <a:ext uri="{FF2B5EF4-FFF2-40B4-BE49-F238E27FC236}">
                <a16:creationId xmlns:a16="http://schemas.microsoft.com/office/drawing/2014/main" id="{3A557C6A-B9FF-42A4-A104-046669DDE704}"/>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1"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200" b="1"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167171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IT Alliance for Public Sector Cybersecurity</a:t>
            </a:r>
          </a:p>
        </p:txBody>
      </p:sp>
      <p:sp>
        <p:nvSpPr>
          <p:cNvPr id="3" name="Content Placeholder 2"/>
          <p:cNvSpPr>
            <a:spLocks noGrp="1"/>
          </p:cNvSpPr>
          <p:nvPr>
            <p:ph idx="1"/>
          </p:nvPr>
        </p:nvSpPr>
        <p:spPr>
          <a:xfrm>
            <a:off x="232913" y="1600200"/>
            <a:ext cx="5391510" cy="5257800"/>
          </a:xfrm>
        </p:spPr>
        <p:txBody>
          <a:bodyPr>
            <a:normAutofit/>
          </a:bodyPr>
          <a:lstStyle/>
          <a:p>
            <a:pPr>
              <a:lnSpc>
                <a:spcPct val="170000"/>
              </a:lnSpc>
            </a:pPr>
            <a:r>
              <a:rPr lang="en-US" dirty="0"/>
              <a:t>Key Recommendation: Institutionalize “security by design” for federal IT modernization and development. </a:t>
            </a:r>
          </a:p>
          <a:p>
            <a:pPr lvl="1">
              <a:lnSpc>
                <a:spcPct val="170000"/>
              </a:lnSpc>
            </a:pPr>
            <a:r>
              <a:rPr lang="en-US" dirty="0"/>
              <a:t>Included within a </a:t>
            </a:r>
            <a:r>
              <a:rPr lang="en-US" dirty="0" err="1"/>
              <a:t>DevSecOps</a:t>
            </a:r>
            <a:r>
              <a:rPr lang="en-US" dirty="0"/>
              <a:t> approach needs to be a “security by design” process, such as a </a:t>
            </a:r>
            <a:r>
              <a:rPr lang="en-US" u="sng" dirty="0"/>
              <a:t>System- Theoretic Process Analysis for Security (STPA-Sec) </a:t>
            </a:r>
            <a:r>
              <a:rPr lang="en-US" dirty="0"/>
              <a:t>for all future development. Security is not an add-on, it needs to be a fundamental part of all IT design, from start to finish. (p.37-38)</a:t>
            </a:r>
          </a:p>
          <a:p>
            <a:pPr marL="457200" lvl="1" indent="0">
              <a:lnSpc>
                <a:spcPct val="170000"/>
              </a:lnSpc>
              <a:buNone/>
            </a:pPr>
            <a:endParaRPr lang="en-US" dirty="0"/>
          </a:p>
        </p:txBody>
      </p:sp>
      <p:pic>
        <p:nvPicPr>
          <p:cNvPr id="4" name="Picture 3"/>
          <p:cNvPicPr>
            <a:picLocks noChangeAspect="1"/>
          </p:cNvPicPr>
          <p:nvPr/>
        </p:nvPicPr>
        <p:blipFill>
          <a:blip r:embed="rId2"/>
          <a:stretch>
            <a:fillRect/>
          </a:stretch>
        </p:blipFill>
        <p:spPr>
          <a:xfrm>
            <a:off x="5755958" y="2189965"/>
            <a:ext cx="2740840" cy="3032419"/>
          </a:xfrm>
          <a:prstGeom prst="rect">
            <a:avLst/>
          </a:prstGeom>
          <a:ln w="50800">
            <a:solidFill>
              <a:schemeClr val="tx1"/>
            </a:solidFill>
          </a:ln>
        </p:spPr>
      </p:pic>
      <p:sp>
        <p:nvSpPr>
          <p:cNvPr id="5" name="TextBox 4"/>
          <p:cNvSpPr txBox="1"/>
          <p:nvPr/>
        </p:nvSpPr>
        <p:spPr>
          <a:xfrm>
            <a:off x="328706" y="6688485"/>
            <a:ext cx="4966424"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*Ref: IT Alliance for Public Sector, “Tech Industry’s Recommendations for Federal IT Modernization”</a:t>
            </a:r>
          </a:p>
        </p:txBody>
      </p:sp>
      <p:sp>
        <p:nvSpPr>
          <p:cNvPr id="6" name="Slide Number Placeholder 3">
            <a:extLst>
              <a:ext uri="{FF2B5EF4-FFF2-40B4-BE49-F238E27FC236}">
                <a16:creationId xmlns:a16="http://schemas.microsoft.com/office/drawing/2014/main" id="{1DB3EDF0-59B0-47DE-B60B-59E7EFCAC2A1}"/>
              </a:ext>
            </a:extLst>
          </p:cNvPr>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1"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n-US" sz="1200" b="1"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040198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USAF Experience with Functional Mission Analysis (Variant of STPA-Sec)</a:t>
            </a:r>
          </a:p>
        </p:txBody>
      </p:sp>
      <p:sp>
        <p:nvSpPr>
          <p:cNvPr id="3" name="Content Placeholder 2"/>
          <p:cNvSpPr>
            <a:spLocks noGrp="1"/>
          </p:cNvSpPr>
          <p:nvPr>
            <p:ph idx="1"/>
          </p:nvPr>
        </p:nvSpPr>
        <p:spPr>
          <a:xfrm>
            <a:off x="457199" y="1600200"/>
            <a:ext cx="5917721" cy="4525963"/>
          </a:xfrm>
        </p:spPr>
        <p:txBody>
          <a:bodyPr>
            <a:normAutofit/>
          </a:bodyPr>
          <a:lstStyle/>
          <a:p>
            <a:pPr marL="0" indent="0">
              <a:lnSpc>
                <a:spcPct val="150000"/>
              </a:lnSpc>
              <a:buNone/>
            </a:pPr>
            <a:r>
              <a:rPr lang="en-US" dirty="0"/>
              <a:t>“Highlighted during the sprint was that FMA is not simply a cyber tool; FMA is about understanding how cyber impacts the AF missions and how using FMA to tailor cyber defenses assures operational missions and decision superiority for Airmen. Cyber FMA will present cyber to the base and wing commanders in terms of mission assurance and mission impact”</a:t>
            </a:r>
          </a:p>
          <a:p>
            <a:pPr marL="0" indent="0">
              <a:lnSpc>
                <a:spcPct val="150000"/>
              </a:lnSpc>
              <a:buNone/>
            </a:pPr>
            <a:r>
              <a:rPr lang="en-US" dirty="0"/>
              <a:t>-- Air Force CYBERWORX</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6" name="Picture 5"/>
          <p:cNvPicPr>
            <a:picLocks noChangeAspect="1"/>
          </p:cNvPicPr>
          <p:nvPr/>
        </p:nvPicPr>
        <p:blipFill>
          <a:blip r:embed="rId2"/>
          <a:stretch>
            <a:fillRect/>
          </a:stretch>
        </p:blipFill>
        <p:spPr>
          <a:xfrm>
            <a:off x="6374920" y="1600200"/>
            <a:ext cx="2440312" cy="3453415"/>
          </a:xfrm>
          <a:prstGeom prst="rect">
            <a:avLst/>
          </a:prstGeom>
          <a:ln w="25400">
            <a:solidFill>
              <a:schemeClr val="tx1"/>
            </a:solidFill>
          </a:ln>
        </p:spPr>
      </p:pic>
      <p:sp>
        <p:nvSpPr>
          <p:cNvPr id="7" name="TextBox 6"/>
          <p:cNvSpPr txBox="1"/>
          <p:nvPr/>
        </p:nvSpPr>
        <p:spPr>
          <a:xfrm>
            <a:off x="0" y="6639031"/>
            <a:ext cx="712900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Ref: Air Force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CyberWorx</a:t>
            </a:r>
            <a:r>
              <a:rPr kumimoji="0" lang="en-US" sz="1200" b="0" i="0" u="none" strike="noStrike" kern="1200" cap="none" spc="0" normalizeH="0" baseline="0" noProof="0" dirty="0">
                <a:ln>
                  <a:noFill/>
                </a:ln>
                <a:solidFill>
                  <a:prstClr val="black"/>
                </a:solidFill>
                <a:effectLst/>
                <a:uLnTx/>
                <a:uFillTx/>
                <a:latin typeface="Calibri"/>
                <a:ea typeface="+mn-ea"/>
                <a:cs typeface="+mn-cs"/>
              </a:rPr>
              <a:t> Report 17-001: Functional Mission Analysis for the Air Force Cyber Squadron Initiative</a:t>
            </a:r>
          </a:p>
        </p:txBody>
      </p:sp>
    </p:spTree>
    <p:extLst>
      <p:ext uri="{BB962C8B-B14F-4D97-AF65-F5344CB8AC3E}">
        <p14:creationId xmlns:p14="http://schemas.microsoft.com/office/powerpoint/2010/main" val="37274798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8B41-C2E8-4E20-9528-A20FB2A58B9B}"/>
              </a:ext>
            </a:extLst>
          </p:cNvPr>
          <p:cNvSpPr>
            <a:spLocks noGrp="1"/>
          </p:cNvSpPr>
          <p:nvPr>
            <p:ph type="title"/>
          </p:nvPr>
        </p:nvSpPr>
        <p:spPr>
          <a:xfrm>
            <a:off x="457200" y="132987"/>
            <a:ext cx="8521547" cy="1143000"/>
          </a:xfrm>
        </p:spPr>
        <p:txBody>
          <a:bodyPr>
            <a:noAutofit/>
          </a:bodyPr>
          <a:lstStyle/>
          <a:p>
            <a:r>
              <a:rPr lang="en-US" sz="3600"/>
              <a:t>Common Munition BIT and Reprogramming Equipment (CAMBRE) Service Life Extension </a:t>
            </a:r>
            <a:endParaRPr lang="en-US" sz="3600" dirty="0"/>
          </a:p>
        </p:txBody>
      </p:sp>
      <p:sp>
        <p:nvSpPr>
          <p:cNvPr id="3" name="Content Placeholder 2">
            <a:extLst>
              <a:ext uri="{FF2B5EF4-FFF2-40B4-BE49-F238E27FC236}">
                <a16:creationId xmlns:a16="http://schemas.microsoft.com/office/drawing/2014/main" id="{262DEA02-DCC4-45C1-81D5-478DD8A3E555}"/>
              </a:ext>
            </a:extLst>
          </p:cNvPr>
          <p:cNvSpPr>
            <a:spLocks noGrp="1"/>
          </p:cNvSpPr>
          <p:nvPr>
            <p:ph idx="1"/>
          </p:nvPr>
        </p:nvSpPr>
        <p:spPr>
          <a:xfrm>
            <a:off x="187287" y="1471905"/>
            <a:ext cx="6206139" cy="4525963"/>
          </a:xfrm>
        </p:spPr>
        <p:txBody>
          <a:bodyPr>
            <a:normAutofit/>
          </a:bodyPr>
          <a:lstStyle/>
          <a:p>
            <a:r>
              <a:rPr lang="en-US" dirty="0"/>
              <a:t>Cyber testers drove more secure redesign through STPA-Sec</a:t>
            </a:r>
          </a:p>
          <a:p>
            <a:r>
              <a:rPr lang="en-US" dirty="0"/>
              <a:t>6-week total effort (1-2 testers)</a:t>
            </a:r>
          </a:p>
          <a:p>
            <a:r>
              <a:rPr lang="en-US" dirty="0"/>
              <a:t>Identified 120 hazards, validated 60 planned constraints (plus recommended 30 new ones)</a:t>
            </a:r>
          </a:p>
          <a:p>
            <a:r>
              <a:rPr lang="en-US" dirty="0"/>
              <a:t>Results convinced program office to remove features that eliminated additional hazards</a:t>
            </a:r>
          </a:p>
          <a:p>
            <a:pPr lvl="1"/>
            <a:r>
              <a:rPr lang="en-US" dirty="0"/>
              <a:t>Enabled program office to defend decisions to stakeholders </a:t>
            </a:r>
          </a:p>
        </p:txBody>
      </p:sp>
      <p:sp>
        <p:nvSpPr>
          <p:cNvPr id="4" name="Slide Number Placeholder 3">
            <a:extLst>
              <a:ext uri="{FF2B5EF4-FFF2-40B4-BE49-F238E27FC236}">
                <a16:creationId xmlns:a16="http://schemas.microsoft.com/office/drawing/2014/main" id="{53B9C85D-C808-4A97-B632-2CE51FDEC1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3074" name="Picture 2" descr="CMBRE Fact Sheet | Manualzz">
            <a:extLst>
              <a:ext uri="{FF2B5EF4-FFF2-40B4-BE49-F238E27FC236}">
                <a16:creationId xmlns:a16="http://schemas.microsoft.com/office/drawing/2014/main" id="{37D14E34-CCD5-4D71-A59C-613213B485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263089" y="1471905"/>
            <a:ext cx="2539388" cy="168167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FOTEC Detachment 2">
            <a:extLst>
              <a:ext uri="{FF2B5EF4-FFF2-40B4-BE49-F238E27FC236}">
                <a16:creationId xmlns:a16="http://schemas.microsoft.com/office/drawing/2014/main" id="{08B6990D-D184-4BDC-B79F-3D65D81BA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781" y="3337326"/>
            <a:ext cx="1585155" cy="214269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97EA93D-3FE4-467D-95B8-644751789D55}"/>
              </a:ext>
            </a:extLst>
          </p:cNvPr>
          <p:cNvSpPr/>
          <p:nvPr/>
        </p:nvSpPr>
        <p:spPr>
          <a:xfrm>
            <a:off x="173358" y="5838500"/>
            <a:ext cx="8783355" cy="573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“STPA-Sec Vastly Outshines Existing Processes and We Will be Switching it to For the Rest of Our Test Planning” USAF </a:t>
            </a:r>
            <a:r>
              <a:rPr kumimoji="0" lang="en-US" sz="2000" b="1" i="0" u="none" strike="noStrike" kern="1200" cap="none" spc="0" normalizeH="0" baseline="0" noProof="0" dirty="0" err="1">
                <a:ln>
                  <a:noFill/>
                </a:ln>
                <a:solidFill>
                  <a:prstClr val="white"/>
                </a:solidFill>
                <a:effectLst/>
                <a:uLnTx/>
                <a:uFillTx/>
                <a:latin typeface="Calibri"/>
                <a:ea typeface="+mn-ea"/>
                <a:cs typeface="+mn-cs"/>
              </a:rPr>
              <a:t>Capt</a:t>
            </a:r>
            <a:r>
              <a:rPr kumimoji="0" lang="en-US" sz="2000" b="1" i="0" u="none" strike="noStrike" kern="1200" cap="none" spc="0" normalizeH="0" baseline="0" noProof="0" dirty="0">
                <a:ln>
                  <a:noFill/>
                </a:ln>
                <a:solidFill>
                  <a:prstClr val="white"/>
                </a:solidFill>
                <a:effectLst/>
                <a:uLnTx/>
                <a:uFillTx/>
                <a:latin typeface="Calibri"/>
                <a:ea typeface="+mn-ea"/>
                <a:cs typeface="+mn-cs"/>
              </a:rPr>
              <a:t> &amp; AFOTEC Cyber Test Lead</a:t>
            </a:r>
          </a:p>
        </p:txBody>
      </p:sp>
    </p:spTree>
    <p:extLst>
      <p:ext uri="{BB962C8B-B14F-4D97-AF65-F5344CB8AC3E}">
        <p14:creationId xmlns:p14="http://schemas.microsoft.com/office/powerpoint/2010/main" val="29563181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BC04-AA34-4651-BB87-366EF7CF2623}"/>
              </a:ext>
            </a:extLst>
          </p:cNvPr>
          <p:cNvSpPr>
            <a:spLocks noGrp="1"/>
          </p:cNvSpPr>
          <p:nvPr>
            <p:ph type="title"/>
          </p:nvPr>
        </p:nvSpPr>
        <p:spPr>
          <a:xfrm>
            <a:off x="358048" y="83354"/>
            <a:ext cx="8229600" cy="1143000"/>
          </a:xfrm>
        </p:spPr>
        <p:txBody>
          <a:bodyPr/>
          <a:lstStyle/>
          <a:p>
            <a:r>
              <a:rPr lang="en-US" dirty="0"/>
              <a:t>Unified Platform</a:t>
            </a:r>
          </a:p>
        </p:txBody>
      </p:sp>
      <p:sp>
        <p:nvSpPr>
          <p:cNvPr id="3" name="Content Placeholder 2">
            <a:extLst>
              <a:ext uri="{FF2B5EF4-FFF2-40B4-BE49-F238E27FC236}">
                <a16:creationId xmlns:a16="http://schemas.microsoft.com/office/drawing/2014/main" id="{AB027E24-C934-4819-84BF-2FF5C1E05FE8}"/>
              </a:ext>
            </a:extLst>
          </p:cNvPr>
          <p:cNvSpPr>
            <a:spLocks noGrp="1"/>
          </p:cNvSpPr>
          <p:nvPr>
            <p:ph idx="1"/>
          </p:nvPr>
        </p:nvSpPr>
        <p:spPr>
          <a:xfrm>
            <a:off x="214830" y="1398358"/>
            <a:ext cx="6505460" cy="4957992"/>
          </a:xfrm>
        </p:spPr>
        <p:txBody>
          <a:bodyPr>
            <a:normAutofit/>
          </a:bodyPr>
          <a:lstStyle/>
          <a:p>
            <a:r>
              <a:rPr lang="en-US" dirty="0"/>
              <a:t>STPA-Sec used by AFOTEC Cyber Testers to support </a:t>
            </a:r>
            <a:r>
              <a:rPr lang="en-US" dirty="0" err="1"/>
              <a:t>DevSecOps</a:t>
            </a:r>
            <a:r>
              <a:rPr lang="en-US" dirty="0"/>
              <a:t> process improvement</a:t>
            </a:r>
          </a:p>
          <a:p>
            <a:r>
              <a:rPr lang="en-US" dirty="0"/>
              <a:t>Unacceptable Losses and Hazards mapped into existing </a:t>
            </a:r>
            <a:r>
              <a:rPr lang="en-US" dirty="0" err="1"/>
              <a:t>LevelUp</a:t>
            </a:r>
            <a:r>
              <a:rPr lang="en-US" dirty="0"/>
              <a:t> workflow</a:t>
            </a:r>
          </a:p>
          <a:p>
            <a:r>
              <a:rPr lang="en-US" dirty="0"/>
              <a:t>STPA-Sec functional models focus continuous security testing resources</a:t>
            </a:r>
          </a:p>
          <a:p>
            <a:r>
              <a:rPr lang="en-US" dirty="0"/>
              <a:t>AFOTEC cyber testers plan to avoid one-off tests on constantly changing code base </a:t>
            </a:r>
          </a:p>
        </p:txBody>
      </p:sp>
      <p:sp>
        <p:nvSpPr>
          <p:cNvPr id="4" name="Slide Number Placeholder 3">
            <a:extLst>
              <a:ext uri="{FF2B5EF4-FFF2-40B4-BE49-F238E27FC236}">
                <a16:creationId xmlns:a16="http://schemas.microsoft.com/office/drawing/2014/main" id="{337CD6A8-BB48-432E-AE62-2E06515802E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5122" name="Picture 2" descr="What's going on with Cyber Command's Unified Platform">
            <a:extLst>
              <a:ext uri="{FF2B5EF4-FFF2-40B4-BE49-F238E27FC236}">
                <a16:creationId xmlns:a16="http://schemas.microsoft.com/office/drawing/2014/main" id="{B19C009F-545A-4C04-8E9B-D9F7FD4A0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199" y="1417638"/>
            <a:ext cx="23907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evelUP Code Works | LinkedIn">
            <a:extLst>
              <a:ext uri="{FF2B5EF4-FFF2-40B4-BE49-F238E27FC236}">
                <a16:creationId xmlns:a16="http://schemas.microsoft.com/office/drawing/2014/main" id="{BB0839DC-79D5-42CB-BF29-2FF896D6D8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632" y="3322638"/>
            <a:ext cx="1905000" cy="1905000"/>
          </a:xfrm>
          <a:prstGeom prst="rect">
            <a:avLst/>
          </a:prstGeom>
          <a:noFill/>
          <a:ln w="4762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9747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58FE-A2EF-492C-B061-AD1AA0DE8AA2}"/>
              </a:ext>
            </a:extLst>
          </p:cNvPr>
          <p:cNvSpPr>
            <a:spLocks noGrp="1"/>
          </p:cNvSpPr>
          <p:nvPr>
            <p:ph type="title"/>
          </p:nvPr>
        </p:nvSpPr>
        <p:spPr/>
        <p:txBody>
          <a:bodyPr>
            <a:normAutofit/>
          </a:bodyPr>
          <a:lstStyle/>
          <a:p>
            <a:r>
              <a:rPr lang="en-US" dirty="0"/>
              <a:t>STPA-Sec Wargaming Integrates with DoD CTT Process</a:t>
            </a:r>
          </a:p>
        </p:txBody>
      </p:sp>
      <p:sp>
        <p:nvSpPr>
          <p:cNvPr id="3" name="Content Placeholder 2">
            <a:extLst>
              <a:ext uri="{FF2B5EF4-FFF2-40B4-BE49-F238E27FC236}">
                <a16:creationId xmlns:a16="http://schemas.microsoft.com/office/drawing/2014/main" id="{4858E23F-DB97-466D-874B-F2CED04C0499}"/>
              </a:ext>
            </a:extLst>
          </p:cNvPr>
          <p:cNvSpPr>
            <a:spLocks noGrp="1"/>
          </p:cNvSpPr>
          <p:nvPr>
            <p:ph idx="1"/>
          </p:nvPr>
        </p:nvSpPr>
        <p:spPr>
          <a:xfrm>
            <a:off x="628649" y="1671781"/>
            <a:ext cx="5772151" cy="3883645"/>
          </a:xfrm>
        </p:spPr>
        <p:txBody>
          <a:bodyPr>
            <a:normAutofit/>
          </a:bodyPr>
          <a:lstStyle/>
          <a:p>
            <a:r>
              <a:rPr lang="en-US" dirty="0"/>
              <a:t>Results and insights can be captured and cataloged</a:t>
            </a:r>
          </a:p>
          <a:p>
            <a:r>
              <a:rPr lang="en-US" dirty="0"/>
              <a:t>Approach is particularly useful in providing data to refute faulty assumptions, highlight flawed logic, etc.</a:t>
            </a:r>
          </a:p>
          <a:p>
            <a:r>
              <a:rPr lang="en-US" dirty="0"/>
              <a:t>Wargaming supports better estimate of operational risk and can be used to support risk / reward discussions for a particular feature / function</a:t>
            </a:r>
          </a:p>
          <a:p>
            <a:r>
              <a:rPr lang="en-US" b="1" dirty="0"/>
              <a:t>Removing features is most effective action in decreasing complexity and increasing security </a:t>
            </a:r>
          </a:p>
        </p:txBody>
      </p:sp>
      <p:sp>
        <p:nvSpPr>
          <p:cNvPr id="4" name="Slide Number Placeholder 3">
            <a:extLst>
              <a:ext uri="{FF2B5EF4-FFF2-40B4-BE49-F238E27FC236}">
                <a16:creationId xmlns:a16="http://schemas.microsoft.com/office/drawing/2014/main" id="{A0AE5AE5-ADAD-47B5-AB2F-5510A3848E0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TextBox 5">
            <a:extLst>
              <a:ext uri="{FF2B5EF4-FFF2-40B4-BE49-F238E27FC236}">
                <a16:creationId xmlns:a16="http://schemas.microsoft.com/office/drawing/2014/main" id="{489CDCAB-030E-4F1E-9387-AC8F26361D88}"/>
              </a:ext>
            </a:extLst>
          </p:cNvPr>
          <p:cNvSpPr txBox="1"/>
          <p:nvPr/>
        </p:nvSpPr>
        <p:spPr>
          <a:xfrm>
            <a:off x="6553200" y="2049519"/>
            <a:ext cx="2318768" cy="1569660"/>
          </a:xfrm>
          <a:prstGeom prst="rect">
            <a:avLst/>
          </a:prstGeom>
          <a:solidFill>
            <a:srgbClr val="FFC000"/>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Flawed logic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Conflicting goals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Poor Assumptions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Wrong Problem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Missing requirements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Incomplete requirements </a:t>
            </a:r>
          </a:p>
        </p:txBody>
      </p:sp>
      <p:sp>
        <p:nvSpPr>
          <p:cNvPr id="7" name="TextBox 6">
            <a:extLst>
              <a:ext uri="{FF2B5EF4-FFF2-40B4-BE49-F238E27FC236}">
                <a16:creationId xmlns:a16="http://schemas.microsoft.com/office/drawing/2014/main" id="{C6C1AB20-10BE-4CC8-8B2E-861E0B78C09F}"/>
              </a:ext>
            </a:extLst>
          </p:cNvPr>
          <p:cNvSpPr txBox="1"/>
          <p:nvPr/>
        </p:nvSpPr>
        <p:spPr>
          <a:xfrm>
            <a:off x="286904" y="5632723"/>
            <a:ext cx="8243318" cy="646331"/>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alibri"/>
                <a:ea typeface="+mn-ea"/>
                <a:cs typeface="+mn-cs"/>
              </a:rPr>
              <a:t>Wargaming via STPA-Sec Provides Another Opportunity to Catch and Fix Flaws that Drive Up Costs in Complex Software Intensive Systems</a:t>
            </a:r>
          </a:p>
        </p:txBody>
      </p:sp>
    </p:spTree>
    <p:extLst>
      <p:ext uri="{BB962C8B-B14F-4D97-AF65-F5344CB8AC3E}">
        <p14:creationId xmlns:p14="http://schemas.microsoft.com/office/powerpoint/2010/main" val="17886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STPA/STPA-sec in Industry Standards</a:t>
            </a:r>
          </a:p>
        </p:txBody>
      </p:sp>
      <p:sp>
        <p:nvSpPr>
          <p:cNvPr id="3" name="Content Placeholder 2"/>
          <p:cNvSpPr>
            <a:spLocks noGrp="1"/>
          </p:cNvSpPr>
          <p:nvPr>
            <p:ph idx="1"/>
          </p:nvPr>
        </p:nvSpPr>
        <p:spPr>
          <a:xfrm>
            <a:off x="628650" y="1135464"/>
            <a:ext cx="7886700" cy="5722536"/>
          </a:xfrm>
        </p:spPr>
        <p:txBody>
          <a:bodyPr>
            <a:normAutofit fontScale="92500" lnSpcReduction="20000"/>
          </a:bodyPr>
          <a:lstStyle/>
          <a:p>
            <a:pPr>
              <a:spcBef>
                <a:spcPts val="300"/>
              </a:spcBef>
            </a:pPr>
            <a:r>
              <a:rPr lang="en-US" sz="1400" dirty="0"/>
              <a:t>ISO/PAS 21448: </a:t>
            </a:r>
            <a:r>
              <a:rPr lang="en-US" sz="1400" u="sng" dirty="0"/>
              <a:t>SOTIF: Safety of the Intended Functionality</a:t>
            </a:r>
            <a:endParaRPr lang="en-US" sz="1400" dirty="0"/>
          </a:p>
          <a:p>
            <a:pPr lvl="1">
              <a:spcBef>
                <a:spcPts val="300"/>
              </a:spcBef>
            </a:pPr>
            <a:r>
              <a:rPr lang="en-US" sz="1200" dirty="0"/>
              <a:t>STPA used assess safety of automotive systems</a:t>
            </a:r>
          </a:p>
          <a:p>
            <a:pPr>
              <a:spcBef>
                <a:spcPts val="300"/>
              </a:spcBef>
            </a:pPr>
            <a:r>
              <a:rPr lang="en-US" sz="1400" dirty="0"/>
              <a:t>ASTM WK60748</a:t>
            </a:r>
          </a:p>
          <a:p>
            <a:pPr lvl="1">
              <a:spcBef>
                <a:spcPts val="300"/>
              </a:spcBef>
            </a:pPr>
            <a:r>
              <a:rPr lang="en-US" sz="1200" dirty="0"/>
              <a:t>“Standard Guide for Application of STPA to Aircraft”</a:t>
            </a:r>
          </a:p>
          <a:p>
            <a:pPr>
              <a:spcBef>
                <a:spcPts val="300"/>
              </a:spcBef>
            </a:pPr>
            <a:r>
              <a:rPr lang="en-US" sz="1400" dirty="0"/>
              <a:t>SAE AIR6913</a:t>
            </a:r>
          </a:p>
          <a:p>
            <a:pPr lvl="1">
              <a:spcBef>
                <a:spcPts val="300"/>
              </a:spcBef>
            </a:pPr>
            <a:r>
              <a:rPr lang="en-US" sz="1200" dirty="0"/>
              <a:t>“Using STPA during Development and Safety Assessment of Civil Aircraft”</a:t>
            </a:r>
          </a:p>
          <a:p>
            <a:pPr>
              <a:spcBef>
                <a:spcPts val="300"/>
              </a:spcBef>
            </a:pPr>
            <a:r>
              <a:rPr lang="en-US" sz="1400" dirty="0"/>
              <a:t>RTCA DO-356A</a:t>
            </a:r>
          </a:p>
          <a:p>
            <a:pPr lvl="1">
              <a:spcBef>
                <a:spcPts val="300"/>
              </a:spcBef>
            </a:pPr>
            <a:r>
              <a:rPr lang="en-US" sz="1200" dirty="0"/>
              <a:t>“Airworthiness Security Methods and Considerations”</a:t>
            </a:r>
          </a:p>
          <a:p>
            <a:pPr lvl="1">
              <a:spcBef>
                <a:spcPts val="300"/>
              </a:spcBef>
            </a:pPr>
            <a:r>
              <a:rPr lang="en-US" sz="1200" dirty="0"/>
              <a:t>STPA-sec used for cybersecurity of digital systems</a:t>
            </a:r>
          </a:p>
          <a:p>
            <a:pPr>
              <a:spcBef>
                <a:spcPts val="300"/>
              </a:spcBef>
            </a:pPr>
            <a:r>
              <a:rPr lang="en-US" sz="1400" dirty="0"/>
              <a:t>IEC 63187</a:t>
            </a:r>
          </a:p>
          <a:p>
            <a:pPr lvl="1">
              <a:spcBef>
                <a:spcPts val="300"/>
              </a:spcBef>
            </a:pPr>
            <a:r>
              <a:rPr lang="en-US" sz="1200" dirty="0"/>
              <a:t>“Functional safety - Framework for safety critical E/E/PE systems for </a:t>
            </a:r>
            <a:r>
              <a:rPr lang="en-US" sz="1200" dirty="0" err="1"/>
              <a:t>defence</a:t>
            </a:r>
            <a:r>
              <a:rPr lang="en-US" sz="1200" dirty="0"/>
              <a:t> industry applications”</a:t>
            </a:r>
          </a:p>
          <a:p>
            <a:pPr>
              <a:spcBef>
                <a:spcPts val="300"/>
              </a:spcBef>
            </a:pPr>
            <a:r>
              <a:rPr lang="en-US" sz="1400" dirty="0"/>
              <a:t>SAE J3187</a:t>
            </a:r>
          </a:p>
          <a:p>
            <a:pPr lvl="1">
              <a:spcBef>
                <a:spcPts val="300"/>
              </a:spcBef>
            </a:pPr>
            <a:r>
              <a:rPr lang="en-US" sz="1200" dirty="0"/>
              <a:t>“Recommended Practice for STPA in Automotive Safety Critical Systems”</a:t>
            </a:r>
          </a:p>
          <a:p>
            <a:pPr>
              <a:spcBef>
                <a:spcPts val="300"/>
              </a:spcBef>
            </a:pPr>
            <a:r>
              <a:rPr lang="en-US" sz="1400" dirty="0"/>
              <a:t>SAE J3187A</a:t>
            </a:r>
          </a:p>
          <a:p>
            <a:pPr lvl="1">
              <a:spcBef>
                <a:spcPts val="300"/>
              </a:spcBef>
            </a:pPr>
            <a:r>
              <a:rPr lang="en-US" sz="1200" dirty="0"/>
              <a:t>STPA Recommended Practice for Safety-Critical Evaluations in Any Industry”</a:t>
            </a:r>
          </a:p>
          <a:p>
            <a:pPr>
              <a:spcBef>
                <a:spcPts val="300"/>
              </a:spcBef>
            </a:pPr>
            <a:r>
              <a:rPr lang="en-US" sz="1400" dirty="0"/>
              <a:t>EPRI 3002016698 &amp; 3002018387</a:t>
            </a:r>
          </a:p>
          <a:p>
            <a:pPr lvl="1">
              <a:spcBef>
                <a:spcPts val="300"/>
              </a:spcBef>
            </a:pPr>
            <a:r>
              <a:rPr lang="en-US" sz="1200" dirty="0"/>
              <a:t>STPA for digital I&amp;C in nuclear power</a:t>
            </a:r>
          </a:p>
          <a:p>
            <a:pPr>
              <a:spcBef>
                <a:spcPts val="300"/>
              </a:spcBef>
            </a:pPr>
            <a:r>
              <a:rPr lang="en-US" sz="1400" dirty="0"/>
              <a:t>NIST SP800-160 Vol2</a:t>
            </a:r>
          </a:p>
          <a:p>
            <a:pPr lvl="1">
              <a:spcBef>
                <a:spcPts val="300"/>
              </a:spcBef>
            </a:pPr>
            <a:r>
              <a:rPr lang="en-US" sz="1200" dirty="0"/>
              <a:t>“Developing Cyber Resilient Systems: A Systems Security Engineering Approach”</a:t>
            </a:r>
          </a:p>
          <a:p>
            <a:pPr lvl="1">
              <a:spcBef>
                <a:spcPts val="300"/>
              </a:spcBef>
            </a:pPr>
            <a:r>
              <a:rPr lang="en-US" sz="1200" dirty="0"/>
              <a:t>“Attack scenarios can be represented as part of a model-based engineering effort […] based on identification of loss scenarios from System-Theoretic Process Analysis (STPA).</a:t>
            </a:r>
          </a:p>
          <a:p>
            <a:pPr>
              <a:spcBef>
                <a:spcPts val="300"/>
              </a:spcBef>
            </a:pPr>
            <a:r>
              <a:rPr lang="en-US" sz="1400" dirty="0"/>
              <a:t>MoD Standard 00-056 </a:t>
            </a:r>
          </a:p>
          <a:p>
            <a:pPr lvl="1">
              <a:spcBef>
                <a:spcPts val="300"/>
              </a:spcBef>
            </a:pPr>
            <a:r>
              <a:rPr lang="en-US" sz="1200" dirty="0"/>
              <a:t>Ministry of </a:t>
            </a:r>
            <a:r>
              <a:rPr lang="en-US" sz="1200" dirty="0" err="1"/>
              <a:t>Defence</a:t>
            </a:r>
            <a:r>
              <a:rPr lang="en-US" sz="1200" dirty="0"/>
              <a:t> Safety Management Requirements for </a:t>
            </a:r>
            <a:r>
              <a:rPr lang="en-US" sz="1200" dirty="0" err="1"/>
              <a:t>Defence</a:t>
            </a:r>
            <a:r>
              <a:rPr lang="en-US" sz="1200" dirty="0"/>
              <a:t> Systems</a:t>
            </a:r>
          </a:p>
          <a:p>
            <a:pPr>
              <a:spcBef>
                <a:spcPts val="300"/>
              </a:spcBef>
            </a:pPr>
            <a:r>
              <a:rPr lang="en-US" sz="1400" dirty="0"/>
              <a:t>Code of Practice: Cyber Security and Safety</a:t>
            </a:r>
          </a:p>
          <a:p>
            <a:pPr lvl="1">
              <a:spcBef>
                <a:spcPts val="300"/>
              </a:spcBef>
            </a:pPr>
            <a:r>
              <a:rPr lang="en-US" sz="1200" dirty="0"/>
              <a:t>Developing Cyber Resilient Systems: A Systems Security Engineering Approach</a:t>
            </a:r>
          </a:p>
          <a:p>
            <a:pPr>
              <a:spcBef>
                <a:spcPts val="300"/>
              </a:spcBef>
            </a:pPr>
            <a:r>
              <a:rPr lang="en-US" sz="1400" dirty="0"/>
              <a:t>IET 978-1-83953-318-1</a:t>
            </a:r>
          </a:p>
          <a:p>
            <a:pPr lvl="1">
              <a:spcBef>
                <a:spcPts val="300"/>
              </a:spcBef>
            </a:pPr>
            <a:r>
              <a:rPr lang="en-US" sz="1200" dirty="0"/>
              <a:t>“Code of Practice: Cyber Security and Safety”</a:t>
            </a:r>
          </a:p>
          <a:p>
            <a:pPr lvl="1">
              <a:spcBef>
                <a:spcPts val="300"/>
              </a:spcBef>
            </a:pPr>
            <a:r>
              <a:rPr lang="en-US" sz="1200" dirty="0"/>
              <a:t>Recommends use of STPA for Safety &amp; Security</a:t>
            </a:r>
          </a:p>
          <a:p>
            <a:pPr>
              <a:spcBef>
                <a:spcPts val="300"/>
              </a:spcBef>
            </a:pPr>
            <a:r>
              <a:rPr lang="en-US" sz="1400" dirty="0"/>
              <a:t>NEI 20-07 Rev D</a:t>
            </a:r>
          </a:p>
          <a:p>
            <a:pPr lvl="1">
              <a:spcBef>
                <a:spcPts val="300"/>
              </a:spcBef>
            </a:pPr>
            <a:r>
              <a:rPr lang="en-US" sz="1200" dirty="0"/>
              <a:t>“Guidance for Addressing Common Cause Failure in High Safety-Significant Safety-Related Digital I&amp;C Systems”</a:t>
            </a:r>
          </a:p>
          <a:p>
            <a:pPr lvl="1">
              <a:spcBef>
                <a:spcPts val="300"/>
              </a:spcBef>
            </a:pPr>
            <a:r>
              <a:rPr lang="en-US" sz="1200" dirty="0"/>
              <a:t>Outlines STPA process for digital technology at nuclear power stations</a:t>
            </a:r>
          </a:p>
          <a:p>
            <a:pPr>
              <a:spcBef>
                <a:spcPts val="300"/>
              </a:spcBef>
            </a:pPr>
            <a:r>
              <a:rPr lang="en-US" sz="1400" dirty="0"/>
              <a:t>UL 2800-1:2022: Standard for Medical Device Interoperability</a:t>
            </a:r>
          </a:p>
          <a:p>
            <a:pPr lvl="1">
              <a:spcBef>
                <a:spcPts val="300"/>
              </a:spcBef>
            </a:pPr>
            <a:r>
              <a:rPr lang="en-US" sz="1200" dirty="0"/>
              <a:t>Explicitly mentions STPA for performing system-level hazard analysis and control loop analysis</a:t>
            </a:r>
          </a:p>
        </p:txBody>
      </p:sp>
    </p:spTree>
    <p:extLst>
      <p:ext uri="{BB962C8B-B14F-4D97-AF65-F5344CB8AC3E}">
        <p14:creationId xmlns:p14="http://schemas.microsoft.com/office/powerpoint/2010/main" val="13812412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C84D9-2E2D-DFED-33E8-CF53D2DA7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9F38F3-66E8-04B9-364B-C3E8255CB904}"/>
              </a:ext>
            </a:extLst>
          </p:cNvPr>
          <p:cNvSpPr>
            <a:spLocks noGrp="1"/>
          </p:cNvSpPr>
          <p:nvPr>
            <p:ph type="title"/>
          </p:nvPr>
        </p:nvSpPr>
        <p:spPr>
          <a:xfrm>
            <a:off x="541338" y="3084513"/>
            <a:ext cx="7772400" cy="1362075"/>
          </a:xfrm>
        </p:spPr>
        <p:txBody>
          <a:bodyPr>
            <a:normAutofit/>
          </a:bodyPr>
          <a:lstStyle/>
          <a:p>
            <a:pPr algn="ctr"/>
            <a:r>
              <a:rPr lang="en-US" dirty="0"/>
              <a:t>Autonomy Quick Example</a:t>
            </a:r>
            <a:br>
              <a:rPr lang="en-US" dirty="0"/>
            </a:br>
            <a:endParaRPr lang="en-US" dirty="0"/>
          </a:p>
        </p:txBody>
      </p:sp>
      <p:sp>
        <p:nvSpPr>
          <p:cNvPr id="4" name="Slide Number Placeholder 3">
            <a:extLst>
              <a:ext uri="{FF2B5EF4-FFF2-40B4-BE49-F238E27FC236}">
                <a16:creationId xmlns:a16="http://schemas.microsoft.com/office/drawing/2014/main" id="{7A59AEDF-FEAA-4FFD-8A49-336324FFC7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21696628-9638-A2EB-AE2E-106EAFFB801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753065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61AECD0-2DAD-EE50-AFEE-F772F2CC2F9B}"/>
              </a:ext>
            </a:extLst>
          </p:cNvPr>
          <p:cNvSpPr>
            <a:spLocks noGrp="1"/>
          </p:cNvSpPr>
          <p:nvPr>
            <p:ph type="title"/>
          </p:nvPr>
        </p:nvSpPr>
        <p:spPr/>
        <p:txBody>
          <a:bodyPr/>
          <a:lstStyle/>
          <a:p>
            <a:r>
              <a:rPr lang="en-US" dirty="0"/>
              <a:t>Safety-critical AI/ML: Self-Driving Cars</a:t>
            </a:r>
          </a:p>
        </p:txBody>
      </p:sp>
      <p:sp>
        <p:nvSpPr>
          <p:cNvPr id="8" name="Content Placeholder 7">
            <a:extLst>
              <a:ext uri="{FF2B5EF4-FFF2-40B4-BE49-F238E27FC236}">
                <a16:creationId xmlns:a16="http://schemas.microsoft.com/office/drawing/2014/main" id="{E2277E30-7252-1BB8-3B05-4F2C31AEDF7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E6BA960-9C0B-87F6-7881-18989D08B3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4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4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descr="A white car with a self driving vehicle&#10;&#10;Description automatically generated">
            <a:extLst>
              <a:ext uri="{FF2B5EF4-FFF2-40B4-BE49-F238E27FC236}">
                <a16:creationId xmlns:a16="http://schemas.microsoft.com/office/drawing/2014/main" id="{65AEF1CF-3B04-6962-4885-3AAC665E946A}"/>
              </a:ext>
            </a:extLst>
          </p:cNvPr>
          <p:cNvPicPr>
            <a:picLocks noChangeAspect="1"/>
          </p:cNvPicPr>
          <p:nvPr/>
        </p:nvPicPr>
        <p:blipFill>
          <a:blip r:embed="rId2"/>
          <a:stretch>
            <a:fillRect/>
          </a:stretch>
        </p:blipFill>
        <p:spPr>
          <a:xfrm>
            <a:off x="770467" y="1720374"/>
            <a:ext cx="7603066" cy="4561840"/>
          </a:xfrm>
          <a:prstGeom prst="rect">
            <a:avLst/>
          </a:prstGeom>
        </p:spPr>
      </p:pic>
    </p:spTree>
    <p:extLst>
      <p:ext uri="{BB962C8B-B14F-4D97-AF65-F5344CB8AC3E}">
        <p14:creationId xmlns:p14="http://schemas.microsoft.com/office/powerpoint/2010/main" val="416211188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3">
            <a:extLst>
              <a:ext uri="{FF2B5EF4-FFF2-40B4-BE49-F238E27FC236}">
                <a16:creationId xmlns:a16="http://schemas.microsoft.com/office/drawing/2014/main" id="{27EC92D0-435A-415F-A48E-341EECE3174B}"/>
              </a:ext>
            </a:extLst>
          </p:cNvPr>
          <p:cNvSpPr/>
          <p:nvPr/>
        </p:nvSpPr>
        <p:spPr>
          <a:xfrm>
            <a:off x="-6345" y="6245525"/>
            <a:ext cx="9282019" cy="280784"/>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FFFFFF"/>
              </a:solidFill>
              <a:effectLst/>
              <a:uLnTx/>
              <a:uFillTx/>
              <a:latin typeface="Arial"/>
              <a:ea typeface="+mn-ea"/>
              <a:cs typeface="+mn-cs"/>
            </a:endParaRPr>
          </a:p>
        </p:txBody>
      </p:sp>
      <p:grpSp>
        <p:nvGrpSpPr>
          <p:cNvPr id="5" name="Group 1">
            <a:extLst>
              <a:ext uri="{FF2B5EF4-FFF2-40B4-BE49-F238E27FC236}">
                <a16:creationId xmlns:a16="http://schemas.microsoft.com/office/drawing/2014/main" id="{1E7714A5-26A7-439A-B8A1-2133EC779259}"/>
              </a:ext>
            </a:extLst>
          </p:cNvPr>
          <p:cNvGrpSpPr/>
          <p:nvPr/>
        </p:nvGrpSpPr>
        <p:grpSpPr>
          <a:xfrm>
            <a:off x="423303" y="1576233"/>
            <a:ext cx="4608164" cy="5216021"/>
            <a:chOff x="423303" y="1576233"/>
            <a:chExt cx="4608164" cy="5216021"/>
          </a:xfrm>
        </p:grpSpPr>
        <p:sp>
          <p:nvSpPr>
            <p:cNvPr id="6" name="Google Shape;854;p42">
              <a:extLst>
                <a:ext uri="{FF2B5EF4-FFF2-40B4-BE49-F238E27FC236}">
                  <a16:creationId xmlns:a16="http://schemas.microsoft.com/office/drawing/2014/main" id="{FD4B393A-568D-4668-A06B-79F51E49B6F7}"/>
                </a:ext>
              </a:extLst>
            </p:cNvPr>
            <p:cNvSpPr/>
            <p:nvPr/>
          </p:nvSpPr>
          <p:spPr>
            <a:xfrm>
              <a:off x="605707" y="1718267"/>
              <a:ext cx="1365254" cy="421858"/>
            </a:xfrm>
            <a:prstGeom prst="rect">
              <a:avLst/>
            </a:prstGeom>
            <a:solidFill>
              <a:srgbClr val="FFFFFF"/>
            </a:solidFill>
            <a:ln w="12701" cap="flat">
              <a:solidFill>
                <a:srgbClr val="54813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385623"/>
                  </a:solidFill>
                  <a:effectLst/>
                  <a:uLnTx/>
                  <a:uFillTx/>
                  <a:latin typeface="Calibri"/>
                  <a:ea typeface="Calibri"/>
                  <a:cs typeface="Calibri"/>
                </a:rPr>
                <a:t>Pilot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 name="Google Shape;855;p42">
              <a:extLst>
                <a:ext uri="{FF2B5EF4-FFF2-40B4-BE49-F238E27FC236}">
                  <a16:creationId xmlns:a16="http://schemas.microsoft.com/office/drawing/2014/main" id="{CF65D0D3-25DA-45D1-8789-71ECEAC2C81A}"/>
                </a:ext>
              </a:extLst>
            </p:cNvPr>
            <p:cNvSpPr/>
            <p:nvPr/>
          </p:nvSpPr>
          <p:spPr>
            <a:xfrm>
              <a:off x="2302294" y="1718267"/>
              <a:ext cx="1500960" cy="421858"/>
            </a:xfrm>
            <a:prstGeom prst="rect">
              <a:avLst/>
            </a:prstGeom>
            <a:solidFill>
              <a:srgbClr val="FFFFFF"/>
            </a:solidFill>
            <a:ln w="12701" cap="flat">
              <a:solidFill>
                <a:srgbClr val="54813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385623"/>
                  </a:solidFill>
                  <a:effectLst/>
                  <a:uLnTx/>
                  <a:uFillTx/>
                  <a:latin typeface="Calibri"/>
                  <a:ea typeface="Calibri"/>
                  <a:cs typeface="Calibri"/>
                </a:rPr>
                <a:t>Copilot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8" name="Google Shape;856;p42">
              <a:extLst>
                <a:ext uri="{FF2B5EF4-FFF2-40B4-BE49-F238E27FC236}">
                  <a16:creationId xmlns:a16="http://schemas.microsoft.com/office/drawing/2014/main" id="{27376A59-5867-420B-AF74-53F4502FF318}"/>
                </a:ext>
              </a:extLst>
            </p:cNvPr>
            <p:cNvCxnSpPr/>
            <p:nvPr/>
          </p:nvCxnSpPr>
          <p:spPr>
            <a:xfrm>
              <a:off x="1970961" y="1937988"/>
              <a:ext cx="331333" cy="0"/>
            </a:xfrm>
            <a:prstGeom prst="straightConnector1">
              <a:avLst/>
            </a:prstGeom>
            <a:noFill/>
            <a:ln w="25402" cap="flat">
              <a:solidFill>
                <a:srgbClr val="548135"/>
              </a:solidFill>
              <a:prstDash val="solid"/>
              <a:miter/>
              <a:headEnd type="arrow"/>
              <a:tailEnd type="arrow"/>
            </a:ln>
          </p:spPr>
        </p:cxnSp>
        <p:sp>
          <p:nvSpPr>
            <p:cNvPr id="9" name="Google Shape;857;p42">
              <a:extLst>
                <a:ext uri="{FF2B5EF4-FFF2-40B4-BE49-F238E27FC236}">
                  <a16:creationId xmlns:a16="http://schemas.microsoft.com/office/drawing/2014/main" id="{B305CA97-F393-4BB1-A6BD-BEE99BB6BA77}"/>
                </a:ext>
              </a:extLst>
            </p:cNvPr>
            <p:cNvSpPr/>
            <p:nvPr/>
          </p:nvSpPr>
          <p:spPr>
            <a:xfrm>
              <a:off x="431340" y="1576233"/>
              <a:ext cx="3586514" cy="707434"/>
            </a:xfrm>
            <a:prstGeom prst="rect">
              <a:avLst/>
            </a:prstGeom>
            <a:noFill/>
            <a:ln w="12701" cap="flat">
              <a:solidFill>
                <a:srgbClr val="548135"/>
              </a:solidFill>
              <a:custDash>
                <a:ds d="300000" sp="300000"/>
              </a:custDash>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385623"/>
                </a:solidFill>
                <a:effectLst/>
                <a:uLnTx/>
                <a:uFillTx/>
                <a:latin typeface="Calibri"/>
                <a:ea typeface="Calibri"/>
                <a:cs typeface="Calibri"/>
              </a:endParaRPr>
            </a:p>
          </p:txBody>
        </p:sp>
        <p:sp>
          <p:nvSpPr>
            <p:cNvPr id="10" name="Google Shape;858;p42">
              <a:extLst>
                <a:ext uri="{FF2B5EF4-FFF2-40B4-BE49-F238E27FC236}">
                  <a16:creationId xmlns:a16="http://schemas.microsoft.com/office/drawing/2014/main" id="{A48AF5EE-0BC3-4453-BFA2-233C0A20DA80}"/>
                </a:ext>
              </a:extLst>
            </p:cNvPr>
            <p:cNvSpPr/>
            <p:nvPr/>
          </p:nvSpPr>
          <p:spPr>
            <a:xfrm>
              <a:off x="423303" y="6370396"/>
              <a:ext cx="3594561" cy="421858"/>
            </a:xfrm>
            <a:prstGeom prst="rect">
              <a:avLst/>
            </a:prstGeom>
            <a:solidFill>
              <a:srgbClr val="FFFFFF"/>
            </a:solidFill>
            <a:ln w="12701" cap="flat">
              <a:solidFill>
                <a:srgbClr val="595959"/>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F7F7F"/>
                  </a:solidFill>
                  <a:effectLst/>
                  <a:uLnTx/>
                  <a:uFillTx/>
                  <a:latin typeface="Calibri"/>
                  <a:ea typeface="Calibri"/>
                  <a:cs typeface="Calibri"/>
                </a:rPr>
                <a:t>Lincoln MKZ</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1" name="Google Shape;859;p42">
              <a:extLst>
                <a:ext uri="{FF2B5EF4-FFF2-40B4-BE49-F238E27FC236}">
                  <a16:creationId xmlns:a16="http://schemas.microsoft.com/office/drawing/2014/main" id="{60C49316-2FEC-495C-9CF8-09B6D31E603C}"/>
                </a:ext>
              </a:extLst>
            </p:cNvPr>
            <p:cNvCxnSpPr/>
            <p:nvPr/>
          </p:nvCxnSpPr>
          <p:spPr>
            <a:xfrm>
              <a:off x="1869481" y="6150665"/>
              <a:ext cx="0" cy="219731"/>
            </a:xfrm>
            <a:prstGeom prst="straightConnector1">
              <a:avLst/>
            </a:prstGeom>
            <a:noFill/>
            <a:ln w="25402" cap="flat">
              <a:solidFill>
                <a:srgbClr val="2E75B5"/>
              </a:solidFill>
              <a:prstDash val="solid"/>
              <a:miter/>
              <a:tailEnd type="arrow"/>
            </a:ln>
          </p:spPr>
        </p:cxnSp>
        <p:cxnSp>
          <p:nvCxnSpPr>
            <p:cNvPr id="12" name="Google Shape;860;p42">
              <a:extLst>
                <a:ext uri="{FF2B5EF4-FFF2-40B4-BE49-F238E27FC236}">
                  <a16:creationId xmlns:a16="http://schemas.microsoft.com/office/drawing/2014/main" id="{EC1C107F-091C-4739-BE85-6F5A9481D0C7}"/>
                </a:ext>
              </a:extLst>
            </p:cNvPr>
            <p:cNvCxnSpPr/>
            <p:nvPr/>
          </p:nvCxnSpPr>
          <p:spPr>
            <a:xfrm rot="10799991">
              <a:off x="3433069" y="6150666"/>
              <a:ext cx="0" cy="219731"/>
            </a:xfrm>
            <a:prstGeom prst="straightConnector1">
              <a:avLst/>
            </a:prstGeom>
            <a:noFill/>
            <a:ln w="25402" cap="flat">
              <a:solidFill>
                <a:srgbClr val="595959"/>
              </a:solidFill>
              <a:prstDash val="solid"/>
              <a:miter/>
              <a:tailEnd type="arrow"/>
            </a:ln>
          </p:spPr>
        </p:cxnSp>
        <p:sp>
          <p:nvSpPr>
            <p:cNvPr id="13" name="Google Shape;861;p42">
              <a:extLst>
                <a:ext uri="{FF2B5EF4-FFF2-40B4-BE49-F238E27FC236}">
                  <a16:creationId xmlns:a16="http://schemas.microsoft.com/office/drawing/2014/main" id="{81DD050A-22DB-4181-8266-E460E4AFFE6C}"/>
                </a:ext>
              </a:extLst>
            </p:cNvPr>
            <p:cNvSpPr/>
            <p:nvPr/>
          </p:nvSpPr>
          <p:spPr>
            <a:xfrm>
              <a:off x="2919679" y="5733214"/>
              <a:ext cx="1083728" cy="421858"/>
            </a:xfrm>
            <a:prstGeom prst="rect">
              <a:avLst/>
            </a:prstGeom>
            <a:solidFill>
              <a:srgbClr val="FFFFFF"/>
            </a:solidFill>
            <a:ln w="12701" cap="flat">
              <a:solidFill>
                <a:srgbClr val="595959"/>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F7F7F"/>
                  </a:solidFill>
                  <a:effectLst/>
                  <a:uLnTx/>
                  <a:uFillTx/>
                  <a:latin typeface="Calibri"/>
                  <a:ea typeface="Calibri"/>
                  <a:cs typeface="Calibri"/>
                </a:rPr>
                <a:t>Sensors</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14" name="Google Shape;862;p42">
              <a:extLst>
                <a:ext uri="{FF2B5EF4-FFF2-40B4-BE49-F238E27FC236}">
                  <a16:creationId xmlns:a16="http://schemas.microsoft.com/office/drawing/2014/main" id="{953E129E-737F-42F7-BD27-CE50E63E3A4F}"/>
                </a:ext>
              </a:extLst>
            </p:cNvPr>
            <p:cNvSpPr/>
            <p:nvPr/>
          </p:nvSpPr>
          <p:spPr>
            <a:xfrm>
              <a:off x="1129027" y="5733214"/>
              <a:ext cx="1713896" cy="421858"/>
            </a:xfrm>
            <a:prstGeom prst="rect">
              <a:avLst/>
            </a:prstGeom>
            <a:solidFill>
              <a:srgbClr val="FFFFFF"/>
            </a:solidFill>
            <a:ln w="12701" cap="flat">
              <a:solidFill>
                <a:srgbClr val="2E75B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2E75B5"/>
                  </a:solidFill>
                  <a:effectLst/>
                  <a:uLnTx/>
                  <a:uFillTx/>
                  <a:latin typeface="Calibri"/>
                  <a:ea typeface="Calibri"/>
                  <a:cs typeface="Calibri"/>
                </a:rPr>
                <a:t>Dataspeed</a:t>
              </a:r>
            </a:p>
          </p:txBody>
        </p:sp>
        <p:cxnSp>
          <p:nvCxnSpPr>
            <p:cNvPr id="15" name="Google Shape;863;p42">
              <a:extLst>
                <a:ext uri="{FF2B5EF4-FFF2-40B4-BE49-F238E27FC236}">
                  <a16:creationId xmlns:a16="http://schemas.microsoft.com/office/drawing/2014/main" id="{B4BAEC46-8E91-4BCE-9048-49DC2406AA92}"/>
                </a:ext>
              </a:extLst>
            </p:cNvPr>
            <p:cNvCxnSpPr/>
            <p:nvPr/>
          </p:nvCxnSpPr>
          <p:spPr>
            <a:xfrm rot="10799991">
              <a:off x="2398087" y="6150666"/>
              <a:ext cx="0" cy="219731"/>
            </a:xfrm>
            <a:prstGeom prst="straightConnector1">
              <a:avLst/>
            </a:prstGeom>
            <a:noFill/>
            <a:ln w="25402" cap="flat">
              <a:solidFill>
                <a:srgbClr val="2E75B5"/>
              </a:solidFill>
              <a:prstDash val="solid"/>
              <a:miter/>
              <a:tailEnd type="arrow"/>
            </a:ln>
          </p:spPr>
        </p:cxnSp>
        <p:sp>
          <p:nvSpPr>
            <p:cNvPr id="16" name="Google Shape;864;p42">
              <a:extLst>
                <a:ext uri="{FF2B5EF4-FFF2-40B4-BE49-F238E27FC236}">
                  <a16:creationId xmlns:a16="http://schemas.microsoft.com/office/drawing/2014/main" id="{AE14673E-72B8-4915-8A7E-05535DA97879}"/>
                </a:ext>
              </a:extLst>
            </p:cNvPr>
            <p:cNvSpPr/>
            <p:nvPr/>
          </p:nvSpPr>
          <p:spPr>
            <a:xfrm>
              <a:off x="1895852" y="3391043"/>
              <a:ext cx="2107563" cy="1160099"/>
            </a:xfrm>
            <a:prstGeom prst="rect">
              <a:avLst/>
            </a:prstGeom>
            <a:solidFill>
              <a:srgbClr val="FFFFFF"/>
            </a:solidFill>
            <a:ln w="12701" cap="flat">
              <a:solidFill>
                <a:srgbClr val="7030A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030A0"/>
                  </a:solidFill>
                  <a:effectLst/>
                  <a:uLnTx/>
                  <a:uFillTx/>
                  <a:latin typeface="Calibri"/>
                  <a:ea typeface="Calibri"/>
                  <a:cs typeface="Calibri"/>
                </a:rPr>
                <a:t>Apollo 2.0 </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030A0"/>
                  </a:solidFill>
                  <a:effectLst/>
                  <a:uLnTx/>
                  <a:uFillTx/>
                  <a:latin typeface="Calibri"/>
                  <a:ea typeface="Calibri"/>
                  <a:cs typeface="Calibri"/>
                </a:rPr>
                <a:t>Software System</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7" name="Google Shape;865;p42">
              <a:extLst>
                <a:ext uri="{FF2B5EF4-FFF2-40B4-BE49-F238E27FC236}">
                  <a16:creationId xmlns:a16="http://schemas.microsoft.com/office/drawing/2014/main" id="{41711535-E70A-4D5B-85A6-CA4039D69021}"/>
                </a:ext>
              </a:extLst>
            </p:cNvPr>
            <p:cNvCxnSpPr/>
            <p:nvPr/>
          </p:nvCxnSpPr>
          <p:spPr>
            <a:xfrm>
              <a:off x="2094104" y="5482733"/>
              <a:ext cx="0" cy="219730"/>
            </a:xfrm>
            <a:prstGeom prst="straightConnector1">
              <a:avLst/>
            </a:prstGeom>
            <a:noFill/>
            <a:ln w="25402" cap="flat">
              <a:solidFill>
                <a:srgbClr val="C00000"/>
              </a:solidFill>
              <a:prstDash val="solid"/>
              <a:miter/>
              <a:tailEnd type="arrow"/>
            </a:ln>
          </p:spPr>
        </p:cxnSp>
        <p:cxnSp>
          <p:nvCxnSpPr>
            <p:cNvPr id="18" name="Google Shape;866;p42">
              <a:extLst>
                <a:ext uri="{FF2B5EF4-FFF2-40B4-BE49-F238E27FC236}">
                  <a16:creationId xmlns:a16="http://schemas.microsoft.com/office/drawing/2014/main" id="{4CC75A1B-4938-4F3A-84F5-91178FD7F4D5}"/>
                </a:ext>
              </a:extLst>
            </p:cNvPr>
            <p:cNvCxnSpPr/>
            <p:nvPr/>
          </p:nvCxnSpPr>
          <p:spPr>
            <a:xfrm rot="10799991">
              <a:off x="2654896" y="5482733"/>
              <a:ext cx="0" cy="219730"/>
            </a:xfrm>
            <a:prstGeom prst="straightConnector1">
              <a:avLst/>
            </a:prstGeom>
            <a:noFill/>
            <a:ln w="25402" cap="flat">
              <a:solidFill>
                <a:srgbClr val="C00000"/>
              </a:solidFill>
              <a:prstDash val="solid"/>
              <a:miter/>
              <a:tailEnd type="arrow"/>
            </a:ln>
          </p:spPr>
        </p:cxnSp>
        <p:cxnSp>
          <p:nvCxnSpPr>
            <p:cNvPr id="19" name="Google Shape;867;p42">
              <a:extLst>
                <a:ext uri="{FF2B5EF4-FFF2-40B4-BE49-F238E27FC236}">
                  <a16:creationId xmlns:a16="http://schemas.microsoft.com/office/drawing/2014/main" id="{41777DB1-190C-4396-AAF3-9892C0C5EE02}"/>
                </a:ext>
              </a:extLst>
            </p:cNvPr>
            <p:cNvCxnSpPr/>
            <p:nvPr/>
          </p:nvCxnSpPr>
          <p:spPr>
            <a:xfrm rot="10799991">
              <a:off x="3443804" y="4551143"/>
              <a:ext cx="0" cy="1151321"/>
            </a:xfrm>
            <a:prstGeom prst="straightConnector1">
              <a:avLst/>
            </a:prstGeom>
            <a:noFill/>
            <a:ln w="25402" cap="flat">
              <a:solidFill>
                <a:srgbClr val="7030A0"/>
              </a:solidFill>
              <a:prstDash val="solid"/>
              <a:miter/>
              <a:tailEnd type="arrow"/>
            </a:ln>
          </p:spPr>
        </p:cxnSp>
        <p:sp>
          <p:nvSpPr>
            <p:cNvPr id="20" name="Google Shape;868;p42">
              <a:extLst>
                <a:ext uri="{FF2B5EF4-FFF2-40B4-BE49-F238E27FC236}">
                  <a16:creationId xmlns:a16="http://schemas.microsoft.com/office/drawing/2014/main" id="{5CDDD679-CB7D-4C7F-A860-E33F8D2D669A}"/>
                </a:ext>
              </a:extLst>
            </p:cNvPr>
            <p:cNvSpPr/>
            <p:nvPr/>
          </p:nvSpPr>
          <p:spPr>
            <a:xfrm>
              <a:off x="1895852" y="2701128"/>
              <a:ext cx="2107563" cy="339096"/>
            </a:xfrm>
            <a:prstGeom prst="rect">
              <a:avLst/>
            </a:prstGeom>
            <a:solidFill>
              <a:srgbClr val="FFFFFF"/>
            </a:solidFill>
            <a:ln w="12701" cap="flat">
              <a:solidFill>
                <a:srgbClr val="54813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385623"/>
                  </a:solidFill>
                  <a:effectLst/>
                  <a:uLnTx/>
                  <a:uFillTx/>
                  <a:latin typeface="Calibri"/>
                  <a:ea typeface="Calibri"/>
                  <a:cs typeface="Calibri"/>
                </a:rPr>
                <a:t>Apollo HMI</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21" name="Google Shape;869;p42">
              <a:extLst>
                <a:ext uri="{FF2B5EF4-FFF2-40B4-BE49-F238E27FC236}">
                  <a16:creationId xmlns:a16="http://schemas.microsoft.com/office/drawing/2014/main" id="{461314D8-DE8E-4C61-82FA-9C8DDFF333C6}"/>
                </a:ext>
              </a:extLst>
            </p:cNvPr>
            <p:cNvCxnSpPr/>
            <p:nvPr/>
          </p:nvCxnSpPr>
          <p:spPr>
            <a:xfrm>
              <a:off x="2506352" y="3040224"/>
              <a:ext cx="0" cy="350819"/>
            </a:xfrm>
            <a:prstGeom prst="straightConnector1">
              <a:avLst/>
            </a:prstGeom>
            <a:noFill/>
            <a:ln w="25402" cap="flat">
              <a:solidFill>
                <a:srgbClr val="548135"/>
              </a:solidFill>
              <a:prstDash val="solid"/>
              <a:miter/>
              <a:tailEnd type="arrow"/>
            </a:ln>
          </p:spPr>
        </p:cxnSp>
        <p:cxnSp>
          <p:nvCxnSpPr>
            <p:cNvPr id="22" name="Google Shape;870;p42">
              <a:extLst>
                <a:ext uri="{FF2B5EF4-FFF2-40B4-BE49-F238E27FC236}">
                  <a16:creationId xmlns:a16="http://schemas.microsoft.com/office/drawing/2014/main" id="{E7C3D5ED-BBEC-4FBB-B30D-71CF21A0591A}"/>
                </a:ext>
              </a:extLst>
            </p:cNvPr>
            <p:cNvCxnSpPr/>
            <p:nvPr/>
          </p:nvCxnSpPr>
          <p:spPr>
            <a:xfrm rot="10799991">
              <a:off x="3315038" y="3040223"/>
              <a:ext cx="0" cy="350819"/>
            </a:xfrm>
            <a:prstGeom prst="straightConnector1">
              <a:avLst/>
            </a:prstGeom>
            <a:noFill/>
            <a:ln w="25402" cap="flat">
              <a:solidFill>
                <a:srgbClr val="548135"/>
              </a:solidFill>
              <a:prstDash val="solid"/>
              <a:miter/>
              <a:tailEnd type="arrow"/>
            </a:ln>
          </p:spPr>
        </p:cxnSp>
        <p:cxnSp>
          <p:nvCxnSpPr>
            <p:cNvPr id="23" name="Google Shape;871;p42">
              <a:extLst>
                <a:ext uri="{FF2B5EF4-FFF2-40B4-BE49-F238E27FC236}">
                  <a16:creationId xmlns:a16="http://schemas.microsoft.com/office/drawing/2014/main" id="{DC912F15-B5DC-4C73-B47A-7602865336A8}"/>
                </a:ext>
              </a:extLst>
            </p:cNvPr>
            <p:cNvCxnSpPr/>
            <p:nvPr/>
          </p:nvCxnSpPr>
          <p:spPr>
            <a:xfrm>
              <a:off x="2739130" y="2140125"/>
              <a:ext cx="0" cy="561003"/>
            </a:xfrm>
            <a:prstGeom prst="straightConnector1">
              <a:avLst/>
            </a:prstGeom>
            <a:noFill/>
            <a:ln w="25402" cap="flat">
              <a:solidFill>
                <a:srgbClr val="548135"/>
              </a:solidFill>
              <a:prstDash val="solid"/>
              <a:miter/>
              <a:tailEnd type="arrow"/>
            </a:ln>
          </p:spPr>
        </p:cxnSp>
        <p:cxnSp>
          <p:nvCxnSpPr>
            <p:cNvPr id="24" name="Google Shape;872;p42">
              <a:extLst>
                <a:ext uri="{FF2B5EF4-FFF2-40B4-BE49-F238E27FC236}">
                  <a16:creationId xmlns:a16="http://schemas.microsoft.com/office/drawing/2014/main" id="{E62366BB-DCCD-49E6-81AF-263E1FF1AA9C}"/>
                </a:ext>
              </a:extLst>
            </p:cNvPr>
            <p:cNvCxnSpPr/>
            <p:nvPr/>
          </p:nvCxnSpPr>
          <p:spPr>
            <a:xfrm rot="10799991">
              <a:off x="3293586" y="2140126"/>
              <a:ext cx="0" cy="561003"/>
            </a:xfrm>
            <a:prstGeom prst="straightConnector1">
              <a:avLst/>
            </a:prstGeom>
            <a:noFill/>
            <a:ln w="25402" cap="flat">
              <a:solidFill>
                <a:srgbClr val="548135"/>
              </a:solidFill>
              <a:prstDash val="solid"/>
              <a:miter/>
              <a:tailEnd type="arrow"/>
            </a:ln>
          </p:spPr>
        </p:cxnSp>
        <p:cxnSp>
          <p:nvCxnSpPr>
            <p:cNvPr id="25" name="Google Shape;873;p42">
              <a:extLst>
                <a:ext uri="{FF2B5EF4-FFF2-40B4-BE49-F238E27FC236}">
                  <a16:creationId xmlns:a16="http://schemas.microsoft.com/office/drawing/2014/main" id="{ED6B54E4-8960-4F0C-9DD0-CA9E397191C4}"/>
                </a:ext>
              </a:extLst>
            </p:cNvPr>
            <p:cNvCxnSpPr/>
            <p:nvPr/>
          </p:nvCxnSpPr>
          <p:spPr>
            <a:xfrm rot="10799991">
              <a:off x="1746284" y="2283677"/>
              <a:ext cx="0" cy="2487186"/>
            </a:xfrm>
            <a:prstGeom prst="straightConnector1">
              <a:avLst/>
            </a:prstGeom>
            <a:noFill/>
            <a:ln w="25402" cap="flat">
              <a:solidFill>
                <a:srgbClr val="C00000"/>
              </a:solidFill>
              <a:prstDash val="solid"/>
              <a:miter/>
              <a:tailEnd type="arrow"/>
            </a:ln>
          </p:spPr>
        </p:cxnSp>
        <p:cxnSp>
          <p:nvCxnSpPr>
            <p:cNvPr id="26" name="Google Shape;874;p42">
              <a:extLst>
                <a:ext uri="{FF2B5EF4-FFF2-40B4-BE49-F238E27FC236}">
                  <a16:creationId xmlns:a16="http://schemas.microsoft.com/office/drawing/2014/main" id="{59212499-1954-4A58-91B9-09EABFE49719}"/>
                </a:ext>
              </a:extLst>
            </p:cNvPr>
            <p:cNvCxnSpPr/>
            <p:nvPr/>
          </p:nvCxnSpPr>
          <p:spPr>
            <a:xfrm>
              <a:off x="1332216" y="2140125"/>
              <a:ext cx="0" cy="3593080"/>
            </a:xfrm>
            <a:prstGeom prst="straightConnector1">
              <a:avLst/>
            </a:prstGeom>
            <a:noFill/>
            <a:ln w="25402" cap="flat">
              <a:solidFill>
                <a:srgbClr val="548135"/>
              </a:solidFill>
              <a:prstDash val="solid"/>
              <a:miter/>
              <a:tailEnd type="arrow"/>
            </a:ln>
          </p:spPr>
        </p:cxnSp>
        <p:sp>
          <p:nvSpPr>
            <p:cNvPr id="27" name="Google Shape;875;p42">
              <a:extLst>
                <a:ext uri="{FF2B5EF4-FFF2-40B4-BE49-F238E27FC236}">
                  <a16:creationId xmlns:a16="http://schemas.microsoft.com/office/drawing/2014/main" id="{0093BB33-CCD8-49BF-9737-DC659F05E343}"/>
                </a:ext>
              </a:extLst>
            </p:cNvPr>
            <p:cNvSpPr txBox="1"/>
            <p:nvPr/>
          </p:nvSpPr>
          <p:spPr>
            <a:xfrm rot="16200004">
              <a:off x="754731" y="3400649"/>
              <a:ext cx="946970" cy="283985"/>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385623"/>
                  </a:solidFill>
                  <a:effectLst/>
                  <a:uLnTx/>
                  <a:uFillTx/>
                  <a:latin typeface="Calibri"/>
                  <a:ea typeface="Calibri"/>
                  <a:cs typeface="Calibri"/>
                </a:rPr>
                <a:t>ESTOP</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28" name="Google Shape;876;p42">
              <a:extLst>
                <a:ext uri="{FF2B5EF4-FFF2-40B4-BE49-F238E27FC236}">
                  <a16:creationId xmlns:a16="http://schemas.microsoft.com/office/drawing/2014/main" id="{59248F9F-717F-426D-A288-62AA80B3F59D}"/>
                </a:ext>
              </a:extLst>
            </p:cNvPr>
            <p:cNvCxnSpPr/>
            <p:nvPr/>
          </p:nvCxnSpPr>
          <p:spPr>
            <a:xfrm>
              <a:off x="684327" y="2140125"/>
              <a:ext cx="0" cy="4230271"/>
            </a:xfrm>
            <a:prstGeom prst="straightConnector1">
              <a:avLst/>
            </a:prstGeom>
            <a:noFill/>
            <a:ln w="25402" cap="flat">
              <a:solidFill>
                <a:srgbClr val="548135"/>
              </a:solidFill>
              <a:prstDash val="solid"/>
              <a:miter/>
              <a:tailEnd type="arrow"/>
            </a:ln>
          </p:spPr>
        </p:cxnSp>
        <p:cxnSp>
          <p:nvCxnSpPr>
            <p:cNvPr id="29" name="Google Shape;877;p42">
              <a:extLst>
                <a:ext uri="{FF2B5EF4-FFF2-40B4-BE49-F238E27FC236}">
                  <a16:creationId xmlns:a16="http://schemas.microsoft.com/office/drawing/2014/main" id="{646516AB-00DE-441A-85E4-1183992E3E58}"/>
                </a:ext>
              </a:extLst>
            </p:cNvPr>
            <p:cNvCxnSpPr/>
            <p:nvPr/>
          </p:nvCxnSpPr>
          <p:spPr>
            <a:xfrm rot="10799991">
              <a:off x="906673" y="2140124"/>
              <a:ext cx="0" cy="4230271"/>
            </a:xfrm>
            <a:prstGeom prst="straightConnector1">
              <a:avLst/>
            </a:prstGeom>
            <a:noFill/>
            <a:ln w="25402" cap="flat">
              <a:solidFill>
                <a:srgbClr val="548135"/>
              </a:solidFill>
              <a:prstDash val="solid"/>
              <a:miter/>
              <a:tailEnd type="arrow"/>
            </a:ln>
          </p:spPr>
        </p:cxnSp>
        <p:sp>
          <p:nvSpPr>
            <p:cNvPr id="30" name="Google Shape;878;p42">
              <a:extLst>
                <a:ext uri="{FF2B5EF4-FFF2-40B4-BE49-F238E27FC236}">
                  <a16:creationId xmlns:a16="http://schemas.microsoft.com/office/drawing/2014/main" id="{338CCC6C-3C0F-43A8-8E78-F3FF151AD6BA}"/>
                </a:ext>
              </a:extLst>
            </p:cNvPr>
            <p:cNvSpPr/>
            <p:nvPr/>
          </p:nvSpPr>
          <p:spPr>
            <a:xfrm>
              <a:off x="1618716" y="4770863"/>
              <a:ext cx="1572036" cy="707471"/>
            </a:xfrm>
            <a:prstGeom prst="rect">
              <a:avLst/>
            </a:prstGeom>
            <a:solidFill>
              <a:srgbClr val="FFFFFF"/>
            </a:solidFill>
            <a:ln w="28575" cap="flat">
              <a:solidFill>
                <a:srgbClr val="C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C00000"/>
                  </a:solidFill>
                  <a:effectLst/>
                  <a:uLnTx/>
                  <a:uFillTx/>
                  <a:latin typeface="Calibri"/>
                  <a:ea typeface="Calibri"/>
                  <a:cs typeface="Calibri"/>
                </a:rPr>
                <a:t>Monitor / Guardian</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31" name="Google Shape;879;p42">
              <a:extLst>
                <a:ext uri="{FF2B5EF4-FFF2-40B4-BE49-F238E27FC236}">
                  <a16:creationId xmlns:a16="http://schemas.microsoft.com/office/drawing/2014/main" id="{D652153B-CB59-453A-A9BC-303CCD41EF91}"/>
                </a:ext>
              </a:extLst>
            </p:cNvPr>
            <p:cNvCxnSpPr/>
            <p:nvPr/>
          </p:nvCxnSpPr>
          <p:spPr>
            <a:xfrm>
              <a:off x="2312398" y="4551142"/>
              <a:ext cx="0" cy="219721"/>
            </a:xfrm>
            <a:prstGeom prst="straightConnector1">
              <a:avLst/>
            </a:prstGeom>
            <a:noFill/>
            <a:ln w="25402" cap="flat">
              <a:solidFill>
                <a:srgbClr val="7030A0"/>
              </a:solidFill>
              <a:prstDash val="solid"/>
              <a:miter/>
              <a:tailEnd type="arrow"/>
            </a:ln>
          </p:spPr>
        </p:cxnSp>
        <p:cxnSp>
          <p:nvCxnSpPr>
            <p:cNvPr id="32" name="Google Shape;880;p42">
              <a:extLst>
                <a:ext uri="{FF2B5EF4-FFF2-40B4-BE49-F238E27FC236}">
                  <a16:creationId xmlns:a16="http://schemas.microsoft.com/office/drawing/2014/main" id="{D3FE26D5-C55B-4BB1-9D57-8F12D3B8CAA7}"/>
                </a:ext>
              </a:extLst>
            </p:cNvPr>
            <p:cNvCxnSpPr/>
            <p:nvPr/>
          </p:nvCxnSpPr>
          <p:spPr>
            <a:xfrm rot="10799991">
              <a:off x="2873191" y="4551133"/>
              <a:ext cx="0" cy="219721"/>
            </a:xfrm>
            <a:prstGeom prst="straightConnector1">
              <a:avLst/>
            </a:prstGeom>
            <a:noFill/>
            <a:ln w="25402" cap="flat">
              <a:solidFill>
                <a:srgbClr val="7030A0"/>
              </a:solidFill>
              <a:prstDash val="solid"/>
              <a:miter/>
              <a:tailEnd type="arrow"/>
            </a:ln>
          </p:spPr>
        </p:cxnSp>
        <p:sp>
          <p:nvSpPr>
            <p:cNvPr id="34" name="Google Shape;883;p42">
              <a:extLst>
                <a:ext uri="{FF2B5EF4-FFF2-40B4-BE49-F238E27FC236}">
                  <a16:creationId xmlns:a16="http://schemas.microsoft.com/office/drawing/2014/main" id="{1AE65941-2C04-4269-A7F2-1992E9D9D4A9}"/>
                </a:ext>
              </a:extLst>
            </p:cNvPr>
            <p:cNvSpPr/>
            <p:nvPr/>
          </p:nvSpPr>
          <p:spPr>
            <a:xfrm flipH="1">
              <a:off x="4040477" y="1794628"/>
              <a:ext cx="990990" cy="4655228"/>
            </a:xfrm>
            <a:custGeom>
              <a:avLst/>
              <a:gdLst>
                <a:gd name="f0" fmla="val w"/>
                <a:gd name="f1" fmla="val h"/>
                <a:gd name="f2" fmla="val 0"/>
                <a:gd name="f3" fmla="val 1301839"/>
                <a:gd name="f4" fmla="val 5044478"/>
                <a:gd name="f5" fmla="val 52630"/>
                <a:gd name="f6" fmla="val 4977801"/>
                <a:gd name="f7" fmla="val 75416"/>
                <a:gd name="f8" fmla="val 60897"/>
                <a:gd name="f9" fmla="val 48637"/>
                <a:gd name="f10" fmla="val 70818"/>
                <a:gd name="f11" fmla="val 12798"/>
                <a:gd name="f12" fmla="val 1262289"/>
                <a:gd name="f13" fmla="val 1739065"/>
                <a:gd name="f14" fmla="val 1730610"/>
                <a:gd name="f15" fmla="val 1283803"/>
                <a:gd name="f16" fmla="val 1759296"/>
                <a:gd name="f17" fmla="val 1298974"/>
                <a:gd name="f18" fmla="val 2982753"/>
                <a:gd name="f19" fmla="val 1293623"/>
                <a:gd name="f20" fmla="val 2978944"/>
                <a:gd name="f21" fmla="*/ f0 1 1301839"/>
                <a:gd name="f22" fmla="*/ f1 1 5044478"/>
                <a:gd name="f23" fmla="val f2"/>
                <a:gd name="f24" fmla="val f3"/>
                <a:gd name="f25" fmla="val f4"/>
                <a:gd name="f26" fmla="+- f25 0 f23"/>
                <a:gd name="f27" fmla="+- f24 0 f23"/>
                <a:gd name="f28" fmla="*/ f27 1 1301839"/>
                <a:gd name="f29" fmla="*/ f26 1 5044478"/>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1301839" h="5044478">
                  <a:moveTo>
                    <a:pt x="f2" y="f4"/>
                  </a:moveTo>
                  <a:cubicBezTo>
                    <a:pt x="f5" y="f6"/>
                    <a:pt x="f7" y="f8"/>
                    <a:pt x="f9" y="f2"/>
                  </a:cubicBezTo>
                  <a:cubicBezTo>
                    <a:pt x="f10" y="f11"/>
                    <a:pt x="f12" y="f13"/>
                    <a:pt x="f3" y="f14"/>
                  </a:cubicBezTo>
                  <a:cubicBezTo>
                    <a:pt x="f15" y="f16"/>
                    <a:pt x="f17" y="f18"/>
                    <a:pt x="f19" y="f20"/>
                  </a:cubicBezTo>
                </a:path>
              </a:pathLst>
            </a:custGeom>
            <a:noFill/>
            <a:ln cap="flat">
              <a:noFill/>
              <a:prstDash val="solid"/>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FFFFFF"/>
                </a:solidFill>
                <a:effectLst/>
                <a:uLnTx/>
                <a:uFillTx/>
                <a:latin typeface="Calibri"/>
                <a:ea typeface="Calibri"/>
                <a:cs typeface="Calibri"/>
              </a:endParaRPr>
            </a:p>
          </p:txBody>
        </p:sp>
      </p:grpSp>
      <p:sp>
        <p:nvSpPr>
          <p:cNvPr id="35" name="TextBox 34">
            <a:extLst>
              <a:ext uri="{FF2B5EF4-FFF2-40B4-BE49-F238E27FC236}">
                <a16:creationId xmlns:a16="http://schemas.microsoft.com/office/drawing/2014/main" id="{33835AD5-FABE-4F33-BECB-589239FA1274}"/>
              </a:ext>
            </a:extLst>
          </p:cNvPr>
          <p:cNvSpPr txBox="1"/>
          <p:nvPr/>
        </p:nvSpPr>
        <p:spPr>
          <a:xfrm>
            <a:off x="6790471" y="6638150"/>
            <a:ext cx="2353528"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Google Shape;121;p18">
            <a:extLst>
              <a:ext uri="{FF2B5EF4-FFF2-40B4-BE49-F238E27FC236}">
                <a16:creationId xmlns:a16="http://schemas.microsoft.com/office/drawing/2014/main" id="{50EEB132-C0D9-4578-8224-848743615FE0}"/>
              </a:ext>
            </a:extLst>
          </p:cNvPr>
          <p:cNvSpPr txBox="1"/>
          <p:nvPr/>
        </p:nvSpPr>
        <p:spPr>
          <a:xfrm>
            <a:off x="2915728" y="0"/>
            <a:ext cx="6228271" cy="848517"/>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a:ln>
                  <a:noFill/>
                </a:ln>
                <a:solidFill>
                  <a:srgbClr val="000000"/>
                </a:solidFill>
                <a:effectLst/>
                <a:uLnTx/>
                <a:uFillTx/>
                <a:latin typeface="Calibri"/>
                <a:ea typeface="Calibri"/>
                <a:cs typeface="Calibri"/>
              </a:rPr>
              <a:t>Control Structure Refinement</a:t>
            </a:r>
          </a:p>
        </p:txBody>
      </p:sp>
    </p:spTree>
    <p:extLst>
      <p:ext uri="{BB962C8B-B14F-4D97-AF65-F5344CB8AC3E}">
        <p14:creationId xmlns:p14="http://schemas.microsoft.com/office/powerpoint/2010/main" val="18382966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3">
            <a:extLst>
              <a:ext uri="{FF2B5EF4-FFF2-40B4-BE49-F238E27FC236}">
                <a16:creationId xmlns:a16="http://schemas.microsoft.com/office/drawing/2014/main" id="{27EC92D0-435A-415F-A48E-341EECE3174B}"/>
              </a:ext>
            </a:extLst>
          </p:cNvPr>
          <p:cNvSpPr/>
          <p:nvPr/>
        </p:nvSpPr>
        <p:spPr>
          <a:xfrm>
            <a:off x="-6345" y="6245525"/>
            <a:ext cx="9282019" cy="280784"/>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FFFFFF"/>
              </a:solidFill>
              <a:effectLst/>
              <a:uLnTx/>
              <a:uFillTx/>
              <a:latin typeface="Arial"/>
              <a:ea typeface="+mn-ea"/>
              <a:cs typeface="+mn-cs"/>
            </a:endParaRPr>
          </a:p>
        </p:txBody>
      </p:sp>
      <p:sp>
        <p:nvSpPr>
          <p:cNvPr id="3" name="Google Shape;853;p42">
            <a:extLst>
              <a:ext uri="{FF2B5EF4-FFF2-40B4-BE49-F238E27FC236}">
                <a16:creationId xmlns:a16="http://schemas.microsoft.com/office/drawing/2014/main" id="{1E23ECB8-1F34-4B7D-840B-EDED9BD482E0}"/>
              </a:ext>
            </a:extLst>
          </p:cNvPr>
          <p:cNvSpPr txBox="1">
            <a:spLocks noGrp="1"/>
          </p:cNvSpPr>
          <p:nvPr>
            <p:ph type="title"/>
          </p:nvPr>
        </p:nvSpPr>
        <p:spPr>
          <a:xfrm>
            <a:off x="311261" y="951076"/>
            <a:ext cx="3818625" cy="547469"/>
          </a:xfrm>
        </p:spPr>
        <p:txBody>
          <a:bodyPr anchorCtr="1"/>
          <a:lstStyle/>
          <a:p>
            <a:pPr lvl="0" algn="ctr"/>
            <a:r>
              <a:rPr lang="en-US"/>
              <a:t>Level 2</a:t>
            </a:r>
          </a:p>
        </p:txBody>
      </p:sp>
      <p:sp>
        <p:nvSpPr>
          <p:cNvPr id="4" name="Google Shape;881;p42">
            <a:extLst>
              <a:ext uri="{FF2B5EF4-FFF2-40B4-BE49-F238E27FC236}">
                <a16:creationId xmlns:a16="http://schemas.microsoft.com/office/drawing/2014/main" id="{1BCD04B0-622F-473A-8CB4-99CDD7988D50}"/>
              </a:ext>
            </a:extLst>
          </p:cNvPr>
          <p:cNvSpPr txBox="1"/>
          <p:nvPr/>
        </p:nvSpPr>
        <p:spPr>
          <a:xfrm>
            <a:off x="4671989" y="951442"/>
            <a:ext cx="4572000" cy="578266"/>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4400" b="0" i="0" u="none" strike="noStrike" kern="0" cap="none" spc="0" normalizeH="0" baseline="0" noProof="0">
                <a:ln>
                  <a:noFill/>
                </a:ln>
                <a:solidFill>
                  <a:srgbClr val="000000"/>
                </a:solidFill>
                <a:effectLst/>
                <a:uLnTx/>
                <a:uFillTx/>
                <a:latin typeface="Calibri"/>
                <a:ea typeface="Calibri"/>
                <a:cs typeface="Calibri"/>
              </a:rPr>
              <a:t>Level 3</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grpSp>
        <p:nvGrpSpPr>
          <p:cNvPr id="5" name="Group 1">
            <a:extLst>
              <a:ext uri="{FF2B5EF4-FFF2-40B4-BE49-F238E27FC236}">
                <a16:creationId xmlns:a16="http://schemas.microsoft.com/office/drawing/2014/main" id="{1E7714A5-26A7-439A-B8A1-2133EC779259}"/>
              </a:ext>
            </a:extLst>
          </p:cNvPr>
          <p:cNvGrpSpPr/>
          <p:nvPr/>
        </p:nvGrpSpPr>
        <p:grpSpPr>
          <a:xfrm>
            <a:off x="423303" y="1576233"/>
            <a:ext cx="4608164" cy="5216021"/>
            <a:chOff x="423303" y="1576233"/>
            <a:chExt cx="4608164" cy="5216021"/>
          </a:xfrm>
        </p:grpSpPr>
        <p:sp>
          <p:nvSpPr>
            <p:cNvPr id="6" name="Google Shape;854;p42">
              <a:extLst>
                <a:ext uri="{FF2B5EF4-FFF2-40B4-BE49-F238E27FC236}">
                  <a16:creationId xmlns:a16="http://schemas.microsoft.com/office/drawing/2014/main" id="{FD4B393A-568D-4668-A06B-79F51E49B6F7}"/>
                </a:ext>
              </a:extLst>
            </p:cNvPr>
            <p:cNvSpPr/>
            <p:nvPr/>
          </p:nvSpPr>
          <p:spPr>
            <a:xfrm>
              <a:off x="605707" y="1718267"/>
              <a:ext cx="1365254" cy="421858"/>
            </a:xfrm>
            <a:prstGeom prst="rect">
              <a:avLst/>
            </a:prstGeom>
            <a:solidFill>
              <a:srgbClr val="FFFFFF"/>
            </a:solidFill>
            <a:ln w="12701" cap="flat">
              <a:solidFill>
                <a:srgbClr val="54813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385623"/>
                  </a:solidFill>
                  <a:effectLst/>
                  <a:uLnTx/>
                  <a:uFillTx/>
                  <a:latin typeface="Calibri"/>
                  <a:ea typeface="Calibri"/>
                  <a:cs typeface="Calibri"/>
                </a:rPr>
                <a:t>Pilot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 name="Google Shape;855;p42">
              <a:extLst>
                <a:ext uri="{FF2B5EF4-FFF2-40B4-BE49-F238E27FC236}">
                  <a16:creationId xmlns:a16="http://schemas.microsoft.com/office/drawing/2014/main" id="{CF65D0D3-25DA-45D1-8789-71ECEAC2C81A}"/>
                </a:ext>
              </a:extLst>
            </p:cNvPr>
            <p:cNvSpPr/>
            <p:nvPr/>
          </p:nvSpPr>
          <p:spPr>
            <a:xfrm>
              <a:off x="2302294" y="1718267"/>
              <a:ext cx="1500960" cy="421858"/>
            </a:xfrm>
            <a:prstGeom prst="rect">
              <a:avLst/>
            </a:prstGeom>
            <a:solidFill>
              <a:srgbClr val="FFFFFF"/>
            </a:solidFill>
            <a:ln w="12701" cap="flat">
              <a:solidFill>
                <a:srgbClr val="54813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385623"/>
                  </a:solidFill>
                  <a:effectLst/>
                  <a:uLnTx/>
                  <a:uFillTx/>
                  <a:latin typeface="Calibri"/>
                  <a:ea typeface="Calibri"/>
                  <a:cs typeface="Calibri"/>
                </a:rPr>
                <a:t>Copilot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8" name="Google Shape;856;p42">
              <a:extLst>
                <a:ext uri="{FF2B5EF4-FFF2-40B4-BE49-F238E27FC236}">
                  <a16:creationId xmlns:a16="http://schemas.microsoft.com/office/drawing/2014/main" id="{27376A59-5867-420B-AF74-53F4502FF318}"/>
                </a:ext>
              </a:extLst>
            </p:cNvPr>
            <p:cNvCxnSpPr/>
            <p:nvPr/>
          </p:nvCxnSpPr>
          <p:spPr>
            <a:xfrm>
              <a:off x="1970961" y="1937988"/>
              <a:ext cx="331333" cy="0"/>
            </a:xfrm>
            <a:prstGeom prst="straightConnector1">
              <a:avLst/>
            </a:prstGeom>
            <a:noFill/>
            <a:ln w="25402" cap="flat">
              <a:solidFill>
                <a:srgbClr val="548135"/>
              </a:solidFill>
              <a:prstDash val="solid"/>
              <a:miter/>
              <a:headEnd type="arrow"/>
              <a:tailEnd type="arrow"/>
            </a:ln>
          </p:spPr>
        </p:cxnSp>
        <p:sp>
          <p:nvSpPr>
            <p:cNvPr id="9" name="Google Shape;857;p42">
              <a:extLst>
                <a:ext uri="{FF2B5EF4-FFF2-40B4-BE49-F238E27FC236}">
                  <a16:creationId xmlns:a16="http://schemas.microsoft.com/office/drawing/2014/main" id="{B305CA97-F393-4BB1-A6BD-BEE99BB6BA77}"/>
                </a:ext>
              </a:extLst>
            </p:cNvPr>
            <p:cNvSpPr/>
            <p:nvPr/>
          </p:nvSpPr>
          <p:spPr>
            <a:xfrm>
              <a:off x="431340" y="1576233"/>
              <a:ext cx="3586514" cy="707434"/>
            </a:xfrm>
            <a:prstGeom prst="rect">
              <a:avLst/>
            </a:prstGeom>
            <a:noFill/>
            <a:ln w="12701" cap="flat">
              <a:solidFill>
                <a:srgbClr val="548135"/>
              </a:solidFill>
              <a:custDash>
                <a:ds d="300000" sp="300000"/>
              </a:custDash>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385623"/>
                </a:solidFill>
                <a:effectLst/>
                <a:uLnTx/>
                <a:uFillTx/>
                <a:latin typeface="Calibri"/>
                <a:ea typeface="Calibri"/>
                <a:cs typeface="Calibri"/>
              </a:endParaRPr>
            </a:p>
          </p:txBody>
        </p:sp>
        <p:sp>
          <p:nvSpPr>
            <p:cNvPr id="10" name="Google Shape;858;p42">
              <a:extLst>
                <a:ext uri="{FF2B5EF4-FFF2-40B4-BE49-F238E27FC236}">
                  <a16:creationId xmlns:a16="http://schemas.microsoft.com/office/drawing/2014/main" id="{A48AF5EE-0BC3-4453-BFA2-233C0A20DA80}"/>
                </a:ext>
              </a:extLst>
            </p:cNvPr>
            <p:cNvSpPr/>
            <p:nvPr/>
          </p:nvSpPr>
          <p:spPr>
            <a:xfrm>
              <a:off x="423303" y="6370396"/>
              <a:ext cx="3594561" cy="421858"/>
            </a:xfrm>
            <a:prstGeom prst="rect">
              <a:avLst/>
            </a:prstGeom>
            <a:solidFill>
              <a:srgbClr val="FFFFFF"/>
            </a:solidFill>
            <a:ln w="12701" cap="flat">
              <a:solidFill>
                <a:srgbClr val="595959"/>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F7F7F"/>
                  </a:solidFill>
                  <a:effectLst/>
                  <a:uLnTx/>
                  <a:uFillTx/>
                  <a:latin typeface="Calibri"/>
                  <a:ea typeface="Calibri"/>
                  <a:cs typeface="Calibri"/>
                </a:rPr>
                <a:t>Lincoln MKZ</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1" name="Google Shape;859;p42">
              <a:extLst>
                <a:ext uri="{FF2B5EF4-FFF2-40B4-BE49-F238E27FC236}">
                  <a16:creationId xmlns:a16="http://schemas.microsoft.com/office/drawing/2014/main" id="{60C49316-2FEC-495C-9CF8-09B6D31E603C}"/>
                </a:ext>
              </a:extLst>
            </p:cNvPr>
            <p:cNvCxnSpPr/>
            <p:nvPr/>
          </p:nvCxnSpPr>
          <p:spPr>
            <a:xfrm>
              <a:off x="1869481" y="6150665"/>
              <a:ext cx="0" cy="219731"/>
            </a:xfrm>
            <a:prstGeom prst="straightConnector1">
              <a:avLst/>
            </a:prstGeom>
            <a:noFill/>
            <a:ln w="25402" cap="flat">
              <a:solidFill>
                <a:srgbClr val="2E75B5"/>
              </a:solidFill>
              <a:prstDash val="solid"/>
              <a:miter/>
              <a:tailEnd type="arrow"/>
            </a:ln>
          </p:spPr>
        </p:cxnSp>
        <p:cxnSp>
          <p:nvCxnSpPr>
            <p:cNvPr id="12" name="Google Shape;860;p42">
              <a:extLst>
                <a:ext uri="{FF2B5EF4-FFF2-40B4-BE49-F238E27FC236}">
                  <a16:creationId xmlns:a16="http://schemas.microsoft.com/office/drawing/2014/main" id="{EC1C107F-091C-4739-BE85-6F5A9481D0C7}"/>
                </a:ext>
              </a:extLst>
            </p:cNvPr>
            <p:cNvCxnSpPr/>
            <p:nvPr/>
          </p:nvCxnSpPr>
          <p:spPr>
            <a:xfrm rot="10799991">
              <a:off x="3433069" y="6150666"/>
              <a:ext cx="0" cy="219731"/>
            </a:xfrm>
            <a:prstGeom prst="straightConnector1">
              <a:avLst/>
            </a:prstGeom>
            <a:noFill/>
            <a:ln w="25402" cap="flat">
              <a:solidFill>
                <a:srgbClr val="595959"/>
              </a:solidFill>
              <a:prstDash val="solid"/>
              <a:miter/>
              <a:tailEnd type="arrow"/>
            </a:ln>
          </p:spPr>
        </p:cxnSp>
        <p:sp>
          <p:nvSpPr>
            <p:cNvPr id="13" name="Google Shape;861;p42">
              <a:extLst>
                <a:ext uri="{FF2B5EF4-FFF2-40B4-BE49-F238E27FC236}">
                  <a16:creationId xmlns:a16="http://schemas.microsoft.com/office/drawing/2014/main" id="{81DD050A-22DB-4181-8266-E460E4AFFE6C}"/>
                </a:ext>
              </a:extLst>
            </p:cNvPr>
            <p:cNvSpPr/>
            <p:nvPr/>
          </p:nvSpPr>
          <p:spPr>
            <a:xfrm>
              <a:off x="2919679" y="5733214"/>
              <a:ext cx="1083728" cy="421858"/>
            </a:xfrm>
            <a:prstGeom prst="rect">
              <a:avLst/>
            </a:prstGeom>
            <a:solidFill>
              <a:srgbClr val="FFFFFF"/>
            </a:solidFill>
            <a:ln w="12701" cap="flat">
              <a:solidFill>
                <a:srgbClr val="595959"/>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F7F7F"/>
                  </a:solidFill>
                  <a:effectLst/>
                  <a:uLnTx/>
                  <a:uFillTx/>
                  <a:latin typeface="Calibri"/>
                  <a:ea typeface="Calibri"/>
                  <a:cs typeface="Calibri"/>
                </a:rPr>
                <a:t>Sensors</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14" name="Google Shape;862;p42">
              <a:extLst>
                <a:ext uri="{FF2B5EF4-FFF2-40B4-BE49-F238E27FC236}">
                  <a16:creationId xmlns:a16="http://schemas.microsoft.com/office/drawing/2014/main" id="{953E129E-737F-42F7-BD27-CE50E63E3A4F}"/>
                </a:ext>
              </a:extLst>
            </p:cNvPr>
            <p:cNvSpPr/>
            <p:nvPr/>
          </p:nvSpPr>
          <p:spPr>
            <a:xfrm>
              <a:off x="1129027" y="5733214"/>
              <a:ext cx="1713896" cy="421858"/>
            </a:xfrm>
            <a:prstGeom prst="rect">
              <a:avLst/>
            </a:prstGeom>
            <a:solidFill>
              <a:srgbClr val="FFFFFF"/>
            </a:solidFill>
            <a:ln w="12701" cap="flat">
              <a:solidFill>
                <a:srgbClr val="2E75B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2E75B5"/>
                  </a:solidFill>
                  <a:effectLst/>
                  <a:uLnTx/>
                  <a:uFillTx/>
                  <a:latin typeface="Calibri"/>
                  <a:ea typeface="Calibri"/>
                  <a:cs typeface="Calibri"/>
                </a:rPr>
                <a:t>Dataspeed</a:t>
              </a:r>
            </a:p>
          </p:txBody>
        </p:sp>
        <p:cxnSp>
          <p:nvCxnSpPr>
            <p:cNvPr id="15" name="Google Shape;863;p42">
              <a:extLst>
                <a:ext uri="{FF2B5EF4-FFF2-40B4-BE49-F238E27FC236}">
                  <a16:creationId xmlns:a16="http://schemas.microsoft.com/office/drawing/2014/main" id="{B4BAEC46-8E91-4BCE-9048-49DC2406AA92}"/>
                </a:ext>
              </a:extLst>
            </p:cNvPr>
            <p:cNvCxnSpPr/>
            <p:nvPr/>
          </p:nvCxnSpPr>
          <p:spPr>
            <a:xfrm rot="10799991">
              <a:off x="2398087" y="6150666"/>
              <a:ext cx="0" cy="219731"/>
            </a:xfrm>
            <a:prstGeom prst="straightConnector1">
              <a:avLst/>
            </a:prstGeom>
            <a:noFill/>
            <a:ln w="25402" cap="flat">
              <a:solidFill>
                <a:srgbClr val="2E75B5"/>
              </a:solidFill>
              <a:prstDash val="solid"/>
              <a:miter/>
              <a:tailEnd type="arrow"/>
            </a:ln>
          </p:spPr>
        </p:cxnSp>
        <p:sp>
          <p:nvSpPr>
            <p:cNvPr id="16" name="Google Shape;864;p42">
              <a:extLst>
                <a:ext uri="{FF2B5EF4-FFF2-40B4-BE49-F238E27FC236}">
                  <a16:creationId xmlns:a16="http://schemas.microsoft.com/office/drawing/2014/main" id="{AE14673E-72B8-4915-8A7E-05535DA97879}"/>
                </a:ext>
              </a:extLst>
            </p:cNvPr>
            <p:cNvSpPr/>
            <p:nvPr/>
          </p:nvSpPr>
          <p:spPr>
            <a:xfrm>
              <a:off x="1895852" y="3391043"/>
              <a:ext cx="2107563" cy="1160099"/>
            </a:xfrm>
            <a:prstGeom prst="rect">
              <a:avLst/>
            </a:prstGeom>
            <a:solidFill>
              <a:srgbClr val="FFFFFF"/>
            </a:solidFill>
            <a:ln w="12701" cap="flat">
              <a:solidFill>
                <a:srgbClr val="7030A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030A0"/>
                  </a:solidFill>
                  <a:effectLst/>
                  <a:uLnTx/>
                  <a:uFillTx/>
                  <a:latin typeface="Calibri"/>
                  <a:ea typeface="Calibri"/>
                  <a:cs typeface="Calibri"/>
                </a:rPr>
                <a:t>Apollo 2.0 </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7030A0"/>
                  </a:solidFill>
                  <a:effectLst/>
                  <a:uLnTx/>
                  <a:uFillTx/>
                  <a:latin typeface="Calibri"/>
                  <a:ea typeface="Calibri"/>
                  <a:cs typeface="Calibri"/>
                </a:rPr>
                <a:t>Software System</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7" name="Google Shape;865;p42">
              <a:extLst>
                <a:ext uri="{FF2B5EF4-FFF2-40B4-BE49-F238E27FC236}">
                  <a16:creationId xmlns:a16="http://schemas.microsoft.com/office/drawing/2014/main" id="{41711535-E70A-4D5B-85A6-CA4039D69021}"/>
                </a:ext>
              </a:extLst>
            </p:cNvPr>
            <p:cNvCxnSpPr/>
            <p:nvPr/>
          </p:nvCxnSpPr>
          <p:spPr>
            <a:xfrm>
              <a:off x="2094104" y="5482733"/>
              <a:ext cx="0" cy="219730"/>
            </a:xfrm>
            <a:prstGeom prst="straightConnector1">
              <a:avLst/>
            </a:prstGeom>
            <a:noFill/>
            <a:ln w="25402" cap="flat">
              <a:solidFill>
                <a:srgbClr val="C00000"/>
              </a:solidFill>
              <a:prstDash val="solid"/>
              <a:miter/>
              <a:tailEnd type="arrow"/>
            </a:ln>
          </p:spPr>
        </p:cxnSp>
        <p:cxnSp>
          <p:nvCxnSpPr>
            <p:cNvPr id="18" name="Google Shape;866;p42">
              <a:extLst>
                <a:ext uri="{FF2B5EF4-FFF2-40B4-BE49-F238E27FC236}">
                  <a16:creationId xmlns:a16="http://schemas.microsoft.com/office/drawing/2014/main" id="{4CC75A1B-4938-4F3A-84F5-91178FD7F4D5}"/>
                </a:ext>
              </a:extLst>
            </p:cNvPr>
            <p:cNvCxnSpPr/>
            <p:nvPr/>
          </p:nvCxnSpPr>
          <p:spPr>
            <a:xfrm rot="10799991">
              <a:off x="2654896" y="5482733"/>
              <a:ext cx="0" cy="219730"/>
            </a:xfrm>
            <a:prstGeom prst="straightConnector1">
              <a:avLst/>
            </a:prstGeom>
            <a:noFill/>
            <a:ln w="25402" cap="flat">
              <a:solidFill>
                <a:srgbClr val="C00000"/>
              </a:solidFill>
              <a:prstDash val="solid"/>
              <a:miter/>
              <a:tailEnd type="arrow"/>
            </a:ln>
          </p:spPr>
        </p:cxnSp>
        <p:cxnSp>
          <p:nvCxnSpPr>
            <p:cNvPr id="19" name="Google Shape;867;p42">
              <a:extLst>
                <a:ext uri="{FF2B5EF4-FFF2-40B4-BE49-F238E27FC236}">
                  <a16:creationId xmlns:a16="http://schemas.microsoft.com/office/drawing/2014/main" id="{41777DB1-190C-4396-AAF3-9892C0C5EE02}"/>
                </a:ext>
              </a:extLst>
            </p:cNvPr>
            <p:cNvCxnSpPr/>
            <p:nvPr/>
          </p:nvCxnSpPr>
          <p:spPr>
            <a:xfrm rot="10799991">
              <a:off x="3443804" y="4551143"/>
              <a:ext cx="0" cy="1151321"/>
            </a:xfrm>
            <a:prstGeom prst="straightConnector1">
              <a:avLst/>
            </a:prstGeom>
            <a:noFill/>
            <a:ln w="25402" cap="flat">
              <a:solidFill>
                <a:srgbClr val="7030A0"/>
              </a:solidFill>
              <a:prstDash val="solid"/>
              <a:miter/>
              <a:tailEnd type="arrow"/>
            </a:ln>
          </p:spPr>
        </p:cxnSp>
        <p:sp>
          <p:nvSpPr>
            <p:cNvPr id="20" name="Google Shape;868;p42">
              <a:extLst>
                <a:ext uri="{FF2B5EF4-FFF2-40B4-BE49-F238E27FC236}">
                  <a16:creationId xmlns:a16="http://schemas.microsoft.com/office/drawing/2014/main" id="{5CDDD679-CB7D-4C7F-A860-E33F8D2D669A}"/>
                </a:ext>
              </a:extLst>
            </p:cNvPr>
            <p:cNvSpPr/>
            <p:nvPr/>
          </p:nvSpPr>
          <p:spPr>
            <a:xfrm>
              <a:off x="1895852" y="2701128"/>
              <a:ext cx="2107563" cy="339096"/>
            </a:xfrm>
            <a:prstGeom prst="rect">
              <a:avLst/>
            </a:prstGeom>
            <a:solidFill>
              <a:srgbClr val="FFFFFF"/>
            </a:solidFill>
            <a:ln w="12701" cap="flat">
              <a:solidFill>
                <a:srgbClr val="548135"/>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385623"/>
                  </a:solidFill>
                  <a:effectLst/>
                  <a:uLnTx/>
                  <a:uFillTx/>
                  <a:latin typeface="Calibri"/>
                  <a:ea typeface="Calibri"/>
                  <a:cs typeface="Calibri"/>
                </a:rPr>
                <a:t>Apollo HMI</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21" name="Google Shape;869;p42">
              <a:extLst>
                <a:ext uri="{FF2B5EF4-FFF2-40B4-BE49-F238E27FC236}">
                  <a16:creationId xmlns:a16="http://schemas.microsoft.com/office/drawing/2014/main" id="{461314D8-DE8E-4C61-82FA-9C8DDFF333C6}"/>
                </a:ext>
              </a:extLst>
            </p:cNvPr>
            <p:cNvCxnSpPr/>
            <p:nvPr/>
          </p:nvCxnSpPr>
          <p:spPr>
            <a:xfrm>
              <a:off x="2506352" y="3040224"/>
              <a:ext cx="0" cy="350819"/>
            </a:xfrm>
            <a:prstGeom prst="straightConnector1">
              <a:avLst/>
            </a:prstGeom>
            <a:noFill/>
            <a:ln w="25402" cap="flat">
              <a:solidFill>
                <a:srgbClr val="548135"/>
              </a:solidFill>
              <a:prstDash val="solid"/>
              <a:miter/>
              <a:tailEnd type="arrow"/>
            </a:ln>
          </p:spPr>
        </p:cxnSp>
        <p:cxnSp>
          <p:nvCxnSpPr>
            <p:cNvPr id="22" name="Google Shape;870;p42">
              <a:extLst>
                <a:ext uri="{FF2B5EF4-FFF2-40B4-BE49-F238E27FC236}">
                  <a16:creationId xmlns:a16="http://schemas.microsoft.com/office/drawing/2014/main" id="{E7C3D5ED-BBEC-4FBB-B30D-71CF21A0591A}"/>
                </a:ext>
              </a:extLst>
            </p:cNvPr>
            <p:cNvCxnSpPr/>
            <p:nvPr/>
          </p:nvCxnSpPr>
          <p:spPr>
            <a:xfrm rot="10799991">
              <a:off x="3315038" y="3040223"/>
              <a:ext cx="0" cy="350819"/>
            </a:xfrm>
            <a:prstGeom prst="straightConnector1">
              <a:avLst/>
            </a:prstGeom>
            <a:noFill/>
            <a:ln w="25402" cap="flat">
              <a:solidFill>
                <a:srgbClr val="548135"/>
              </a:solidFill>
              <a:prstDash val="solid"/>
              <a:miter/>
              <a:tailEnd type="arrow"/>
            </a:ln>
          </p:spPr>
        </p:cxnSp>
        <p:cxnSp>
          <p:nvCxnSpPr>
            <p:cNvPr id="23" name="Google Shape;871;p42">
              <a:extLst>
                <a:ext uri="{FF2B5EF4-FFF2-40B4-BE49-F238E27FC236}">
                  <a16:creationId xmlns:a16="http://schemas.microsoft.com/office/drawing/2014/main" id="{DC912F15-B5DC-4C73-B47A-7602865336A8}"/>
                </a:ext>
              </a:extLst>
            </p:cNvPr>
            <p:cNvCxnSpPr/>
            <p:nvPr/>
          </p:nvCxnSpPr>
          <p:spPr>
            <a:xfrm>
              <a:off x="2739130" y="2140125"/>
              <a:ext cx="0" cy="561003"/>
            </a:xfrm>
            <a:prstGeom prst="straightConnector1">
              <a:avLst/>
            </a:prstGeom>
            <a:noFill/>
            <a:ln w="25402" cap="flat">
              <a:solidFill>
                <a:srgbClr val="548135"/>
              </a:solidFill>
              <a:prstDash val="solid"/>
              <a:miter/>
              <a:tailEnd type="arrow"/>
            </a:ln>
          </p:spPr>
        </p:cxnSp>
        <p:cxnSp>
          <p:nvCxnSpPr>
            <p:cNvPr id="24" name="Google Shape;872;p42">
              <a:extLst>
                <a:ext uri="{FF2B5EF4-FFF2-40B4-BE49-F238E27FC236}">
                  <a16:creationId xmlns:a16="http://schemas.microsoft.com/office/drawing/2014/main" id="{E62366BB-DCCD-49E6-81AF-263E1FF1AA9C}"/>
                </a:ext>
              </a:extLst>
            </p:cNvPr>
            <p:cNvCxnSpPr/>
            <p:nvPr/>
          </p:nvCxnSpPr>
          <p:spPr>
            <a:xfrm rot="10799991">
              <a:off x="3293586" y="2140126"/>
              <a:ext cx="0" cy="561003"/>
            </a:xfrm>
            <a:prstGeom prst="straightConnector1">
              <a:avLst/>
            </a:prstGeom>
            <a:noFill/>
            <a:ln w="25402" cap="flat">
              <a:solidFill>
                <a:srgbClr val="548135"/>
              </a:solidFill>
              <a:prstDash val="solid"/>
              <a:miter/>
              <a:tailEnd type="arrow"/>
            </a:ln>
          </p:spPr>
        </p:cxnSp>
        <p:cxnSp>
          <p:nvCxnSpPr>
            <p:cNvPr id="25" name="Google Shape;873;p42">
              <a:extLst>
                <a:ext uri="{FF2B5EF4-FFF2-40B4-BE49-F238E27FC236}">
                  <a16:creationId xmlns:a16="http://schemas.microsoft.com/office/drawing/2014/main" id="{ED6B54E4-8960-4F0C-9DD0-CA9E397191C4}"/>
                </a:ext>
              </a:extLst>
            </p:cNvPr>
            <p:cNvCxnSpPr/>
            <p:nvPr/>
          </p:nvCxnSpPr>
          <p:spPr>
            <a:xfrm rot="10799991">
              <a:off x="1746284" y="2283677"/>
              <a:ext cx="0" cy="2487186"/>
            </a:xfrm>
            <a:prstGeom prst="straightConnector1">
              <a:avLst/>
            </a:prstGeom>
            <a:noFill/>
            <a:ln w="25402" cap="flat">
              <a:solidFill>
                <a:srgbClr val="C00000"/>
              </a:solidFill>
              <a:prstDash val="solid"/>
              <a:miter/>
              <a:tailEnd type="arrow"/>
            </a:ln>
          </p:spPr>
        </p:cxnSp>
        <p:cxnSp>
          <p:nvCxnSpPr>
            <p:cNvPr id="26" name="Google Shape;874;p42">
              <a:extLst>
                <a:ext uri="{FF2B5EF4-FFF2-40B4-BE49-F238E27FC236}">
                  <a16:creationId xmlns:a16="http://schemas.microsoft.com/office/drawing/2014/main" id="{59212499-1954-4A58-91B9-09EABFE49719}"/>
                </a:ext>
              </a:extLst>
            </p:cNvPr>
            <p:cNvCxnSpPr/>
            <p:nvPr/>
          </p:nvCxnSpPr>
          <p:spPr>
            <a:xfrm>
              <a:off x="1332216" y="2140125"/>
              <a:ext cx="0" cy="3593080"/>
            </a:xfrm>
            <a:prstGeom prst="straightConnector1">
              <a:avLst/>
            </a:prstGeom>
            <a:noFill/>
            <a:ln w="25402" cap="flat">
              <a:solidFill>
                <a:srgbClr val="548135"/>
              </a:solidFill>
              <a:prstDash val="solid"/>
              <a:miter/>
              <a:tailEnd type="arrow"/>
            </a:ln>
          </p:spPr>
        </p:cxnSp>
        <p:sp>
          <p:nvSpPr>
            <p:cNvPr id="27" name="Google Shape;875;p42">
              <a:extLst>
                <a:ext uri="{FF2B5EF4-FFF2-40B4-BE49-F238E27FC236}">
                  <a16:creationId xmlns:a16="http://schemas.microsoft.com/office/drawing/2014/main" id="{0093BB33-CCD8-49BF-9737-DC659F05E343}"/>
                </a:ext>
              </a:extLst>
            </p:cNvPr>
            <p:cNvSpPr txBox="1"/>
            <p:nvPr/>
          </p:nvSpPr>
          <p:spPr>
            <a:xfrm rot="16200004">
              <a:off x="754731" y="3400649"/>
              <a:ext cx="946970" cy="283985"/>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385623"/>
                  </a:solidFill>
                  <a:effectLst/>
                  <a:uLnTx/>
                  <a:uFillTx/>
                  <a:latin typeface="Calibri"/>
                  <a:ea typeface="Calibri"/>
                  <a:cs typeface="Calibri"/>
                </a:rPr>
                <a:t>ESTOP</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28" name="Google Shape;876;p42">
              <a:extLst>
                <a:ext uri="{FF2B5EF4-FFF2-40B4-BE49-F238E27FC236}">
                  <a16:creationId xmlns:a16="http://schemas.microsoft.com/office/drawing/2014/main" id="{59248F9F-717F-426D-A288-62AA80B3F59D}"/>
                </a:ext>
              </a:extLst>
            </p:cNvPr>
            <p:cNvCxnSpPr/>
            <p:nvPr/>
          </p:nvCxnSpPr>
          <p:spPr>
            <a:xfrm>
              <a:off x="684327" y="2140125"/>
              <a:ext cx="0" cy="4230271"/>
            </a:xfrm>
            <a:prstGeom prst="straightConnector1">
              <a:avLst/>
            </a:prstGeom>
            <a:noFill/>
            <a:ln w="25402" cap="flat">
              <a:solidFill>
                <a:srgbClr val="548135"/>
              </a:solidFill>
              <a:prstDash val="solid"/>
              <a:miter/>
              <a:tailEnd type="arrow"/>
            </a:ln>
          </p:spPr>
        </p:cxnSp>
        <p:cxnSp>
          <p:nvCxnSpPr>
            <p:cNvPr id="29" name="Google Shape;877;p42">
              <a:extLst>
                <a:ext uri="{FF2B5EF4-FFF2-40B4-BE49-F238E27FC236}">
                  <a16:creationId xmlns:a16="http://schemas.microsoft.com/office/drawing/2014/main" id="{646516AB-00DE-441A-85E4-1183992E3E58}"/>
                </a:ext>
              </a:extLst>
            </p:cNvPr>
            <p:cNvCxnSpPr/>
            <p:nvPr/>
          </p:nvCxnSpPr>
          <p:spPr>
            <a:xfrm rot="10799991">
              <a:off x="906673" y="2140124"/>
              <a:ext cx="0" cy="4230271"/>
            </a:xfrm>
            <a:prstGeom prst="straightConnector1">
              <a:avLst/>
            </a:prstGeom>
            <a:noFill/>
            <a:ln w="25402" cap="flat">
              <a:solidFill>
                <a:srgbClr val="548135"/>
              </a:solidFill>
              <a:prstDash val="solid"/>
              <a:miter/>
              <a:tailEnd type="arrow"/>
            </a:ln>
          </p:spPr>
        </p:cxnSp>
        <p:sp>
          <p:nvSpPr>
            <p:cNvPr id="30" name="Google Shape;878;p42">
              <a:extLst>
                <a:ext uri="{FF2B5EF4-FFF2-40B4-BE49-F238E27FC236}">
                  <a16:creationId xmlns:a16="http://schemas.microsoft.com/office/drawing/2014/main" id="{338CCC6C-3C0F-43A8-8E78-F3FF151AD6BA}"/>
                </a:ext>
              </a:extLst>
            </p:cNvPr>
            <p:cNvSpPr/>
            <p:nvPr/>
          </p:nvSpPr>
          <p:spPr>
            <a:xfrm>
              <a:off x="1618716" y="4770863"/>
              <a:ext cx="1572036" cy="707471"/>
            </a:xfrm>
            <a:prstGeom prst="rect">
              <a:avLst/>
            </a:prstGeom>
            <a:solidFill>
              <a:srgbClr val="FFFFFF"/>
            </a:solidFill>
            <a:ln w="28575" cap="flat">
              <a:solidFill>
                <a:srgbClr val="C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C00000"/>
                  </a:solidFill>
                  <a:effectLst/>
                  <a:uLnTx/>
                  <a:uFillTx/>
                  <a:latin typeface="Calibri"/>
                  <a:ea typeface="Calibri"/>
                  <a:cs typeface="Calibri"/>
                </a:rPr>
                <a:t>Monitor / Guardian</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31" name="Google Shape;879;p42">
              <a:extLst>
                <a:ext uri="{FF2B5EF4-FFF2-40B4-BE49-F238E27FC236}">
                  <a16:creationId xmlns:a16="http://schemas.microsoft.com/office/drawing/2014/main" id="{D652153B-CB59-453A-A9BC-303CCD41EF91}"/>
                </a:ext>
              </a:extLst>
            </p:cNvPr>
            <p:cNvCxnSpPr/>
            <p:nvPr/>
          </p:nvCxnSpPr>
          <p:spPr>
            <a:xfrm>
              <a:off x="2312398" y="4551142"/>
              <a:ext cx="0" cy="219721"/>
            </a:xfrm>
            <a:prstGeom prst="straightConnector1">
              <a:avLst/>
            </a:prstGeom>
            <a:noFill/>
            <a:ln w="25402" cap="flat">
              <a:solidFill>
                <a:srgbClr val="7030A0"/>
              </a:solidFill>
              <a:prstDash val="solid"/>
              <a:miter/>
              <a:tailEnd type="arrow"/>
            </a:ln>
          </p:spPr>
        </p:cxnSp>
        <p:cxnSp>
          <p:nvCxnSpPr>
            <p:cNvPr id="32" name="Google Shape;880;p42">
              <a:extLst>
                <a:ext uri="{FF2B5EF4-FFF2-40B4-BE49-F238E27FC236}">
                  <a16:creationId xmlns:a16="http://schemas.microsoft.com/office/drawing/2014/main" id="{D3FE26D5-C55B-4BB1-9D57-8F12D3B8CAA7}"/>
                </a:ext>
              </a:extLst>
            </p:cNvPr>
            <p:cNvCxnSpPr/>
            <p:nvPr/>
          </p:nvCxnSpPr>
          <p:spPr>
            <a:xfrm rot="10799991">
              <a:off x="2873191" y="4551133"/>
              <a:ext cx="0" cy="219721"/>
            </a:xfrm>
            <a:prstGeom prst="straightConnector1">
              <a:avLst/>
            </a:prstGeom>
            <a:noFill/>
            <a:ln w="25402" cap="flat">
              <a:solidFill>
                <a:srgbClr val="7030A0"/>
              </a:solidFill>
              <a:prstDash val="solid"/>
              <a:miter/>
              <a:tailEnd type="arrow"/>
            </a:ln>
          </p:spPr>
        </p:cxnSp>
        <p:sp>
          <p:nvSpPr>
            <p:cNvPr id="34" name="Google Shape;883;p42">
              <a:extLst>
                <a:ext uri="{FF2B5EF4-FFF2-40B4-BE49-F238E27FC236}">
                  <a16:creationId xmlns:a16="http://schemas.microsoft.com/office/drawing/2014/main" id="{1AE65941-2C04-4269-A7F2-1992E9D9D4A9}"/>
                </a:ext>
              </a:extLst>
            </p:cNvPr>
            <p:cNvSpPr/>
            <p:nvPr/>
          </p:nvSpPr>
          <p:spPr>
            <a:xfrm flipH="1">
              <a:off x="4040477" y="1794628"/>
              <a:ext cx="990990" cy="4655228"/>
            </a:xfrm>
            <a:custGeom>
              <a:avLst/>
              <a:gdLst>
                <a:gd name="f0" fmla="val w"/>
                <a:gd name="f1" fmla="val h"/>
                <a:gd name="f2" fmla="val 0"/>
                <a:gd name="f3" fmla="val 1301839"/>
                <a:gd name="f4" fmla="val 5044478"/>
                <a:gd name="f5" fmla="val 52630"/>
                <a:gd name="f6" fmla="val 4977801"/>
                <a:gd name="f7" fmla="val 75416"/>
                <a:gd name="f8" fmla="val 60897"/>
                <a:gd name="f9" fmla="val 48637"/>
                <a:gd name="f10" fmla="val 70818"/>
                <a:gd name="f11" fmla="val 12798"/>
                <a:gd name="f12" fmla="val 1262289"/>
                <a:gd name="f13" fmla="val 1739065"/>
                <a:gd name="f14" fmla="val 1730610"/>
                <a:gd name="f15" fmla="val 1283803"/>
                <a:gd name="f16" fmla="val 1759296"/>
                <a:gd name="f17" fmla="val 1298974"/>
                <a:gd name="f18" fmla="val 2982753"/>
                <a:gd name="f19" fmla="val 1293623"/>
                <a:gd name="f20" fmla="val 2978944"/>
                <a:gd name="f21" fmla="*/ f0 1 1301839"/>
                <a:gd name="f22" fmla="*/ f1 1 5044478"/>
                <a:gd name="f23" fmla="val f2"/>
                <a:gd name="f24" fmla="val f3"/>
                <a:gd name="f25" fmla="val f4"/>
                <a:gd name="f26" fmla="+- f25 0 f23"/>
                <a:gd name="f27" fmla="+- f24 0 f23"/>
                <a:gd name="f28" fmla="*/ f27 1 1301839"/>
                <a:gd name="f29" fmla="*/ f26 1 5044478"/>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1301839" h="5044478">
                  <a:moveTo>
                    <a:pt x="f2" y="f4"/>
                  </a:moveTo>
                  <a:cubicBezTo>
                    <a:pt x="f5" y="f6"/>
                    <a:pt x="f7" y="f8"/>
                    <a:pt x="f9" y="f2"/>
                  </a:cubicBezTo>
                  <a:cubicBezTo>
                    <a:pt x="f10" y="f11"/>
                    <a:pt x="f12" y="f13"/>
                    <a:pt x="f3" y="f14"/>
                  </a:cubicBezTo>
                  <a:cubicBezTo>
                    <a:pt x="f15" y="f16"/>
                    <a:pt x="f17" y="f18"/>
                    <a:pt x="f19" y="f20"/>
                  </a:cubicBezTo>
                </a:path>
              </a:pathLst>
            </a:custGeom>
            <a:noFill/>
            <a:ln cap="flat">
              <a:noFill/>
              <a:prstDash val="solid"/>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FFFFFF"/>
                </a:solidFill>
                <a:effectLst/>
                <a:uLnTx/>
                <a:uFillTx/>
                <a:latin typeface="Calibri"/>
                <a:ea typeface="Calibri"/>
                <a:cs typeface="Calibri"/>
              </a:endParaRPr>
            </a:p>
          </p:txBody>
        </p:sp>
      </p:grpSp>
      <p:sp>
        <p:nvSpPr>
          <p:cNvPr id="35" name="TextBox 34">
            <a:extLst>
              <a:ext uri="{FF2B5EF4-FFF2-40B4-BE49-F238E27FC236}">
                <a16:creationId xmlns:a16="http://schemas.microsoft.com/office/drawing/2014/main" id="{33835AD5-FABE-4F33-BECB-589239FA1274}"/>
              </a:ext>
            </a:extLst>
          </p:cNvPr>
          <p:cNvSpPr txBox="1"/>
          <p:nvPr/>
        </p:nvSpPr>
        <p:spPr>
          <a:xfrm>
            <a:off x="6790471" y="6638150"/>
            <a:ext cx="2353528"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36" name="Google Shape;121;p18">
            <a:extLst>
              <a:ext uri="{FF2B5EF4-FFF2-40B4-BE49-F238E27FC236}">
                <a16:creationId xmlns:a16="http://schemas.microsoft.com/office/drawing/2014/main" id="{50EEB132-C0D9-4578-8224-848743615FE0}"/>
              </a:ext>
            </a:extLst>
          </p:cNvPr>
          <p:cNvSpPr txBox="1"/>
          <p:nvPr/>
        </p:nvSpPr>
        <p:spPr>
          <a:xfrm>
            <a:off x="2915728" y="0"/>
            <a:ext cx="6228271" cy="848517"/>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a:ln>
                  <a:noFill/>
                </a:ln>
                <a:solidFill>
                  <a:srgbClr val="000000"/>
                </a:solidFill>
                <a:effectLst/>
                <a:uLnTx/>
                <a:uFillTx/>
                <a:latin typeface="Calibri"/>
                <a:ea typeface="Calibri"/>
                <a:cs typeface="Calibri"/>
              </a:rPr>
              <a:t>Control Structure Refinement</a:t>
            </a:r>
          </a:p>
        </p:txBody>
      </p:sp>
      <p:sp>
        <p:nvSpPr>
          <p:cNvPr id="39" name="Freeform 40">
            <a:extLst>
              <a:ext uri="{FF2B5EF4-FFF2-40B4-BE49-F238E27FC236}">
                <a16:creationId xmlns:a16="http://schemas.microsoft.com/office/drawing/2014/main" id="{44FAB591-A24A-42DC-A576-A9A1CAB5120A}"/>
              </a:ext>
            </a:extLst>
          </p:cNvPr>
          <p:cNvSpPr/>
          <p:nvPr/>
        </p:nvSpPr>
        <p:spPr>
          <a:xfrm flipH="1">
            <a:off x="4026020" y="1760569"/>
            <a:ext cx="954599" cy="4814451"/>
          </a:xfrm>
          <a:custGeom>
            <a:avLst/>
            <a:gdLst>
              <a:gd name="connsiteX0" fmla="*/ 0 w 2971800"/>
              <a:gd name="connsiteY0" fmla="*/ 0 h 4996543"/>
              <a:gd name="connsiteX1" fmla="*/ 2971800 w 2971800"/>
              <a:gd name="connsiteY1" fmla="*/ 4098472 h 4996543"/>
              <a:gd name="connsiteX2" fmla="*/ 2971800 w 2971800"/>
              <a:gd name="connsiteY2" fmla="*/ 4996543 h 4996543"/>
              <a:gd name="connsiteX3" fmla="*/ 81643 w 2971800"/>
              <a:gd name="connsiteY3" fmla="*/ 4163786 h 4996543"/>
              <a:gd name="connsiteX0" fmla="*/ 0 w 2971800"/>
              <a:gd name="connsiteY0" fmla="*/ 0 h 4996543"/>
              <a:gd name="connsiteX1" fmla="*/ 2971800 w 2971800"/>
              <a:gd name="connsiteY1" fmla="*/ 4098472 h 4996543"/>
              <a:gd name="connsiteX2" fmla="*/ 2971800 w 2971800"/>
              <a:gd name="connsiteY2" fmla="*/ 4996543 h 4996543"/>
              <a:gd name="connsiteX3" fmla="*/ 293915 w 2971800"/>
              <a:gd name="connsiteY3" fmla="*/ 4245429 h 4996543"/>
              <a:gd name="connsiteX4" fmla="*/ 81643 w 2971800"/>
              <a:gd name="connsiteY4" fmla="*/ 4163786 h 4996543"/>
              <a:gd name="connsiteX0" fmla="*/ 16329 w 2988129"/>
              <a:gd name="connsiteY0" fmla="*/ 0 h 4996543"/>
              <a:gd name="connsiteX1" fmla="*/ 2988129 w 2988129"/>
              <a:gd name="connsiteY1" fmla="*/ 4098472 h 4996543"/>
              <a:gd name="connsiteX2" fmla="*/ 2988129 w 2988129"/>
              <a:gd name="connsiteY2" fmla="*/ 4996543 h 4996543"/>
              <a:gd name="connsiteX3" fmla="*/ 310244 w 2988129"/>
              <a:gd name="connsiteY3" fmla="*/ 4245429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65316 w 2988129"/>
              <a:gd name="connsiteY3" fmla="*/ 4343401 h 4996543"/>
              <a:gd name="connsiteX4" fmla="*/ 0 w 2988129"/>
              <a:gd name="connsiteY4" fmla="*/ 32657 h 4996543"/>
              <a:gd name="connsiteX0" fmla="*/ 16329 w 2988129"/>
              <a:gd name="connsiteY0" fmla="*/ 0 h 4996543"/>
              <a:gd name="connsiteX1" fmla="*/ 2988129 w 2988129"/>
              <a:gd name="connsiteY1" fmla="*/ 4098472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988129"/>
              <a:gd name="connsiteY0" fmla="*/ 0 h 4996543"/>
              <a:gd name="connsiteX1" fmla="*/ 2434153 w 2988129"/>
              <a:gd name="connsiteY1" fmla="*/ 1677006 h 4996543"/>
              <a:gd name="connsiteX2" fmla="*/ 2988129 w 2988129"/>
              <a:gd name="connsiteY2" fmla="*/ 4996543 h 4996543"/>
              <a:gd name="connsiteX3" fmla="*/ 16330 w 2988129"/>
              <a:gd name="connsiteY3" fmla="*/ 4343401 h 4996543"/>
              <a:gd name="connsiteX4" fmla="*/ 0 w 2988129"/>
              <a:gd name="connsiteY4" fmla="*/ 32657 h 4996543"/>
              <a:gd name="connsiteX0" fmla="*/ 16329 w 2434153"/>
              <a:gd name="connsiteY0" fmla="*/ 0 h 4649409"/>
              <a:gd name="connsiteX1" fmla="*/ 2434153 w 2434153"/>
              <a:gd name="connsiteY1" fmla="*/ 1677006 h 4649409"/>
              <a:gd name="connsiteX2" fmla="*/ 2425498 w 2434153"/>
              <a:gd name="connsiteY2" fmla="*/ 4649409 h 4649409"/>
              <a:gd name="connsiteX3" fmla="*/ 16330 w 2434153"/>
              <a:gd name="connsiteY3" fmla="*/ 4343401 h 4649409"/>
              <a:gd name="connsiteX4" fmla="*/ 0 w 2434153"/>
              <a:gd name="connsiteY4" fmla="*/ 32657 h 4649409"/>
              <a:gd name="connsiteX0" fmla="*/ 16329 w 2425498"/>
              <a:gd name="connsiteY0" fmla="*/ 0 h 4649409"/>
              <a:gd name="connsiteX1" fmla="*/ 2425498 w 2425498"/>
              <a:gd name="connsiteY1" fmla="*/ 1677006 h 4649409"/>
              <a:gd name="connsiteX2" fmla="*/ 2425498 w 2425498"/>
              <a:gd name="connsiteY2" fmla="*/ 4649409 h 4649409"/>
              <a:gd name="connsiteX3" fmla="*/ 16330 w 2425498"/>
              <a:gd name="connsiteY3" fmla="*/ 4343401 h 4649409"/>
              <a:gd name="connsiteX4" fmla="*/ 0 w 2425498"/>
              <a:gd name="connsiteY4" fmla="*/ 32657 h 4649409"/>
              <a:gd name="connsiteX0" fmla="*/ 16329 w 2425498"/>
              <a:gd name="connsiteY0" fmla="*/ 0 h 4343401"/>
              <a:gd name="connsiteX1" fmla="*/ 2425498 w 2425498"/>
              <a:gd name="connsiteY1" fmla="*/ 1677006 h 4343401"/>
              <a:gd name="connsiteX2" fmla="*/ 2425498 w 2425498"/>
              <a:gd name="connsiteY2" fmla="*/ 3956391 h 4343401"/>
              <a:gd name="connsiteX3" fmla="*/ 16330 w 2425498"/>
              <a:gd name="connsiteY3" fmla="*/ 4343401 h 4343401"/>
              <a:gd name="connsiteX4" fmla="*/ 0 w 2425498"/>
              <a:gd name="connsiteY4" fmla="*/ 32657 h 4343401"/>
              <a:gd name="connsiteX0" fmla="*/ 16329 w 2425498"/>
              <a:gd name="connsiteY0" fmla="*/ 0 h 5007544"/>
              <a:gd name="connsiteX1" fmla="*/ 2425498 w 2425498"/>
              <a:gd name="connsiteY1" fmla="*/ 1677006 h 5007544"/>
              <a:gd name="connsiteX2" fmla="*/ 2425498 w 2425498"/>
              <a:gd name="connsiteY2" fmla="*/ 3956391 h 5007544"/>
              <a:gd name="connsiteX3" fmla="*/ 213138 w 2425498"/>
              <a:gd name="connsiteY3" fmla="*/ 5007544 h 5007544"/>
              <a:gd name="connsiteX4" fmla="*/ 0 w 2425498"/>
              <a:gd name="connsiteY4" fmla="*/ 32657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4" fmla="*/ 170638 w 2409169"/>
              <a:gd name="connsiteY4" fmla="*/ 1370569 h 5007544"/>
              <a:gd name="connsiteX0" fmla="*/ 0 w 2409169"/>
              <a:gd name="connsiteY0" fmla="*/ 0 h 5007544"/>
              <a:gd name="connsiteX1" fmla="*/ 2409169 w 2409169"/>
              <a:gd name="connsiteY1" fmla="*/ 1677006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3956391 h 5007544"/>
              <a:gd name="connsiteX3" fmla="*/ 196809 w 2409169"/>
              <a:gd name="connsiteY3" fmla="*/ 5007544 h 5007544"/>
              <a:gd name="connsiteX0" fmla="*/ 0 w 2409169"/>
              <a:gd name="connsiteY0" fmla="*/ 0 h 5007544"/>
              <a:gd name="connsiteX1" fmla="*/ 2397902 w 2409169"/>
              <a:gd name="connsiteY1" fmla="*/ 858859 h 5007544"/>
              <a:gd name="connsiteX2" fmla="*/ 2409169 w 2409169"/>
              <a:gd name="connsiteY2" fmla="*/ 4543532 h 5007544"/>
              <a:gd name="connsiteX3" fmla="*/ 196809 w 2409169"/>
              <a:gd name="connsiteY3" fmla="*/ 5007544 h 5007544"/>
              <a:gd name="connsiteX0" fmla="*/ 17262 w 2426431"/>
              <a:gd name="connsiteY0" fmla="*/ 0 h 4543532"/>
              <a:gd name="connsiteX1" fmla="*/ 2415164 w 2426431"/>
              <a:gd name="connsiteY1" fmla="*/ 858859 h 4543532"/>
              <a:gd name="connsiteX2" fmla="*/ 2426431 w 2426431"/>
              <a:gd name="connsiteY2" fmla="*/ 4543532 h 4543532"/>
              <a:gd name="connsiteX3" fmla="*/ 0 w 2426431"/>
              <a:gd name="connsiteY3" fmla="*/ 3669632 h 4543532"/>
              <a:gd name="connsiteX0" fmla="*/ 0 w 2499304"/>
              <a:gd name="connsiteY0" fmla="*/ 411676 h 3684673"/>
              <a:gd name="connsiteX1" fmla="*/ 2488037 w 2499304"/>
              <a:gd name="connsiteY1" fmla="*/ 0 h 3684673"/>
              <a:gd name="connsiteX2" fmla="*/ 2499304 w 2499304"/>
              <a:gd name="connsiteY2" fmla="*/ 3684673 h 3684673"/>
              <a:gd name="connsiteX3" fmla="*/ 72873 w 2499304"/>
              <a:gd name="connsiteY3" fmla="*/ 2810773 h 3684673"/>
              <a:gd name="connsiteX0" fmla="*/ 5996 w 2505300"/>
              <a:gd name="connsiteY0" fmla="*/ 411676 h 3684673"/>
              <a:gd name="connsiteX1" fmla="*/ 2494033 w 2505300"/>
              <a:gd name="connsiteY1" fmla="*/ 0 h 3684673"/>
              <a:gd name="connsiteX2" fmla="*/ 2505300 w 2505300"/>
              <a:gd name="connsiteY2" fmla="*/ 3684673 h 3684673"/>
              <a:gd name="connsiteX3" fmla="*/ 0 w 2505300"/>
              <a:gd name="connsiteY3" fmla="*/ 2714520 h 3684673"/>
              <a:gd name="connsiteX0" fmla="*/ 0 w 2826045"/>
              <a:gd name="connsiteY0" fmla="*/ 0 h 3975641"/>
              <a:gd name="connsiteX1" fmla="*/ 2814778 w 2826045"/>
              <a:gd name="connsiteY1" fmla="*/ 290968 h 3975641"/>
              <a:gd name="connsiteX2" fmla="*/ 2826045 w 2826045"/>
              <a:gd name="connsiteY2" fmla="*/ 3975641 h 3975641"/>
              <a:gd name="connsiteX3" fmla="*/ 320745 w 2826045"/>
              <a:gd name="connsiteY3" fmla="*/ 3005488 h 3975641"/>
              <a:gd name="connsiteX0" fmla="*/ 0 w 2826045"/>
              <a:gd name="connsiteY0" fmla="*/ 0 h 3975641"/>
              <a:gd name="connsiteX1" fmla="*/ 2814778 w 2826045"/>
              <a:gd name="connsiteY1" fmla="*/ 290968 h 3975641"/>
              <a:gd name="connsiteX2" fmla="*/ 2826045 w 2826045"/>
              <a:gd name="connsiteY2" fmla="*/ 3975641 h 3975641"/>
              <a:gd name="connsiteX3" fmla="*/ 61605 w 2826045"/>
              <a:gd name="connsiteY3" fmla="*/ 2283593 h 3975641"/>
              <a:gd name="connsiteX0" fmla="*/ 0 w 2826045"/>
              <a:gd name="connsiteY0" fmla="*/ 0 h 3975641"/>
              <a:gd name="connsiteX1" fmla="*/ 2814778 w 2826045"/>
              <a:gd name="connsiteY1" fmla="*/ 290968 h 3975641"/>
              <a:gd name="connsiteX2" fmla="*/ 2826045 w 2826045"/>
              <a:gd name="connsiteY2" fmla="*/ 3975641 h 3975641"/>
              <a:gd name="connsiteX3" fmla="*/ 5271 w 2826045"/>
              <a:gd name="connsiteY3" fmla="*/ 2283593 h 3975641"/>
              <a:gd name="connsiteX0" fmla="*/ 0 w 2826045"/>
              <a:gd name="connsiteY0" fmla="*/ 1595584 h 5571225"/>
              <a:gd name="connsiteX1" fmla="*/ 2814778 w 2826045"/>
              <a:gd name="connsiteY1" fmla="*/ 0 h 5571225"/>
              <a:gd name="connsiteX2" fmla="*/ 2826045 w 2826045"/>
              <a:gd name="connsiteY2" fmla="*/ 5571225 h 5571225"/>
              <a:gd name="connsiteX3" fmla="*/ 5271 w 2826045"/>
              <a:gd name="connsiteY3" fmla="*/ 3879177 h 5571225"/>
              <a:gd name="connsiteX0" fmla="*/ 0 w 2826045"/>
              <a:gd name="connsiteY0" fmla="*/ 1595584 h 3879177"/>
              <a:gd name="connsiteX1" fmla="*/ 2814778 w 2826045"/>
              <a:gd name="connsiteY1" fmla="*/ 0 h 3879177"/>
              <a:gd name="connsiteX2" fmla="*/ 2826045 w 2826045"/>
              <a:gd name="connsiteY2" fmla="*/ 3078282 h 3879177"/>
              <a:gd name="connsiteX3" fmla="*/ 5271 w 2826045"/>
              <a:gd name="connsiteY3" fmla="*/ 3879177 h 3879177"/>
              <a:gd name="connsiteX0" fmla="*/ 0 w 2815862"/>
              <a:gd name="connsiteY0" fmla="*/ 1595584 h 3879177"/>
              <a:gd name="connsiteX1" fmla="*/ 2814778 w 2815862"/>
              <a:gd name="connsiteY1" fmla="*/ 0 h 3879177"/>
              <a:gd name="connsiteX2" fmla="*/ 2814778 w 2815862"/>
              <a:gd name="connsiteY2" fmla="*/ 3107158 h 3879177"/>
              <a:gd name="connsiteX3" fmla="*/ 5271 w 2815862"/>
              <a:gd name="connsiteY3" fmla="*/ 3879177 h 3879177"/>
              <a:gd name="connsiteX0" fmla="*/ 0 w 2814778"/>
              <a:gd name="connsiteY0" fmla="*/ 1749588 h 4033181"/>
              <a:gd name="connsiteX1" fmla="*/ 2803511 w 2814778"/>
              <a:gd name="connsiteY1" fmla="*/ 0 h 4033181"/>
              <a:gd name="connsiteX2" fmla="*/ 2814778 w 2814778"/>
              <a:gd name="connsiteY2" fmla="*/ 3261162 h 4033181"/>
              <a:gd name="connsiteX3" fmla="*/ 5271 w 2814778"/>
              <a:gd name="connsiteY3" fmla="*/ 4033181 h 4033181"/>
              <a:gd name="connsiteX0" fmla="*/ 0 w 2803519"/>
              <a:gd name="connsiteY0" fmla="*/ 1749588 h 4685275"/>
              <a:gd name="connsiteX1" fmla="*/ 2803511 w 2803519"/>
              <a:gd name="connsiteY1" fmla="*/ 0 h 4685275"/>
              <a:gd name="connsiteX2" fmla="*/ 1635367 w 2803519"/>
              <a:gd name="connsiteY2" fmla="*/ 4646830 h 4685275"/>
              <a:gd name="connsiteX3" fmla="*/ 5271 w 2803519"/>
              <a:gd name="connsiteY3" fmla="*/ 4033181 h 4685275"/>
              <a:gd name="connsiteX0" fmla="*/ 0 w 1635367"/>
              <a:gd name="connsiteY0" fmla="*/ 799746 h 3735433"/>
              <a:gd name="connsiteX1" fmla="*/ 1458327 w 1635367"/>
              <a:gd name="connsiteY1" fmla="*/ 0 h 3735433"/>
              <a:gd name="connsiteX2" fmla="*/ 1635367 w 1635367"/>
              <a:gd name="connsiteY2" fmla="*/ 3696988 h 3735433"/>
              <a:gd name="connsiteX3" fmla="*/ 5271 w 1635367"/>
              <a:gd name="connsiteY3" fmla="*/ 3083339 h 3735433"/>
              <a:gd name="connsiteX0" fmla="*/ 0 w 1635367"/>
              <a:gd name="connsiteY0" fmla="*/ 0 h 2935687"/>
              <a:gd name="connsiteX1" fmla="*/ 1633385 w 1635367"/>
              <a:gd name="connsiteY1" fmla="*/ 738430 h 2935687"/>
              <a:gd name="connsiteX2" fmla="*/ 1635367 w 1635367"/>
              <a:gd name="connsiteY2" fmla="*/ 2897242 h 2935687"/>
              <a:gd name="connsiteX3" fmla="*/ 5271 w 1635367"/>
              <a:gd name="connsiteY3" fmla="*/ 2283593 h 2935687"/>
              <a:gd name="connsiteX0" fmla="*/ 0 w 1764357"/>
              <a:gd name="connsiteY0" fmla="*/ 0 h 3502756"/>
              <a:gd name="connsiteX1" fmla="*/ 1762375 w 1764357"/>
              <a:gd name="connsiteY1" fmla="*/ 1305499 h 3502756"/>
              <a:gd name="connsiteX2" fmla="*/ 1764357 w 1764357"/>
              <a:gd name="connsiteY2" fmla="*/ 3464311 h 3502756"/>
              <a:gd name="connsiteX3" fmla="*/ 134261 w 1764357"/>
              <a:gd name="connsiteY3" fmla="*/ 2850662 h 3502756"/>
              <a:gd name="connsiteX0" fmla="*/ 0 w 1764357"/>
              <a:gd name="connsiteY0" fmla="*/ 0 h 4296690"/>
              <a:gd name="connsiteX1" fmla="*/ 1762375 w 1764357"/>
              <a:gd name="connsiteY1" fmla="*/ 1305499 h 4296690"/>
              <a:gd name="connsiteX2" fmla="*/ 1764357 w 1764357"/>
              <a:gd name="connsiteY2" fmla="*/ 3464311 h 4296690"/>
              <a:gd name="connsiteX3" fmla="*/ 88193 w 1764357"/>
              <a:gd name="connsiteY3" fmla="*/ 4296690 h 4296690"/>
              <a:gd name="connsiteX0" fmla="*/ 59225 w 1676164"/>
              <a:gd name="connsiteY0" fmla="*/ 0 h 4211630"/>
              <a:gd name="connsiteX1" fmla="*/ 1674182 w 1676164"/>
              <a:gd name="connsiteY1" fmla="*/ 1220439 h 4211630"/>
              <a:gd name="connsiteX2" fmla="*/ 1676164 w 1676164"/>
              <a:gd name="connsiteY2" fmla="*/ 3379251 h 4211630"/>
              <a:gd name="connsiteX3" fmla="*/ 0 w 1676164"/>
              <a:gd name="connsiteY3" fmla="*/ 4211630 h 4211630"/>
              <a:gd name="connsiteX0" fmla="*/ 59225 w 1676164"/>
              <a:gd name="connsiteY0" fmla="*/ 466593 h 4678223"/>
              <a:gd name="connsiteX1" fmla="*/ 1388561 w 1676164"/>
              <a:gd name="connsiteY1" fmla="*/ 0 h 4678223"/>
              <a:gd name="connsiteX2" fmla="*/ 1676164 w 1676164"/>
              <a:gd name="connsiteY2" fmla="*/ 3845844 h 4678223"/>
              <a:gd name="connsiteX3" fmla="*/ 0 w 1676164"/>
              <a:gd name="connsiteY3" fmla="*/ 4678223 h 4678223"/>
              <a:gd name="connsiteX0" fmla="*/ 59225 w 1388962"/>
              <a:gd name="connsiteY0" fmla="*/ 466593 h 4950690"/>
              <a:gd name="connsiteX1" fmla="*/ 1388561 w 1388962"/>
              <a:gd name="connsiteY1" fmla="*/ 0 h 4950690"/>
              <a:gd name="connsiteX2" fmla="*/ 1372116 w 1388962"/>
              <a:gd name="connsiteY2" fmla="*/ 4894923 h 4950690"/>
              <a:gd name="connsiteX3" fmla="*/ 0 w 1388962"/>
              <a:gd name="connsiteY3" fmla="*/ 4678223 h 4950690"/>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88962"/>
              <a:gd name="connsiteY0" fmla="*/ 466593 h 4894923"/>
              <a:gd name="connsiteX1" fmla="*/ 1388561 w 1388962"/>
              <a:gd name="connsiteY1" fmla="*/ 0 h 4894923"/>
              <a:gd name="connsiteX2" fmla="*/ 1372116 w 1388962"/>
              <a:gd name="connsiteY2" fmla="*/ 4894923 h 4894923"/>
              <a:gd name="connsiteX3" fmla="*/ 0 w 1388962"/>
              <a:gd name="connsiteY3" fmla="*/ 4678223 h 4894923"/>
              <a:gd name="connsiteX0" fmla="*/ 59225 w 1396947"/>
              <a:gd name="connsiteY0" fmla="*/ 14943 h 4443273"/>
              <a:gd name="connsiteX1" fmla="*/ 1396641 w 1396947"/>
              <a:gd name="connsiteY1" fmla="*/ 817314 h 4443273"/>
              <a:gd name="connsiteX2" fmla="*/ 1372116 w 1396947"/>
              <a:gd name="connsiteY2" fmla="*/ 4443273 h 4443273"/>
              <a:gd name="connsiteX3" fmla="*/ 0 w 1396947"/>
              <a:gd name="connsiteY3" fmla="*/ 4226573 h 4443273"/>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4943 h 4227021"/>
              <a:gd name="connsiteX1" fmla="*/ 1396641 w 1397220"/>
              <a:gd name="connsiteY1" fmla="*/ 817314 h 4227021"/>
              <a:gd name="connsiteX2" fmla="*/ 1388276 w 1397220"/>
              <a:gd name="connsiteY2" fmla="*/ 3687493 h 4227021"/>
              <a:gd name="connsiteX3" fmla="*/ 0 w 1397220"/>
              <a:gd name="connsiteY3" fmla="*/ 4226573 h 4227021"/>
              <a:gd name="connsiteX0" fmla="*/ 59225 w 1397220"/>
              <a:gd name="connsiteY0" fmla="*/ 16982 h 4229060"/>
              <a:gd name="connsiteX1" fmla="*/ 1396641 w 1397220"/>
              <a:gd name="connsiteY1" fmla="*/ 819353 h 4229060"/>
              <a:gd name="connsiteX2" fmla="*/ 1388276 w 1397220"/>
              <a:gd name="connsiteY2" fmla="*/ 3689532 h 4229060"/>
              <a:gd name="connsiteX3" fmla="*/ 0 w 1397220"/>
              <a:gd name="connsiteY3" fmla="*/ 4228612 h 4229060"/>
              <a:gd name="connsiteX0" fmla="*/ 18825 w 1397220"/>
              <a:gd name="connsiteY0" fmla="*/ 12116 h 4653402"/>
              <a:gd name="connsiteX1" fmla="*/ 1396641 w 1397220"/>
              <a:gd name="connsiteY1" fmla="*/ 1243695 h 4653402"/>
              <a:gd name="connsiteX2" fmla="*/ 1388276 w 1397220"/>
              <a:gd name="connsiteY2" fmla="*/ 4113874 h 4653402"/>
              <a:gd name="connsiteX3" fmla="*/ 0 w 1397220"/>
              <a:gd name="connsiteY3" fmla="*/ 4652954 h 4653402"/>
              <a:gd name="connsiteX0" fmla="*/ 18825 w 1397220"/>
              <a:gd name="connsiteY0" fmla="*/ 0 h 4641286"/>
              <a:gd name="connsiteX1" fmla="*/ 1396641 w 1397220"/>
              <a:gd name="connsiteY1" fmla="*/ 1231579 h 4641286"/>
              <a:gd name="connsiteX2" fmla="*/ 1388276 w 1397220"/>
              <a:gd name="connsiteY2" fmla="*/ 4101758 h 4641286"/>
              <a:gd name="connsiteX3" fmla="*/ 0 w 1397220"/>
              <a:gd name="connsiteY3" fmla="*/ 4640838 h 4641286"/>
              <a:gd name="connsiteX0" fmla="*/ 0 w 1378395"/>
              <a:gd name="connsiteY0" fmla="*/ 0 h 4231659"/>
              <a:gd name="connsiteX1" fmla="*/ 1377816 w 1378395"/>
              <a:gd name="connsiteY1" fmla="*/ 1231579 h 4231659"/>
              <a:gd name="connsiteX2" fmla="*/ 1369451 w 1378395"/>
              <a:gd name="connsiteY2" fmla="*/ 4101758 h 4231659"/>
              <a:gd name="connsiteX3" fmla="*/ 37736 w 1378395"/>
              <a:gd name="connsiteY3" fmla="*/ 4230291 h 4231659"/>
              <a:gd name="connsiteX0" fmla="*/ 0 w 1378395"/>
              <a:gd name="connsiteY0" fmla="*/ 0 h 4231659"/>
              <a:gd name="connsiteX1" fmla="*/ 1377816 w 1378395"/>
              <a:gd name="connsiteY1" fmla="*/ 1231579 h 4231659"/>
              <a:gd name="connsiteX2" fmla="*/ 1369451 w 1378395"/>
              <a:gd name="connsiteY2" fmla="*/ 4101758 h 4231659"/>
              <a:gd name="connsiteX3" fmla="*/ 5415 w 1378395"/>
              <a:gd name="connsiteY3" fmla="*/ 4230291 h 4231659"/>
              <a:gd name="connsiteX0" fmla="*/ 0 w 1565265"/>
              <a:gd name="connsiteY0" fmla="*/ 0 h 3047293"/>
              <a:gd name="connsiteX1" fmla="*/ 1564686 w 1565265"/>
              <a:gd name="connsiteY1" fmla="*/ 47213 h 3047293"/>
              <a:gd name="connsiteX2" fmla="*/ 1556321 w 1565265"/>
              <a:gd name="connsiteY2" fmla="*/ 2917392 h 3047293"/>
              <a:gd name="connsiteX3" fmla="*/ 192285 w 1565265"/>
              <a:gd name="connsiteY3" fmla="*/ 3045925 h 3047293"/>
              <a:gd name="connsiteX0" fmla="*/ 0 w 1565265"/>
              <a:gd name="connsiteY0" fmla="*/ 0 h 2917392"/>
              <a:gd name="connsiteX1" fmla="*/ 1564686 w 1565265"/>
              <a:gd name="connsiteY1" fmla="*/ 47213 h 2917392"/>
              <a:gd name="connsiteX2" fmla="*/ 1556321 w 1565265"/>
              <a:gd name="connsiteY2" fmla="*/ 2917392 h 2917392"/>
              <a:gd name="connsiteX3" fmla="*/ 5416 w 1565265"/>
              <a:gd name="connsiteY3" fmla="*/ 2209902 h 2917392"/>
              <a:gd name="connsiteX0" fmla="*/ 0 w 1556321"/>
              <a:gd name="connsiteY0" fmla="*/ 1058776 h 3976168"/>
              <a:gd name="connsiteX1" fmla="*/ 1393389 w 1556321"/>
              <a:gd name="connsiteY1" fmla="*/ 0 h 3976168"/>
              <a:gd name="connsiteX2" fmla="*/ 1556321 w 1556321"/>
              <a:gd name="connsiteY2" fmla="*/ 3976168 h 3976168"/>
              <a:gd name="connsiteX3" fmla="*/ 5416 w 1556321"/>
              <a:gd name="connsiteY3" fmla="*/ 3268678 h 3976168"/>
              <a:gd name="connsiteX0" fmla="*/ 0 w 1394202"/>
              <a:gd name="connsiteY0" fmla="*/ 1058776 h 3680077"/>
              <a:gd name="connsiteX1" fmla="*/ 1393389 w 1394202"/>
              <a:gd name="connsiteY1" fmla="*/ 0 h 3680077"/>
              <a:gd name="connsiteX2" fmla="*/ 1390215 w 1394202"/>
              <a:gd name="connsiteY2" fmla="*/ 3680077 h 3680077"/>
              <a:gd name="connsiteX3" fmla="*/ 5416 w 1394202"/>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80529 w 1669315"/>
              <a:gd name="connsiteY3" fmla="*/ 3268678 h 3680077"/>
              <a:gd name="connsiteX0" fmla="*/ 0 w 1669315"/>
              <a:gd name="connsiteY0" fmla="*/ 902022 h 3680077"/>
              <a:gd name="connsiteX1" fmla="*/ 1668502 w 1669315"/>
              <a:gd name="connsiteY1" fmla="*/ 0 h 3680077"/>
              <a:gd name="connsiteX2" fmla="*/ 1665328 w 1669315"/>
              <a:gd name="connsiteY2" fmla="*/ 3680077 h 3680077"/>
              <a:gd name="connsiteX3" fmla="*/ 20989 w 1669315"/>
              <a:gd name="connsiteY3" fmla="*/ 3138050 h 3680077"/>
              <a:gd name="connsiteX0" fmla="*/ 50581 w 1648326"/>
              <a:gd name="connsiteY0" fmla="*/ 0 h 4320527"/>
              <a:gd name="connsiteX1" fmla="*/ 1647513 w 1648326"/>
              <a:gd name="connsiteY1" fmla="*/ 640450 h 4320527"/>
              <a:gd name="connsiteX2" fmla="*/ 1644339 w 1648326"/>
              <a:gd name="connsiteY2" fmla="*/ 4320527 h 4320527"/>
              <a:gd name="connsiteX3" fmla="*/ 0 w 1648326"/>
              <a:gd name="connsiteY3" fmla="*/ 3778500 h 4320527"/>
              <a:gd name="connsiteX0" fmla="*/ 0 w 1597745"/>
              <a:gd name="connsiteY0" fmla="*/ 0 h 4320527"/>
              <a:gd name="connsiteX1" fmla="*/ 1596932 w 1597745"/>
              <a:gd name="connsiteY1" fmla="*/ 640450 h 4320527"/>
              <a:gd name="connsiteX2" fmla="*/ 1593758 w 1597745"/>
              <a:gd name="connsiteY2" fmla="*/ 4320527 h 4320527"/>
              <a:gd name="connsiteX3" fmla="*/ 9978 w 1597745"/>
              <a:gd name="connsiteY3" fmla="*/ 3593772 h 4320527"/>
              <a:gd name="connsiteX0" fmla="*/ 0 w 1597745"/>
              <a:gd name="connsiteY0" fmla="*/ 0 h 4320527"/>
              <a:gd name="connsiteX1" fmla="*/ 1596932 w 1597745"/>
              <a:gd name="connsiteY1" fmla="*/ 640450 h 4320527"/>
              <a:gd name="connsiteX2" fmla="*/ 1593758 w 1597745"/>
              <a:gd name="connsiteY2" fmla="*/ 4320527 h 4320527"/>
              <a:gd name="connsiteX3" fmla="*/ 592281 w 1597745"/>
              <a:gd name="connsiteY3" fmla="*/ 3601588 h 4320527"/>
              <a:gd name="connsiteX0" fmla="*/ 0 w 1015442"/>
              <a:gd name="connsiteY0" fmla="*/ 1086750 h 3680077"/>
              <a:gd name="connsiteX1" fmla="*/ 1014629 w 1015442"/>
              <a:gd name="connsiteY1" fmla="*/ 0 h 3680077"/>
              <a:gd name="connsiteX2" fmla="*/ 1011455 w 1015442"/>
              <a:gd name="connsiteY2" fmla="*/ 3680077 h 3680077"/>
              <a:gd name="connsiteX3" fmla="*/ 9978 w 1015442"/>
              <a:gd name="connsiteY3" fmla="*/ 2961138 h 3680077"/>
              <a:gd name="connsiteX0" fmla="*/ 0 w 1011455"/>
              <a:gd name="connsiteY0" fmla="*/ 1094565 h 3687892"/>
              <a:gd name="connsiteX1" fmla="*/ 530153 w 1011455"/>
              <a:gd name="connsiteY1" fmla="*/ 0 h 3687892"/>
              <a:gd name="connsiteX2" fmla="*/ 1011455 w 1011455"/>
              <a:gd name="connsiteY2" fmla="*/ 3687892 h 3687892"/>
              <a:gd name="connsiteX3" fmla="*/ 9978 w 1011455"/>
              <a:gd name="connsiteY3" fmla="*/ 2968953 h 3687892"/>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 name="connsiteX0" fmla="*/ 0 w 530543"/>
              <a:gd name="connsiteY0" fmla="*/ 1094565 h 3680076"/>
              <a:gd name="connsiteX1" fmla="*/ 530153 w 530543"/>
              <a:gd name="connsiteY1" fmla="*/ 0 h 3680076"/>
              <a:gd name="connsiteX2" fmla="*/ 513004 w 530543"/>
              <a:gd name="connsiteY2" fmla="*/ 3680076 h 3680076"/>
              <a:gd name="connsiteX3" fmla="*/ 9978 w 530543"/>
              <a:gd name="connsiteY3" fmla="*/ 2968953 h 3680076"/>
              <a:gd name="connsiteX0" fmla="*/ 0 w 730177"/>
              <a:gd name="connsiteY0" fmla="*/ 311733 h 2897244"/>
              <a:gd name="connsiteX1" fmla="*/ 730131 w 730177"/>
              <a:gd name="connsiteY1" fmla="*/ 0 h 2897244"/>
              <a:gd name="connsiteX2" fmla="*/ 513004 w 730177"/>
              <a:gd name="connsiteY2" fmla="*/ 2897244 h 2897244"/>
              <a:gd name="connsiteX3" fmla="*/ 9978 w 730177"/>
              <a:gd name="connsiteY3" fmla="*/ 2186121 h 2897244"/>
              <a:gd name="connsiteX0" fmla="*/ 0 w 736508"/>
              <a:gd name="connsiteY0" fmla="*/ 311733 h 2199931"/>
              <a:gd name="connsiteX1" fmla="*/ 730131 w 736508"/>
              <a:gd name="connsiteY1" fmla="*/ 0 h 2199931"/>
              <a:gd name="connsiteX2" fmla="*/ 736508 w 736508"/>
              <a:gd name="connsiteY2" fmla="*/ 2199931 h 2199931"/>
              <a:gd name="connsiteX3" fmla="*/ 9978 w 736508"/>
              <a:gd name="connsiteY3" fmla="*/ 2186121 h 2199931"/>
              <a:gd name="connsiteX0" fmla="*/ 0 w 736508"/>
              <a:gd name="connsiteY0" fmla="*/ 311733 h 2199931"/>
              <a:gd name="connsiteX1" fmla="*/ 730131 w 736508"/>
              <a:gd name="connsiteY1" fmla="*/ 0 h 2199931"/>
              <a:gd name="connsiteX2" fmla="*/ 736508 w 736508"/>
              <a:gd name="connsiteY2" fmla="*/ 2199931 h 2199931"/>
              <a:gd name="connsiteX3" fmla="*/ 9978 w 736508"/>
              <a:gd name="connsiteY3" fmla="*/ 2186121 h 2199931"/>
              <a:gd name="connsiteX0" fmla="*/ 0 w 730435"/>
              <a:gd name="connsiteY0" fmla="*/ 311733 h 2189169"/>
              <a:gd name="connsiteX1" fmla="*/ 730131 w 730435"/>
              <a:gd name="connsiteY1" fmla="*/ 0 h 2189169"/>
              <a:gd name="connsiteX2" fmla="*/ 716902 w 730435"/>
              <a:gd name="connsiteY2" fmla="*/ 2167039 h 2189169"/>
              <a:gd name="connsiteX3" fmla="*/ 9978 w 730435"/>
              <a:gd name="connsiteY3" fmla="*/ 2186121 h 2189169"/>
              <a:gd name="connsiteX0" fmla="*/ 225289 w 955724"/>
              <a:gd name="connsiteY0" fmla="*/ 311733 h 2857478"/>
              <a:gd name="connsiteX1" fmla="*/ 955420 w 955724"/>
              <a:gd name="connsiteY1" fmla="*/ 0 h 2857478"/>
              <a:gd name="connsiteX2" fmla="*/ 942191 w 955724"/>
              <a:gd name="connsiteY2" fmla="*/ 2167039 h 2857478"/>
              <a:gd name="connsiteX3" fmla="*/ 0 w 955724"/>
              <a:gd name="connsiteY3" fmla="*/ 2857119 h 2857478"/>
              <a:gd name="connsiteX0" fmla="*/ 0 w 981387"/>
              <a:gd name="connsiteY0" fmla="*/ 0 h 4164036"/>
              <a:gd name="connsiteX1" fmla="*/ 981083 w 981387"/>
              <a:gd name="connsiteY1" fmla="*/ 1306558 h 4164036"/>
              <a:gd name="connsiteX2" fmla="*/ 967854 w 981387"/>
              <a:gd name="connsiteY2" fmla="*/ 3473597 h 4164036"/>
              <a:gd name="connsiteX3" fmla="*/ 25663 w 981387"/>
              <a:gd name="connsiteY3" fmla="*/ 4163677 h 4164036"/>
              <a:gd name="connsiteX0" fmla="*/ 0 w 1639129"/>
              <a:gd name="connsiteY0" fmla="*/ 0 h 4164036"/>
              <a:gd name="connsiteX1" fmla="*/ 1639114 w 1639129"/>
              <a:gd name="connsiteY1" fmla="*/ 1150441 h 4164036"/>
              <a:gd name="connsiteX2" fmla="*/ 967854 w 1639129"/>
              <a:gd name="connsiteY2" fmla="*/ 3473597 h 4164036"/>
              <a:gd name="connsiteX3" fmla="*/ 25663 w 1639129"/>
              <a:gd name="connsiteY3" fmla="*/ 4163677 h 4164036"/>
              <a:gd name="connsiteX0" fmla="*/ 0 w 1639255"/>
              <a:gd name="connsiteY0" fmla="*/ 0 h 4421451"/>
              <a:gd name="connsiteX1" fmla="*/ 1639114 w 1639255"/>
              <a:gd name="connsiteY1" fmla="*/ 1150441 h 4421451"/>
              <a:gd name="connsiteX2" fmla="*/ 1586005 w 1639255"/>
              <a:gd name="connsiteY2" fmla="*/ 4421451 h 4421451"/>
              <a:gd name="connsiteX3" fmla="*/ 25663 w 1639255"/>
              <a:gd name="connsiteY3" fmla="*/ 4163677 h 4421451"/>
              <a:gd name="connsiteX0" fmla="*/ 0 w 1586005"/>
              <a:gd name="connsiteY0" fmla="*/ 0 h 4421451"/>
              <a:gd name="connsiteX1" fmla="*/ 1559353 w 1586005"/>
              <a:gd name="connsiteY1" fmla="*/ 994324 h 4421451"/>
              <a:gd name="connsiteX2" fmla="*/ 1586005 w 1586005"/>
              <a:gd name="connsiteY2" fmla="*/ 4421451 h 4421451"/>
              <a:gd name="connsiteX3" fmla="*/ 25663 w 1586005"/>
              <a:gd name="connsiteY3" fmla="*/ 4163677 h 4421451"/>
              <a:gd name="connsiteX0" fmla="*/ 140506 w 1560342"/>
              <a:gd name="connsiteY0" fmla="*/ 0 h 4577568"/>
              <a:gd name="connsiteX1" fmla="*/ 1533690 w 1560342"/>
              <a:gd name="connsiteY1" fmla="*/ 1150441 h 4577568"/>
              <a:gd name="connsiteX2" fmla="*/ 1560342 w 1560342"/>
              <a:gd name="connsiteY2" fmla="*/ 4577568 h 4577568"/>
              <a:gd name="connsiteX3" fmla="*/ 0 w 1560342"/>
              <a:gd name="connsiteY3" fmla="*/ 4319794 h 4577568"/>
              <a:gd name="connsiteX0" fmla="*/ 0 w 1419836"/>
              <a:gd name="connsiteY0" fmla="*/ 0 h 4577568"/>
              <a:gd name="connsiteX1" fmla="*/ 1393184 w 1419836"/>
              <a:gd name="connsiteY1" fmla="*/ 1150441 h 4577568"/>
              <a:gd name="connsiteX2" fmla="*/ 1419836 w 1419836"/>
              <a:gd name="connsiteY2" fmla="*/ 4577568 h 4577568"/>
              <a:gd name="connsiteX3" fmla="*/ 12370 w 1419836"/>
              <a:gd name="connsiteY3" fmla="*/ 4275189 h 4577568"/>
              <a:gd name="connsiteX0" fmla="*/ 0 w 1543007"/>
              <a:gd name="connsiteY0" fmla="*/ 0 h 8613867"/>
              <a:gd name="connsiteX1" fmla="*/ 1516355 w 1543007"/>
              <a:gd name="connsiteY1" fmla="*/ 5186740 h 8613867"/>
              <a:gd name="connsiteX2" fmla="*/ 1543007 w 1543007"/>
              <a:gd name="connsiteY2" fmla="*/ 8613867 h 8613867"/>
              <a:gd name="connsiteX3" fmla="*/ 135541 w 1543007"/>
              <a:gd name="connsiteY3" fmla="*/ 8311488 h 8613867"/>
              <a:gd name="connsiteX0" fmla="*/ 0 w 1543007"/>
              <a:gd name="connsiteY0" fmla="*/ 0 h 8613867"/>
              <a:gd name="connsiteX1" fmla="*/ 1516355 w 1543007"/>
              <a:gd name="connsiteY1" fmla="*/ 5186740 h 8613867"/>
              <a:gd name="connsiteX2" fmla="*/ 1543007 w 1543007"/>
              <a:gd name="connsiteY2" fmla="*/ 8613867 h 8613867"/>
              <a:gd name="connsiteX3" fmla="*/ 12368 w 1543007"/>
              <a:gd name="connsiteY3" fmla="*/ 8324183 h 8613867"/>
              <a:gd name="connsiteX0" fmla="*/ 135438 w 1678445"/>
              <a:gd name="connsiteY0" fmla="*/ 0 h 8731808"/>
              <a:gd name="connsiteX1" fmla="*/ 1651793 w 1678445"/>
              <a:gd name="connsiteY1" fmla="*/ 5186740 h 8731808"/>
              <a:gd name="connsiteX2" fmla="*/ 1678445 w 1678445"/>
              <a:gd name="connsiteY2" fmla="*/ 8613867 h 8731808"/>
              <a:gd name="connsiteX3" fmla="*/ 0 w 1678445"/>
              <a:gd name="connsiteY3" fmla="*/ 8730351 h 8731808"/>
              <a:gd name="connsiteX0" fmla="*/ 49218 w 1678445"/>
              <a:gd name="connsiteY0" fmla="*/ 0 h 7843314"/>
              <a:gd name="connsiteX1" fmla="*/ 1651793 w 1678445"/>
              <a:gd name="connsiteY1" fmla="*/ 4298248 h 7843314"/>
              <a:gd name="connsiteX2" fmla="*/ 1678445 w 1678445"/>
              <a:gd name="connsiteY2" fmla="*/ 7725375 h 7843314"/>
              <a:gd name="connsiteX3" fmla="*/ 0 w 1678445"/>
              <a:gd name="connsiteY3" fmla="*/ 7841859 h 7843314"/>
              <a:gd name="connsiteX0" fmla="*/ 49218 w 1680498"/>
              <a:gd name="connsiteY0" fmla="*/ 0 h 7843316"/>
              <a:gd name="connsiteX1" fmla="*/ 1680037 w 1680498"/>
              <a:gd name="connsiteY1" fmla="*/ 3841473 h 7843316"/>
              <a:gd name="connsiteX2" fmla="*/ 1678445 w 1680498"/>
              <a:gd name="connsiteY2" fmla="*/ 7725375 h 7843316"/>
              <a:gd name="connsiteX3" fmla="*/ 0 w 1680498"/>
              <a:gd name="connsiteY3" fmla="*/ 7841859 h 7843316"/>
              <a:gd name="connsiteX0" fmla="*/ 49218 w 1791951"/>
              <a:gd name="connsiteY0" fmla="*/ 0 h 7841949"/>
              <a:gd name="connsiteX1" fmla="*/ 1680037 w 1791951"/>
              <a:gd name="connsiteY1" fmla="*/ 3841473 h 7841949"/>
              <a:gd name="connsiteX2" fmla="*/ 1791951 w 1791951"/>
              <a:gd name="connsiteY2" fmla="*/ 4929512 h 7841949"/>
              <a:gd name="connsiteX3" fmla="*/ 0 w 1791951"/>
              <a:gd name="connsiteY3" fmla="*/ 7841859 h 7841949"/>
              <a:gd name="connsiteX0" fmla="*/ 49218 w 1791951"/>
              <a:gd name="connsiteY0" fmla="*/ 0 h 7841951"/>
              <a:gd name="connsiteX1" fmla="*/ 1692650 w 1791951"/>
              <a:gd name="connsiteY1" fmla="*/ 2985800 h 7841951"/>
              <a:gd name="connsiteX2" fmla="*/ 1791951 w 1791951"/>
              <a:gd name="connsiteY2" fmla="*/ 4929512 h 7841951"/>
              <a:gd name="connsiteX3" fmla="*/ 0 w 1791951"/>
              <a:gd name="connsiteY3" fmla="*/ 7841859 h 7841951"/>
              <a:gd name="connsiteX0" fmla="*/ 74442 w 1817175"/>
              <a:gd name="connsiteY0" fmla="*/ 0 h 8419016"/>
              <a:gd name="connsiteX1" fmla="*/ 1717874 w 1817175"/>
              <a:gd name="connsiteY1" fmla="*/ 2985800 h 8419016"/>
              <a:gd name="connsiteX2" fmla="*/ 1817175 w 1817175"/>
              <a:gd name="connsiteY2" fmla="*/ 4929512 h 8419016"/>
              <a:gd name="connsiteX3" fmla="*/ 0 w 1817175"/>
              <a:gd name="connsiteY3" fmla="*/ 8418940 h 8419016"/>
              <a:gd name="connsiteX0" fmla="*/ 225784 w 1968517"/>
              <a:gd name="connsiteY0" fmla="*/ 0 h 8508562"/>
              <a:gd name="connsiteX1" fmla="*/ 1869216 w 1968517"/>
              <a:gd name="connsiteY1" fmla="*/ 2985800 h 8508562"/>
              <a:gd name="connsiteX2" fmla="*/ 1968517 w 1968517"/>
              <a:gd name="connsiteY2" fmla="*/ 4929512 h 8508562"/>
              <a:gd name="connsiteX3" fmla="*/ 0 w 1968517"/>
              <a:gd name="connsiteY3" fmla="*/ 8508488 h 8508562"/>
              <a:gd name="connsiteX0" fmla="*/ 112278 w 1968517"/>
              <a:gd name="connsiteY0" fmla="*/ 0 h 8329468"/>
              <a:gd name="connsiteX1" fmla="*/ 1869216 w 1968517"/>
              <a:gd name="connsiteY1" fmla="*/ 2806706 h 8329468"/>
              <a:gd name="connsiteX2" fmla="*/ 1968517 w 1968517"/>
              <a:gd name="connsiteY2" fmla="*/ 4750418 h 8329468"/>
              <a:gd name="connsiteX3" fmla="*/ 0 w 1968517"/>
              <a:gd name="connsiteY3" fmla="*/ 8329394 h 8329468"/>
              <a:gd name="connsiteX0" fmla="*/ 112278 w 1970572"/>
              <a:gd name="connsiteY0" fmla="*/ 0 h 8329468"/>
              <a:gd name="connsiteX1" fmla="*/ 1970111 w 1970572"/>
              <a:gd name="connsiteY1" fmla="*/ 2846505 h 8329468"/>
              <a:gd name="connsiteX2" fmla="*/ 1968517 w 1970572"/>
              <a:gd name="connsiteY2" fmla="*/ 4750418 h 8329468"/>
              <a:gd name="connsiteX3" fmla="*/ 0 w 1970572"/>
              <a:gd name="connsiteY3" fmla="*/ 8329394 h 8329468"/>
              <a:gd name="connsiteX0" fmla="*/ 112278 w 1968517"/>
              <a:gd name="connsiteY0" fmla="*/ 0 h 8329468"/>
              <a:gd name="connsiteX1" fmla="*/ 1894440 w 1968517"/>
              <a:gd name="connsiteY1" fmla="*/ 2886302 h 8329468"/>
              <a:gd name="connsiteX2" fmla="*/ 1968517 w 1968517"/>
              <a:gd name="connsiteY2" fmla="*/ 4750418 h 8329468"/>
              <a:gd name="connsiteX3" fmla="*/ 0 w 1968517"/>
              <a:gd name="connsiteY3" fmla="*/ 8329394 h 8329468"/>
              <a:gd name="connsiteX0" fmla="*/ 112278 w 1968517"/>
              <a:gd name="connsiteY0" fmla="*/ 0 h 8329468"/>
              <a:gd name="connsiteX1" fmla="*/ 1944887 w 1968517"/>
              <a:gd name="connsiteY1" fmla="*/ 2856453 h 8329468"/>
              <a:gd name="connsiteX2" fmla="*/ 1968517 w 1968517"/>
              <a:gd name="connsiteY2" fmla="*/ 4750418 h 8329468"/>
              <a:gd name="connsiteX3" fmla="*/ 0 w 1968517"/>
              <a:gd name="connsiteY3" fmla="*/ 8329394 h 8329468"/>
              <a:gd name="connsiteX0" fmla="*/ 112278 w 1968517"/>
              <a:gd name="connsiteY0" fmla="*/ 0 h 8329468"/>
              <a:gd name="connsiteX1" fmla="*/ 1944887 w 1968517"/>
              <a:gd name="connsiteY1" fmla="*/ 2856453 h 8329468"/>
              <a:gd name="connsiteX2" fmla="*/ 1968517 w 1968517"/>
              <a:gd name="connsiteY2" fmla="*/ 4750418 h 8329468"/>
              <a:gd name="connsiteX3" fmla="*/ 0 w 1968517"/>
              <a:gd name="connsiteY3" fmla="*/ 8329394 h 8329468"/>
            </a:gdLst>
            <a:ahLst/>
            <a:cxnLst>
              <a:cxn ang="0">
                <a:pos x="connsiteX0" y="connsiteY0"/>
              </a:cxn>
              <a:cxn ang="0">
                <a:pos x="connsiteX1" y="connsiteY1"/>
              </a:cxn>
              <a:cxn ang="0">
                <a:pos x="connsiteX2" y="connsiteY2"/>
              </a:cxn>
              <a:cxn ang="0">
                <a:pos x="connsiteX3" y="connsiteY3"/>
              </a:cxn>
            </a:cxnLst>
            <a:rect l="l" t="t" r="r" b="b"/>
            <a:pathLst>
              <a:path w="1968517" h="8329468">
                <a:moveTo>
                  <a:pt x="112278" y="0"/>
                </a:moveTo>
                <a:cubicBezTo>
                  <a:pt x="135224" y="21751"/>
                  <a:pt x="2019875" y="2862695"/>
                  <a:pt x="1944887" y="2856453"/>
                </a:cubicBezTo>
                <a:cubicBezTo>
                  <a:pt x="1948643" y="2928515"/>
                  <a:pt x="1952998" y="4665199"/>
                  <a:pt x="1968517" y="4750418"/>
                </a:cubicBezTo>
                <a:cubicBezTo>
                  <a:pt x="1925734" y="4710046"/>
                  <a:pt x="61211" y="8348501"/>
                  <a:pt x="0" y="8329394"/>
                </a:cubicBezTo>
              </a:path>
            </a:pathLst>
          </a:custGeom>
          <a:gradFill flip="none" rotWithShape="1">
            <a:gsLst>
              <a:gs pos="0">
                <a:srgbClr val="FF5050">
                  <a:alpha val="70000"/>
                </a:srgbClr>
              </a:gs>
              <a:gs pos="100000">
                <a:srgbClr val="FFE7E7"/>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B62AED10-CB2C-46D4-9EF9-FBB190774E04}"/>
              </a:ext>
            </a:extLst>
          </p:cNvPr>
          <p:cNvSpPr/>
          <p:nvPr/>
        </p:nvSpPr>
        <p:spPr>
          <a:xfrm>
            <a:off x="5147353" y="1794628"/>
            <a:ext cx="3573344" cy="46552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3068852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42"/>
          <p:cNvSpPr txBox="1">
            <a:spLocks noGrp="1"/>
          </p:cNvSpPr>
          <p:nvPr>
            <p:ph type="title"/>
          </p:nvPr>
        </p:nvSpPr>
        <p:spPr>
          <a:xfrm>
            <a:off x="311266" y="717396"/>
            <a:ext cx="3818627" cy="5474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dirty="0"/>
              <a:t>Level 2</a:t>
            </a:r>
            <a:endParaRPr dirty="0"/>
          </a:p>
        </p:txBody>
      </p:sp>
      <p:sp>
        <p:nvSpPr>
          <p:cNvPr id="881" name="Google Shape;881;p42"/>
          <p:cNvSpPr txBox="1"/>
          <p:nvPr/>
        </p:nvSpPr>
        <p:spPr>
          <a:xfrm>
            <a:off x="4671989" y="717763"/>
            <a:ext cx="4572000" cy="578264"/>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4400"/>
              <a:buFont typeface="Calibri"/>
              <a:buNone/>
              <a:tabLst/>
              <a:defRPr/>
            </a:pPr>
            <a:r>
              <a:rPr kumimoji="0" lang="en-US" sz="4400" b="0" i="0" u="none" strike="noStrike" kern="1200" cap="none" spc="0" normalizeH="0" baseline="0" noProof="0" dirty="0">
                <a:ln>
                  <a:noFill/>
                </a:ln>
                <a:solidFill>
                  <a:prstClr val="black"/>
                </a:solidFill>
                <a:effectLst/>
                <a:uLnTx/>
                <a:uFillTx/>
                <a:latin typeface="Calibri"/>
                <a:ea typeface="Calibri"/>
                <a:cs typeface="Calibri"/>
                <a:sym typeface="Calibri"/>
              </a:rPr>
              <a:t>Level 3</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4" name="Google Shape;854;p42"/>
          <p:cNvSpPr/>
          <p:nvPr/>
        </p:nvSpPr>
        <p:spPr>
          <a:xfrm>
            <a:off x="605711" y="1484589"/>
            <a:ext cx="1365251" cy="421855"/>
          </a:xfrm>
          <a:prstGeom prst="rect">
            <a:avLst/>
          </a:prstGeom>
          <a:solidFill>
            <a:schemeClr val="lt1"/>
          </a:solidFill>
          <a:ln w="127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85623"/>
                </a:solidFill>
                <a:effectLst/>
                <a:uLnTx/>
                <a:uFillTx/>
                <a:latin typeface="Calibri"/>
                <a:ea typeface="Calibri"/>
                <a:cs typeface="Calibri"/>
                <a:sym typeface="Calibri"/>
              </a:rPr>
              <a:t>Pilot</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55" name="Google Shape;855;p42"/>
          <p:cNvSpPr/>
          <p:nvPr/>
        </p:nvSpPr>
        <p:spPr>
          <a:xfrm>
            <a:off x="2302296" y="1484589"/>
            <a:ext cx="1500964" cy="421855"/>
          </a:xfrm>
          <a:prstGeom prst="rect">
            <a:avLst/>
          </a:prstGeom>
          <a:solidFill>
            <a:schemeClr val="lt1"/>
          </a:solidFill>
          <a:ln w="127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85623"/>
                </a:solidFill>
                <a:effectLst/>
                <a:uLnTx/>
                <a:uFillTx/>
                <a:latin typeface="Calibri"/>
                <a:ea typeface="Calibri"/>
                <a:cs typeface="Calibri"/>
                <a:sym typeface="Calibri"/>
              </a:rPr>
              <a:t>Copilot</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56" name="Google Shape;856;p42"/>
          <p:cNvCxnSpPr/>
          <p:nvPr/>
        </p:nvCxnSpPr>
        <p:spPr>
          <a:xfrm>
            <a:off x="1970963" y="1704305"/>
            <a:ext cx="331333" cy="0"/>
          </a:xfrm>
          <a:prstGeom prst="straightConnector1">
            <a:avLst/>
          </a:prstGeom>
          <a:noFill/>
          <a:ln w="25400" cap="flat" cmpd="sng">
            <a:solidFill>
              <a:srgbClr val="548135"/>
            </a:solidFill>
            <a:prstDash val="solid"/>
            <a:miter lim="800000"/>
            <a:headEnd type="triangle" w="med" len="med"/>
            <a:tailEnd type="triangle" w="med" len="med"/>
          </a:ln>
        </p:spPr>
      </p:cxnSp>
      <p:sp>
        <p:nvSpPr>
          <p:cNvPr id="857" name="Google Shape;857;p42"/>
          <p:cNvSpPr/>
          <p:nvPr/>
        </p:nvSpPr>
        <p:spPr>
          <a:xfrm>
            <a:off x="431345" y="1342554"/>
            <a:ext cx="3586514" cy="707439"/>
          </a:xfrm>
          <a:prstGeom prst="rect">
            <a:avLst/>
          </a:prstGeom>
          <a:noFill/>
          <a:ln w="12700" cap="flat" cmpd="sng">
            <a:solidFill>
              <a:srgbClr val="54813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85623"/>
              </a:solidFill>
              <a:effectLst/>
              <a:uLnTx/>
              <a:uFillTx/>
              <a:latin typeface="Calibri"/>
              <a:ea typeface="Calibri"/>
              <a:cs typeface="Calibri"/>
              <a:sym typeface="Calibri"/>
            </a:endParaRPr>
          </a:p>
        </p:txBody>
      </p:sp>
      <p:sp>
        <p:nvSpPr>
          <p:cNvPr id="858" name="Google Shape;858;p42"/>
          <p:cNvSpPr/>
          <p:nvPr/>
        </p:nvSpPr>
        <p:spPr>
          <a:xfrm>
            <a:off x="423301" y="6136717"/>
            <a:ext cx="3594558" cy="421855"/>
          </a:xfrm>
          <a:prstGeom prst="rect">
            <a:avLst/>
          </a:prstGeom>
          <a:solidFill>
            <a:schemeClr val="lt1"/>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F7F7F"/>
                </a:solidFill>
                <a:effectLst/>
                <a:uLnTx/>
                <a:uFillTx/>
                <a:latin typeface="Calibri"/>
                <a:ea typeface="Calibri"/>
                <a:cs typeface="Calibri"/>
                <a:sym typeface="Calibri"/>
              </a:rPr>
              <a:t>Lincoln MKZ</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59" name="Google Shape;859;p42"/>
          <p:cNvCxnSpPr/>
          <p:nvPr/>
        </p:nvCxnSpPr>
        <p:spPr>
          <a:xfrm>
            <a:off x="1869486" y="5916990"/>
            <a:ext cx="0" cy="219726"/>
          </a:xfrm>
          <a:prstGeom prst="straightConnector1">
            <a:avLst/>
          </a:prstGeom>
          <a:noFill/>
          <a:ln w="25400" cap="flat" cmpd="sng">
            <a:solidFill>
              <a:srgbClr val="2E75B5"/>
            </a:solidFill>
            <a:prstDash val="solid"/>
            <a:miter lim="800000"/>
            <a:headEnd type="none" w="sm" len="sm"/>
            <a:tailEnd type="triangle" w="med" len="med"/>
          </a:ln>
        </p:spPr>
      </p:cxnSp>
      <p:cxnSp>
        <p:nvCxnSpPr>
          <p:cNvPr id="860" name="Google Shape;860;p42"/>
          <p:cNvCxnSpPr/>
          <p:nvPr/>
        </p:nvCxnSpPr>
        <p:spPr>
          <a:xfrm rot="10800000">
            <a:off x="3433072" y="5916990"/>
            <a:ext cx="0" cy="219726"/>
          </a:xfrm>
          <a:prstGeom prst="straightConnector1">
            <a:avLst/>
          </a:prstGeom>
          <a:noFill/>
          <a:ln w="25400" cap="flat" cmpd="sng">
            <a:solidFill>
              <a:srgbClr val="595959"/>
            </a:solidFill>
            <a:prstDash val="solid"/>
            <a:miter lim="800000"/>
            <a:headEnd type="none" w="sm" len="sm"/>
            <a:tailEnd type="triangle" w="med" len="med"/>
          </a:ln>
        </p:spPr>
      </p:cxnSp>
      <p:sp>
        <p:nvSpPr>
          <p:cNvPr id="861" name="Google Shape;861;p42"/>
          <p:cNvSpPr/>
          <p:nvPr/>
        </p:nvSpPr>
        <p:spPr>
          <a:xfrm>
            <a:off x="2919683" y="5499531"/>
            <a:ext cx="1083733" cy="421855"/>
          </a:xfrm>
          <a:prstGeom prst="rect">
            <a:avLst/>
          </a:prstGeom>
          <a:solidFill>
            <a:schemeClr val="lt1"/>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F7F7F"/>
                </a:solidFill>
                <a:effectLst/>
                <a:uLnTx/>
                <a:uFillTx/>
                <a:latin typeface="Calibri"/>
                <a:ea typeface="Calibri"/>
                <a:cs typeface="Calibri"/>
                <a:sym typeface="Calibri"/>
              </a:rPr>
              <a:t>Sensors</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62" name="Google Shape;862;p42"/>
          <p:cNvSpPr/>
          <p:nvPr/>
        </p:nvSpPr>
        <p:spPr>
          <a:xfrm>
            <a:off x="1129024" y="5499531"/>
            <a:ext cx="1713897" cy="421855"/>
          </a:xfrm>
          <a:prstGeom prst="rect">
            <a:avLst/>
          </a:prstGeom>
          <a:solidFill>
            <a:schemeClr val="lt1"/>
          </a:solidFill>
          <a:ln w="12700" cap="flat" cmpd="sng">
            <a:solidFill>
              <a:srgbClr val="2E75B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75B5"/>
                </a:solidFill>
                <a:effectLst/>
                <a:uLnTx/>
                <a:uFillTx/>
                <a:latin typeface="Calibri"/>
                <a:ea typeface="Calibri"/>
                <a:cs typeface="Calibri"/>
                <a:sym typeface="Calibri"/>
              </a:rPr>
              <a:t>Dataspeed</a:t>
            </a:r>
            <a:endParaRPr kumimoji="0" sz="1800" b="0" i="0" u="none" strike="noStrike" kern="1200" cap="none" spc="0" normalizeH="0" baseline="0" noProof="0">
              <a:ln>
                <a:noFill/>
              </a:ln>
              <a:solidFill>
                <a:srgbClr val="2E75B5"/>
              </a:solidFill>
              <a:effectLst/>
              <a:uLnTx/>
              <a:uFillTx/>
              <a:latin typeface="Calibri"/>
              <a:ea typeface="Calibri"/>
              <a:cs typeface="Calibri"/>
              <a:sym typeface="Calibri"/>
            </a:endParaRPr>
          </a:p>
        </p:txBody>
      </p:sp>
      <p:cxnSp>
        <p:nvCxnSpPr>
          <p:cNvPr id="863" name="Google Shape;863;p42"/>
          <p:cNvCxnSpPr/>
          <p:nvPr/>
        </p:nvCxnSpPr>
        <p:spPr>
          <a:xfrm rot="10800000">
            <a:off x="2398084" y="5916990"/>
            <a:ext cx="0" cy="219726"/>
          </a:xfrm>
          <a:prstGeom prst="straightConnector1">
            <a:avLst/>
          </a:prstGeom>
          <a:noFill/>
          <a:ln w="25400" cap="flat" cmpd="sng">
            <a:solidFill>
              <a:srgbClr val="2E75B5"/>
            </a:solidFill>
            <a:prstDash val="solid"/>
            <a:miter lim="800000"/>
            <a:headEnd type="none" w="sm" len="sm"/>
            <a:tailEnd type="triangle" w="med" len="med"/>
          </a:ln>
        </p:spPr>
      </p:cxnSp>
      <p:sp>
        <p:nvSpPr>
          <p:cNvPr id="864" name="Google Shape;864;p42"/>
          <p:cNvSpPr/>
          <p:nvPr/>
        </p:nvSpPr>
        <p:spPr>
          <a:xfrm>
            <a:off x="1895852" y="3157363"/>
            <a:ext cx="2107563" cy="1160095"/>
          </a:xfrm>
          <a:prstGeom prst="rect">
            <a:avLst/>
          </a:prstGeom>
          <a:solidFill>
            <a:schemeClr val="lt1"/>
          </a:solidFill>
          <a:ln w="127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030A0"/>
                </a:solidFill>
                <a:effectLst/>
                <a:uLnTx/>
                <a:uFillTx/>
                <a:latin typeface="Calibri"/>
                <a:ea typeface="Calibri"/>
                <a:cs typeface="Calibri"/>
                <a:sym typeface="Calibri"/>
              </a:rPr>
              <a:t>Apollo 2.0 </a:t>
            </a:r>
            <a:endParaRPr kumimoji="0"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030A0"/>
                </a:solidFill>
                <a:effectLst/>
                <a:uLnTx/>
                <a:uFillTx/>
                <a:latin typeface="Calibri"/>
                <a:ea typeface="Calibri"/>
                <a:cs typeface="Calibri"/>
                <a:sym typeface="Calibri"/>
              </a:rPr>
              <a:t>Software System</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65" name="Google Shape;865;p42"/>
          <p:cNvCxnSpPr/>
          <p:nvPr/>
        </p:nvCxnSpPr>
        <p:spPr>
          <a:xfrm>
            <a:off x="2094109" y="5249055"/>
            <a:ext cx="0" cy="219726"/>
          </a:xfrm>
          <a:prstGeom prst="straightConnector1">
            <a:avLst/>
          </a:prstGeom>
          <a:noFill/>
          <a:ln w="25400" cap="flat" cmpd="sng">
            <a:solidFill>
              <a:srgbClr val="C00000"/>
            </a:solidFill>
            <a:prstDash val="solid"/>
            <a:miter lim="800000"/>
            <a:headEnd type="none" w="sm" len="sm"/>
            <a:tailEnd type="triangle" w="med" len="med"/>
          </a:ln>
        </p:spPr>
      </p:cxnSp>
      <p:cxnSp>
        <p:nvCxnSpPr>
          <p:cNvPr id="866" name="Google Shape;866;p42"/>
          <p:cNvCxnSpPr/>
          <p:nvPr/>
        </p:nvCxnSpPr>
        <p:spPr>
          <a:xfrm rot="10800000">
            <a:off x="2654897" y="5249055"/>
            <a:ext cx="0" cy="219726"/>
          </a:xfrm>
          <a:prstGeom prst="straightConnector1">
            <a:avLst/>
          </a:prstGeom>
          <a:noFill/>
          <a:ln w="25400" cap="flat" cmpd="sng">
            <a:solidFill>
              <a:srgbClr val="C00000"/>
            </a:solidFill>
            <a:prstDash val="solid"/>
            <a:miter lim="800000"/>
            <a:headEnd type="none" w="sm" len="sm"/>
            <a:tailEnd type="triangle" w="med" len="med"/>
          </a:ln>
        </p:spPr>
      </p:cxnSp>
      <p:cxnSp>
        <p:nvCxnSpPr>
          <p:cNvPr id="867" name="Google Shape;867;p42"/>
          <p:cNvCxnSpPr/>
          <p:nvPr/>
        </p:nvCxnSpPr>
        <p:spPr>
          <a:xfrm rot="10800000">
            <a:off x="3443802" y="4317458"/>
            <a:ext cx="0" cy="1151324"/>
          </a:xfrm>
          <a:prstGeom prst="straightConnector1">
            <a:avLst/>
          </a:prstGeom>
          <a:noFill/>
          <a:ln w="25400" cap="flat" cmpd="sng">
            <a:solidFill>
              <a:srgbClr val="7030A0"/>
            </a:solidFill>
            <a:prstDash val="solid"/>
            <a:miter lim="800000"/>
            <a:headEnd type="none" w="sm" len="sm"/>
            <a:tailEnd type="triangle" w="med" len="med"/>
          </a:ln>
        </p:spPr>
      </p:cxnSp>
      <p:sp>
        <p:nvSpPr>
          <p:cNvPr id="868" name="Google Shape;868;p42"/>
          <p:cNvSpPr/>
          <p:nvPr/>
        </p:nvSpPr>
        <p:spPr>
          <a:xfrm>
            <a:off x="1895849" y="2467453"/>
            <a:ext cx="2107563" cy="339094"/>
          </a:xfrm>
          <a:prstGeom prst="rect">
            <a:avLst/>
          </a:prstGeom>
          <a:solidFill>
            <a:schemeClr val="lt1"/>
          </a:solidFill>
          <a:ln w="127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85623"/>
                </a:solidFill>
                <a:effectLst/>
                <a:uLnTx/>
                <a:uFillTx/>
                <a:latin typeface="Calibri"/>
                <a:ea typeface="Calibri"/>
                <a:cs typeface="Calibri"/>
                <a:sym typeface="Calibri"/>
              </a:rPr>
              <a:t>Apollo HMI</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69" name="Google Shape;869;p42"/>
          <p:cNvCxnSpPr/>
          <p:nvPr/>
        </p:nvCxnSpPr>
        <p:spPr>
          <a:xfrm>
            <a:off x="2506349" y="2806547"/>
            <a:ext cx="0" cy="350816"/>
          </a:xfrm>
          <a:prstGeom prst="straightConnector1">
            <a:avLst/>
          </a:prstGeom>
          <a:noFill/>
          <a:ln w="25400" cap="flat" cmpd="sng">
            <a:solidFill>
              <a:srgbClr val="548135"/>
            </a:solidFill>
            <a:prstDash val="solid"/>
            <a:miter lim="800000"/>
            <a:headEnd type="none" w="sm" len="sm"/>
            <a:tailEnd type="triangle" w="med" len="med"/>
          </a:ln>
        </p:spPr>
      </p:cxnSp>
      <p:cxnSp>
        <p:nvCxnSpPr>
          <p:cNvPr id="870" name="Google Shape;870;p42"/>
          <p:cNvCxnSpPr/>
          <p:nvPr/>
        </p:nvCxnSpPr>
        <p:spPr>
          <a:xfrm rot="10800000">
            <a:off x="3315042" y="2806547"/>
            <a:ext cx="0" cy="350816"/>
          </a:xfrm>
          <a:prstGeom prst="straightConnector1">
            <a:avLst/>
          </a:prstGeom>
          <a:noFill/>
          <a:ln w="25400" cap="flat" cmpd="sng">
            <a:solidFill>
              <a:srgbClr val="548135"/>
            </a:solidFill>
            <a:prstDash val="solid"/>
            <a:miter lim="800000"/>
            <a:headEnd type="none" w="sm" len="sm"/>
            <a:tailEnd type="triangle" w="med" len="med"/>
          </a:ln>
        </p:spPr>
      </p:cxnSp>
      <p:cxnSp>
        <p:nvCxnSpPr>
          <p:cNvPr id="871" name="Google Shape;871;p42"/>
          <p:cNvCxnSpPr/>
          <p:nvPr/>
        </p:nvCxnSpPr>
        <p:spPr>
          <a:xfrm>
            <a:off x="2739127" y="1906444"/>
            <a:ext cx="0" cy="561008"/>
          </a:xfrm>
          <a:prstGeom prst="straightConnector1">
            <a:avLst/>
          </a:prstGeom>
          <a:noFill/>
          <a:ln w="25400" cap="flat" cmpd="sng">
            <a:solidFill>
              <a:srgbClr val="548135"/>
            </a:solidFill>
            <a:prstDash val="solid"/>
            <a:miter lim="800000"/>
            <a:headEnd type="none" w="sm" len="sm"/>
            <a:tailEnd type="triangle" w="med" len="med"/>
          </a:ln>
        </p:spPr>
      </p:cxnSp>
      <p:cxnSp>
        <p:nvCxnSpPr>
          <p:cNvPr id="872" name="Google Shape;872;p42"/>
          <p:cNvCxnSpPr/>
          <p:nvPr/>
        </p:nvCxnSpPr>
        <p:spPr>
          <a:xfrm rot="10800000">
            <a:off x="3293582" y="1906444"/>
            <a:ext cx="0" cy="561009"/>
          </a:xfrm>
          <a:prstGeom prst="straightConnector1">
            <a:avLst/>
          </a:prstGeom>
          <a:noFill/>
          <a:ln w="25400" cap="flat" cmpd="sng">
            <a:solidFill>
              <a:srgbClr val="548135"/>
            </a:solidFill>
            <a:prstDash val="solid"/>
            <a:miter lim="800000"/>
            <a:headEnd type="none" w="sm" len="sm"/>
            <a:tailEnd type="triangle" w="med" len="med"/>
          </a:ln>
        </p:spPr>
      </p:cxnSp>
      <p:cxnSp>
        <p:nvCxnSpPr>
          <p:cNvPr id="873" name="Google Shape;873;p42"/>
          <p:cNvCxnSpPr/>
          <p:nvPr/>
        </p:nvCxnSpPr>
        <p:spPr>
          <a:xfrm rot="10800000">
            <a:off x="1746286" y="2049993"/>
            <a:ext cx="0" cy="2487189"/>
          </a:xfrm>
          <a:prstGeom prst="straightConnector1">
            <a:avLst/>
          </a:prstGeom>
          <a:noFill/>
          <a:ln w="25400" cap="flat" cmpd="sng">
            <a:solidFill>
              <a:srgbClr val="C00000"/>
            </a:solidFill>
            <a:prstDash val="solid"/>
            <a:miter lim="800000"/>
            <a:headEnd type="none" w="sm" len="sm"/>
            <a:tailEnd type="triangle" w="med" len="med"/>
          </a:ln>
        </p:spPr>
      </p:cxnSp>
      <p:cxnSp>
        <p:nvCxnSpPr>
          <p:cNvPr id="874" name="Google Shape;874;p42"/>
          <p:cNvCxnSpPr/>
          <p:nvPr/>
        </p:nvCxnSpPr>
        <p:spPr>
          <a:xfrm>
            <a:off x="1332220" y="1906444"/>
            <a:ext cx="0" cy="3593086"/>
          </a:xfrm>
          <a:prstGeom prst="straightConnector1">
            <a:avLst/>
          </a:prstGeom>
          <a:noFill/>
          <a:ln w="25400" cap="flat" cmpd="sng">
            <a:solidFill>
              <a:srgbClr val="548135"/>
            </a:solidFill>
            <a:prstDash val="solid"/>
            <a:miter lim="800000"/>
            <a:headEnd type="none" w="sm" len="sm"/>
            <a:tailEnd type="triangle" w="med" len="med"/>
          </a:ln>
        </p:spPr>
      </p:cxnSp>
      <p:sp>
        <p:nvSpPr>
          <p:cNvPr id="875" name="Google Shape;875;p42"/>
          <p:cNvSpPr txBox="1"/>
          <p:nvPr/>
        </p:nvSpPr>
        <p:spPr>
          <a:xfrm rot="16200000">
            <a:off x="754730" y="3166971"/>
            <a:ext cx="946969" cy="28398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85623"/>
                </a:solidFill>
                <a:effectLst/>
                <a:uLnTx/>
                <a:uFillTx/>
                <a:latin typeface="Calibri"/>
                <a:ea typeface="Calibri"/>
                <a:cs typeface="Calibri"/>
                <a:sym typeface="Calibri"/>
              </a:rPr>
              <a:t>ESTOP</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76" name="Google Shape;876;p42"/>
          <p:cNvCxnSpPr/>
          <p:nvPr/>
        </p:nvCxnSpPr>
        <p:spPr>
          <a:xfrm>
            <a:off x="684328" y="1906444"/>
            <a:ext cx="0" cy="4230273"/>
          </a:xfrm>
          <a:prstGeom prst="straightConnector1">
            <a:avLst/>
          </a:prstGeom>
          <a:noFill/>
          <a:ln w="25400" cap="flat" cmpd="sng">
            <a:solidFill>
              <a:srgbClr val="548135"/>
            </a:solidFill>
            <a:prstDash val="solid"/>
            <a:miter lim="800000"/>
            <a:headEnd type="none" w="sm" len="sm"/>
            <a:tailEnd type="triangle" w="med" len="med"/>
          </a:ln>
        </p:spPr>
      </p:cxnSp>
      <p:cxnSp>
        <p:nvCxnSpPr>
          <p:cNvPr id="877" name="Google Shape;877;p42"/>
          <p:cNvCxnSpPr/>
          <p:nvPr/>
        </p:nvCxnSpPr>
        <p:spPr>
          <a:xfrm rot="10800000">
            <a:off x="906676" y="1906444"/>
            <a:ext cx="0" cy="4230274"/>
          </a:xfrm>
          <a:prstGeom prst="straightConnector1">
            <a:avLst/>
          </a:prstGeom>
          <a:noFill/>
          <a:ln w="25400" cap="flat" cmpd="sng">
            <a:solidFill>
              <a:srgbClr val="548135"/>
            </a:solidFill>
            <a:prstDash val="solid"/>
            <a:miter lim="800000"/>
            <a:headEnd type="none" w="sm" len="sm"/>
            <a:tailEnd type="triangle" w="med" len="med"/>
          </a:ln>
        </p:spPr>
      </p:cxnSp>
      <p:sp>
        <p:nvSpPr>
          <p:cNvPr id="878" name="Google Shape;878;p42"/>
          <p:cNvSpPr/>
          <p:nvPr/>
        </p:nvSpPr>
        <p:spPr>
          <a:xfrm>
            <a:off x="1618720" y="4537182"/>
            <a:ext cx="1572041" cy="707470"/>
          </a:xfrm>
          <a:prstGeom prst="rect">
            <a:avLst/>
          </a:prstGeom>
          <a:solidFill>
            <a:schemeClr val="lt1"/>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C00000"/>
                </a:solidFill>
                <a:effectLst/>
                <a:uLnTx/>
                <a:uFillTx/>
                <a:latin typeface="Calibri"/>
                <a:ea typeface="Calibri"/>
                <a:cs typeface="Calibri"/>
                <a:sym typeface="Calibri"/>
              </a:rPr>
              <a:t>Monitor / Guardian</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79" name="Google Shape;879;p42"/>
          <p:cNvCxnSpPr/>
          <p:nvPr/>
        </p:nvCxnSpPr>
        <p:spPr>
          <a:xfrm>
            <a:off x="2312402" y="4317458"/>
            <a:ext cx="0" cy="219726"/>
          </a:xfrm>
          <a:prstGeom prst="straightConnector1">
            <a:avLst/>
          </a:prstGeom>
          <a:noFill/>
          <a:ln w="25400" cap="flat" cmpd="sng">
            <a:solidFill>
              <a:srgbClr val="7030A0"/>
            </a:solidFill>
            <a:prstDash val="solid"/>
            <a:miter lim="800000"/>
            <a:headEnd type="none" w="sm" len="sm"/>
            <a:tailEnd type="triangle" w="med" len="med"/>
          </a:ln>
        </p:spPr>
      </p:cxnSp>
      <p:cxnSp>
        <p:nvCxnSpPr>
          <p:cNvPr id="880" name="Google Shape;880;p42"/>
          <p:cNvCxnSpPr/>
          <p:nvPr/>
        </p:nvCxnSpPr>
        <p:spPr>
          <a:xfrm rot="10800000">
            <a:off x="2873190" y="4317458"/>
            <a:ext cx="0" cy="219726"/>
          </a:xfrm>
          <a:prstGeom prst="straightConnector1">
            <a:avLst/>
          </a:prstGeom>
          <a:noFill/>
          <a:ln w="25400" cap="flat" cmpd="sng">
            <a:solidFill>
              <a:srgbClr val="7030A0"/>
            </a:solidFill>
            <a:prstDash val="solid"/>
            <a:miter lim="800000"/>
            <a:headEnd type="none" w="sm" len="sm"/>
            <a:tailEnd type="triangle" w="med" len="med"/>
          </a:ln>
        </p:spPr>
      </p:cxnSp>
      <p:sp>
        <p:nvSpPr>
          <p:cNvPr id="883" name="Google Shape;883;p42"/>
          <p:cNvSpPr/>
          <p:nvPr/>
        </p:nvSpPr>
        <p:spPr>
          <a:xfrm flipH="1">
            <a:off x="4040475" y="1560953"/>
            <a:ext cx="990994" cy="4655232"/>
          </a:xfrm>
          <a:custGeom>
            <a:avLst/>
            <a:gdLst/>
            <a:ahLst/>
            <a:cxnLst/>
            <a:rect l="l" t="t" r="r" b="b"/>
            <a:pathLst>
              <a:path w="1301839" h="5044478" extrusionOk="0">
                <a:moveTo>
                  <a:pt x="0" y="5044478"/>
                </a:moveTo>
                <a:cubicBezTo>
                  <a:pt x="52630" y="4977801"/>
                  <a:pt x="75416" y="60897"/>
                  <a:pt x="48637" y="0"/>
                </a:cubicBezTo>
                <a:cubicBezTo>
                  <a:pt x="70818" y="12798"/>
                  <a:pt x="1262289" y="1739065"/>
                  <a:pt x="1301839" y="1730610"/>
                </a:cubicBezTo>
                <a:cubicBezTo>
                  <a:pt x="1283803" y="1759296"/>
                  <a:pt x="1298974" y="2982753"/>
                  <a:pt x="1293623" y="2978944"/>
                </a:cubicBezTo>
              </a:path>
            </a:pathLst>
          </a:custGeom>
          <a:gradFill>
            <a:gsLst>
              <a:gs pos="0">
                <a:srgbClr val="CC66FF">
                  <a:alpha val="80000"/>
                </a:srgbClr>
              </a:gs>
              <a:gs pos="100000">
                <a:srgbClr val="F7E7FF"/>
              </a:gs>
            </a:gsLst>
            <a:lin ang="108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cxnSp>
        <p:nvCxnSpPr>
          <p:cNvPr id="44" name="Google Shape;867;p42">
            <a:extLst>
              <a:ext uri="{FF2B5EF4-FFF2-40B4-BE49-F238E27FC236}">
                <a16:creationId xmlns:a16="http://schemas.microsoft.com/office/drawing/2014/main" id="{1012AC1E-1E94-4A82-8BF2-F49414228E67}"/>
              </a:ext>
            </a:extLst>
          </p:cNvPr>
          <p:cNvCxnSpPr>
            <a:cxnSpLocks/>
          </p:cNvCxnSpPr>
          <p:nvPr/>
        </p:nvCxnSpPr>
        <p:spPr>
          <a:xfrm flipV="1">
            <a:off x="6150485" y="3241973"/>
            <a:ext cx="0" cy="1326390"/>
          </a:xfrm>
          <a:prstGeom prst="straightConnector1">
            <a:avLst/>
          </a:prstGeom>
          <a:noFill/>
          <a:ln w="25400" cap="flat" cmpd="sng">
            <a:solidFill>
              <a:srgbClr val="7030A0"/>
            </a:solidFill>
            <a:prstDash val="solid"/>
            <a:miter lim="800000"/>
            <a:headEnd type="none" w="sm" len="sm"/>
            <a:tailEnd type="triangle" w="med" len="med"/>
          </a:ln>
        </p:spPr>
      </p:cxnSp>
      <p:cxnSp>
        <p:nvCxnSpPr>
          <p:cNvPr id="46" name="Google Shape;867;p42">
            <a:extLst>
              <a:ext uri="{FF2B5EF4-FFF2-40B4-BE49-F238E27FC236}">
                <a16:creationId xmlns:a16="http://schemas.microsoft.com/office/drawing/2014/main" id="{DCF52578-C792-4380-93B3-11270E1C498E}"/>
              </a:ext>
            </a:extLst>
          </p:cNvPr>
          <p:cNvCxnSpPr>
            <a:cxnSpLocks/>
          </p:cNvCxnSpPr>
          <p:nvPr/>
        </p:nvCxnSpPr>
        <p:spPr>
          <a:xfrm flipV="1">
            <a:off x="7101771" y="3249988"/>
            <a:ext cx="0" cy="294618"/>
          </a:xfrm>
          <a:prstGeom prst="straightConnector1">
            <a:avLst/>
          </a:prstGeom>
          <a:noFill/>
          <a:ln w="25400" cap="flat" cmpd="sng">
            <a:solidFill>
              <a:srgbClr val="7030A0"/>
            </a:solidFill>
            <a:prstDash val="solid"/>
            <a:miter lim="800000"/>
            <a:headEnd type="none" w="sm" len="sm"/>
            <a:tailEnd type="triangle" w="med" len="med"/>
          </a:ln>
        </p:spPr>
      </p:cxnSp>
      <p:cxnSp>
        <p:nvCxnSpPr>
          <p:cNvPr id="51" name="Google Shape;867;p42">
            <a:extLst>
              <a:ext uri="{FF2B5EF4-FFF2-40B4-BE49-F238E27FC236}">
                <a16:creationId xmlns:a16="http://schemas.microsoft.com/office/drawing/2014/main" id="{378476A1-71B4-4B66-AA0B-1997421BD836}"/>
              </a:ext>
            </a:extLst>
          </p:cNvPr>
          <p:cNvCxnSpPr>
            <a:cxnSpLocks/>
          </p:cNvCxnSpPr>
          <p:nvPr/>
        </p:nvCxnSpPr>
        <p:spPr>
          <a:xfrm flipV="1">
            <a:off x="6805277" y="3950658"/>
            <a:ext cx="0" cy="627106"/>
          </a:xfrm>
          <a:prstGeom prst="straightConnector1">
            <a:avLst/>
          </a:prstGeom>
          <a:noFill/>
          <a:ln w="25400" cap="flat" cmpd="sng">
            <a:solidFill>
              <a:srgbClr val="7030A0"/>
            </a:solidFill>
            <a:prstDash val="solid"/>
            <a:miter lim="800000"/>
            <a:headEnd type="none" w="sm" len="sm"/>
            <a:tailEnd type="triangle" w="med" len="med"/>
          </a:ln>
        </p:spPr>
      </p:cxnSp>
      <p:cxnSp>
        <p:nvCxnSpPr>
          <p:cNvPr id="53" name="Google Shape;867;p42">
            <a:extLst>
              <a:ext uri="{FF2B5EF4-FFF2-40B4-BE49-F238E27FC236}">
                <a16:creationId xmlns:a16="http://schemas.microsoft.com/office/drawing/2014/main" id="{CD3658CF-A414-4C54-9FBF-CAEBCADDBAC5}"/>
              </a:ext>
            </a:extLst>
          </p:cNvPr>
          <p:cNvCxnSpPr>
            <a:cxnSpLocks/>
          </p:cNvCxnSpPr>
          <p:nvPr/>
        </p:nvCxnSpPr>
        <p:spPr>
          <a:xfrm flipV="1">
            <a:off x="6561065" y="4967436"/>
            <a:ext cx="0" cy="1379405"/>
          </a:xfrm>
          <a:prstGeom prst="straightConnector1">
            <a:avLst/>
          </a:prstGeom>
          <a:noFill/>
          <a:ln w="25400" cap="flat" cmpd="sng">
            <a:solidFill>
              <a:srgbClr val="7030A0"/>
            </a:solidFill>
            <a:prstDash val="solid"/>
            <a:miter lim="800000"/>
            <a:headEnd type="none" w="sm" len="sm"/>
            <a:tailEnd type="triangle" w="med" len="med"/>
          </a:ln>
        </p:spPr>
      </p:cxnSp>
      <p:cxnSp>
        <p:nvCxnSpPr>
          <p:cNvPr id="55" name="Google Shape;867;p42">
            <a:extLst>
              <a:ext uri="{FF2B5EF4-FFF2-40B4-BE49-F238E27FC236}">
                <a16:creationId xmlns:a16="http://schemas.microsoft.com/office/drawing/2014/main" id="{23283733-DFD0-49AC-A278-B76DDA722E8F}"/>
              </a:ext>
            </a:extLst>
          </p:cNvPr>
          <p:cNvCxnSpPr>
            <a:cxnSpLocks/>
          </p:cNvCxnSpPr>
          <p:nvPr/>
        </p:nvCxnSpPr>
        <p:spPr>
          <a:xfrm flipV="1">
            <a:off x="5828187" y="4968239"/>
            <a:ext cx="0" cy="1368707"/>
          </a:xfrm>
          <a:prstGeom prst="straightConnector1">
            <a:avLst/>
          </a:prstGeom>
          <a:noFill/>
          <a:ln w="25400" cap="flat" cmpd="sng">
            <a:solidFill>
              <a:srgbClr val="7030A0"/>
            </a:solidFill>
            <a:prstDash val="solid"/>
            <a:miter lim="800000"/>
            <a:headEnd type="none" w="sm" len="sm"/>
            <a:tailEnd type="triangle" w="med" len="med"/>
          </a:ln>
        </p:spPr>
      </p:cxnSp>
      <p:cxnSp>
        <p:nvCxnSpPr>
          <p:cNvPr id="56" name="Google Shape;867;p42">
            <a:extLst>
              <a:ext uri="{FF2B5EF4-FFF2-40B4-BE49-F238E27FC236}">
                <a16:creationId xmlns:a16="http://schemas.microsoft.com/office/drawing/2014/main" id="{8B36FF68-7325-4376-8426-7FEB5D1C0C54}"/>
              </a:ext>
            </a:extLst>
          </p:cNvPr>
          <p:cNvCxnSpPr>
            <a:cxnSpLocks/>
          </p:cNvCxnSpPr>
          <p:nvPr/>
        </p:nvCxnSpPr>
        <p:spPr>
          <a:xfrm>
            <a:off x="5666539" y="4968239"/>
            <a:ext cx="0" cy="1379405"/>
          </a:xfrm>
          <a:prstGeom prst="straightConnector1">
            <a:avLst/>
          </a:prstGeom>
          <a:noFill/>
          <a:ln w="25400" cap="flat" cmpd="sng">
            <a:solidFill>
              <a:srgbClr val="7030A0"/>
            </a:solidFill>
            <a:prstDash val="solid"/>
            <a:miter lim="800000"/>
            <a:headEnd type="none" w="sm" len="sm"/>
            <a:tailEnd type="triangle" w="med" len="med"/>
          </a:ln>
        </p:spPr>
      </p:cxnSp>
      <p:cxnSp>
        <p:nvCxnSpPr>
          <p:cNvPr id="57" name="Google Shape;867;p42">
            <a:extLst>
              <a:ext uri="{FF2B5EF4-FFF2-40B4-BE49-F238E27FC236}">
                <a16:creationId xmlns:a16="http://schemas.microsoft.com/office/drawing/2014/main" id="{7AD02242-4094-476C-A027-5BD693CF5EFE}"/>
              </a:ext>
            </a:extLst>
          </p:cNvPr>
          <p:cNvCxnSpPr>
            <a:cxnSpLocks/>
          </p:cNvCxnSpPr>
          <p:nvPr/>
        </p:nvCxnSpPr>
        <p:spPr>
          <a:xfrm>
            <a:off x="5312581" y="3261360"/>
            <a:ext cx="0" cy="1311782"/>
          </a:xfrm>
          <a:prstGeom prst="straightConnector1">
            <a:avLst/>
          </a:prstGeom>
          <a:noFill/>
          <a:ln w="25400" cap="flat" cmpd="sng">
            <a:solidFill>
              <a:srgbClr val="7030A0"/>
            </a:solidFill>
            <a:prstDash val="solid"/>
            <a:miter lim="800000"/>
            <a:headEnd type="none" w="sm" len="sm"/>
            <a:tailEnd type="triangle" w="med" len="med"/>
          </a:ln>
        </p:spPr>
      </p:cxnSp>
      <p:cxnSp>
        <p:nvCxnSpPr>
          <p:cNvPr id="59" name="Google Shape;867;p42">
            <a:extLst>
              <a:ext uri="{FF2B5EF4-FFF2-40B4-BE49-F238E27FC236}">
                <a16:creationId xmlns:a16="http://schemas.microsoft.com/office/drawing/2014/main" id="{4E20BB13-42B9-46A4-B74B-C9F185664336}"/>
              </a:ext>
            </a:extLst>
          </p:cNvPr>
          <p:cNvCxnSpPr>
            <a:cxnSpLocks/>
          </p:cNvCxnSpPr>
          <p:nvPr/>
        </p:nvCxnSpPr>
        <p:spPr>
          <a:xfrm>
            <a:off x="6261039" y="2309294"/>
            <a:ext cx="0" cy="543792"/>
          </a:xfrm>
          <a:prstGeom prst="straightConnector1">
            <a:avLst/>
          </a:prstGeom>
          <a:noFill/>
          <a:ln w="25400" cap="flat" cmpd="sng">
            <a:solidFill>
              <a:srgbClr val="7030A0"/>
            </a:solidFill>
            <a:prstDash val="solid"/>
            <a:miter lim="800000"/>
            <a:headEnd type="none" w="sm" len="sm"/>
            <a:tailEnd type="triangle" w="med" len="med"/>
          </a:ln>
        </p:spPr>
      </p:cxnSp>
      <p:cxnSp>
        <p:nvCxnSpPr>
          <p:cNvPr id="61" name="Google Shape;867;p42">
            <a:extLst>
              <a:ext uri="{FF2B5EF4-FFF2-40B4-BE49-F238E27FC236}">
                <a16:creationId xmlns:a16="http://schemas.microsoft.com/office/drawing/2014/main" id="{27FB7542-4486-4755-8881-A109A1A0A160}"/>
              </a:ext>
            </a:extLst>
          </p:cNvPr>
          <p:cNvCxnSpPr>
            <a:cxnSpLocks/>
          </p:cNvCxnSpPr>
          <p:nvPr/>
        </p:nvCxnSpPr>
        <p:spPr>
          <a:xfrm flipV="1">
            <a:off x="7094393" y="2329544"/>
            <a:ext cx="0" cy="543792"/>
          </a:xfrm>
          <a:prstGeom prst="straightConnector1">
            <a:avLst/>
          </a:prstGeom>
          <a:noFill/>
          <a:ln w="25400" cap="flat" cmpd="sng">
            <a:solidFill>
              <a:srgbClr val="7030A0"/>
            </a:solidFill>
            <a:prstDash val="solid"/>
            <a:miter lim="800000"/>
            <a:headEnd type="none" w="sm" len="sm"/>
            <a:tailEnd type="triangle" w="med" len="med"/>
          </a:ln>
        </p:spPr>
      </p:cxnSp>
      <p:cxnSp>
        <p:nvCxnSpPr>
          <p:cNvPr id="62" name="Google Shape;867;p42">
            <a:extLst>
              <a:ext uri="{FF2B5EF4-FFF2-40B4-BE49-F238E27FC236}">
                <a16:creationId xmlns:a16="http://schemas.microsoft.com/office/drawing/2014/main" id="{58C56EAA-EC39-40C6-BE4C-DE2F9FB5958C}"/>
              </a:ext>
            </a:extLst>
          </p:cNvPr>
          <p:cNvCxnSpPr>
            <a:cxnSpLocks/>
          </p:cNvCxnSpPr>
          <p:nvPr/>
        </p:nvCxnSpPr>
        <p:spPr>
          <a:xfrm flipV="1">
            <a:off x="8863619" y="2301717"/>
            <a:ext cx="0" cy="2245444"/>
          </a:xfrm>
          <a:prstGeom prst="straightConnector1">
            <a:avLst/>
          </a:prstGeom>
          <a:noFill/>
          <a:ln w="25400" cap="flat" cmpd="sng">
            <a:solidFill>
              <a:srgbClr val="7030A0"/>
            </a:solidFill>
            <a:prstDash val="solid"/>
            <a:miter lim="800000"/>
            <a:headEnd type="none" w="sm" len="sm"/>
            <a:tailEnd type="triangle" w="med" len="med"/>
          </a:ln>
        </p:spPr>
      </p:cxnSp>
      <p:cxnSp>
        <p:nvCxnSpPr>
          <p:cNvPr id="66" name="Google Shape;867;p42">
            <a:extLst>
              <a:ext uri="{FF2B5EF4-FFF2-40B4-BE49-F238E27FC236}">
                <a16:creationId xmlns:a16="http://schemas.microsoft.com/office/drawing/2014/main" id="{432C39C6-5A83-4E1A-BEA6-A7180454523D}"/>
              </a:ext>
            </a:extLst>
          </p:cNvPr>
          <p:cNvCxnSpPr>
            <a:cxnSpLocks/>
          </p:cNvCxnSpPr>
          <p:nvPr/>
        </p:nvCxnSpPr>
        <p:spPr>
          <a:xfrm flipV="1">
            <a:off x="7720395" y="4947037"/>
            <a:ext cx="0" cy="1400607"/>
          </a:xfrm>
          <a:prstGeom prst="straightConnector1">
            <a:avLst/>
          </a:prstGeom>
          <a:noFill/>
          <a:ln w="25400" cap="flat" cmpd="sng">
            <a:solidFill>
              <a:srgbClr val="7030A0"/>
            </a:solidFill>
            <a:prstDash val="solid"/>
            <a:miter lim="800000"/>
            <a:headEnd type="none" w="sm" len="sm"/>
            <a:tailEnd type="triangle" w="med" len="med"/>
          </a:ln>
        </p:spPr>
      </p:cxnSp>
      <p:cxnSp>
        <p:nvCxnSpPr>
          <p:cNvPr id="111" name="Google Shape;867;p42">
            <a:extLst>
              <a:ext uri="{FF2B5EF4-FFF2-40B4-BE49-F238E27FC236}">
                <a16:creationId xmlns:a16="http://schemas.microsoft.com/office/drawing/2014/main" id="{9A86693D-D0E4-426A-A5CF-82FF071A161D}"/>
              </a:ext>
            </a:extLst>
          </p:cNvPr>
          <p:cNvCxnSpPr>
            <a:cxnSpLocks/>
          </p:cNvCxnSpPr>
          <p:nvPr/>
        </p:nvCxnSpPr>
        <p:spPr>
          <a:xfrm>
            <a:off x="6134357" y="1484589"/>
            <a:ext cx="0" cy="421855"/>
          </a:xfrm>
          <a:prstGeom prst="straightConnector1">
            <a:avLst/>
          </a:prstGeom>
          <a:noFill/>
          <a:ln w="25400" cap="flat" cmpd="sng">
            <a:solidFill>
              <a:schemeClr val="accent3">
                <a:lumMod val="75000"/>
              </a:schemeClr>
            </a:solidFill>
            <a:prstDash val="solid"/>
            <a:miter lim="800000"/>
            <a:headEnd type="none" w="sm" len="sm"/>
            <a:tailEnd type="triangle" w="med" len="med"/>
          </a:ln>
        </p:spPr>
      </p:cxnSp>
      <p:cxnSp>
        <p:nvCxnSpPr>
          <p:cNvPr id="113" name="Google Shape;867;p42">
            <a:extLst>
              <a:ext uri="{FF2B5EF4-FFF2-40B4-BE49-F238E27FC236}">
                <a16:creationId xmlns:a16="http://schemas.microsoft.com/office/drawing/2014/main" id="{15A030E6-6E60-4B50-9C68-23191C77E13A}"/>
              </a:ext>
            </a:extLst>
          </p:cNvPr>
          <p:cNvCxnSpPr>
            <a:cxnSpLocks/>
          </p:cNvCxnSpPr>
          <p:nvPr/>
        </p:nvCxnSpPr>
        <p:spPr>
          <a:xfrm>
            <a:off x="8535102" y="4185445"/>
            <a:ext cx="0" cy="351737"/>
          </a:xfrm>
          <a:prstGeom prst="straightConnector1">
            <a:avLst/>
          </a:prstGeom>
          <a:noFill/>
          <a:ln w="25400" cap="flat" cmpd="sng">
            <a:solidFill>
              <a:srgbClr val="F13DD3"/>
            </a:solidFill>
            <a:prstDash val="solid"/>
            <a:miter lim="800000"/>
            <a:headEnd type="none" w="sm" len="sm"/>
            <a:tailEnd type="triangle" w="med" len="med"/>
          </a:ln>
        </p:spPr>
      </p:cxnSp>
      <p:cxnSp>
        <p:nvCxnSpPr>
          <p:cNvPr id="115" name="Google Shape;867;p42">
            <a:extLst>
              <a:ext uri="{FF2B5EF4-FFF2-40B4-BE49-F238E27FC236}">
                <a16:creationId xmlns:a16="http://schemas.microsoft.com/office/drawing/2014/main" id="{4D7C54A8-7972-4A33-A8DC-22AD0B125FD6}"/>
              </a:ext>
            </a:extLst>
          </p:cNvPr>
          <p:cNvCxnSpPr>
            <a:cxnSpLocks/>
          </p:cNvCxnSpPr>
          <p:nvPr/>
        </p:nvCxnSpPr>
        <p:spPr>
          <a:xfrm>
            <a:off x="7263195" y="4348802"/>
            <a:ext cx="1271907" cy="0"/>
          </a:xfrm>
          <a:prstGeom prst="straightConnector1">
            <a:avLst/>
          </a:prstGeom>
          <a:noFill/>
          <a:ln w="25400" cap="rnd" cmpd="sng">
            <a:solidFill>
              <a:srgbClr val="F13DD3"/>
            </a:solidFill>
            <a:prstDash val="solid"/>
            <a:round/>
            <a:headEnd type="none" w="sm" len="sm"/>
            <a:tailEnd type="none" w="med" len="med"/>
          </a:ln>
        </p:spPr>
      </p:cxnSp>
      <p:cxnSp>
        <p:nvCxnSpPr>
          <p:cNvPr id="120" name="Google Shape;867;p42">
            <a:extLst>
              <a:ext uri="{FF2B5EF4-FFF2-40B4-BE49-F238E27FC236}">
                <a16:creationId xmlns:a16="http://schemas.microsoft.com/office/drawing/2014/main" id="{26DA97F1-F205-4DB9-B72C-D0B1CC985152}"/>
              </a:ext>
            </a:extLst>
          </p:cNvPr>
          <p:cNvCxnSpPr>
            <a:cxnSpLocks/>
          </p:cNvCxnSpPr>
          <p:nvPr/>
        </p:nvCxnSpPr>
        <p:spPr>
          <a:xfrm flipH="1">
            <a:off x="7375309" y="4768301"/>
            <a:ext cx="174672" cy="0"/>
          </a:xfrm>
          <a:prstGeom prst="straightConnector1">
            <a:avLst/>
          </a:prstGeom>
          <a:noFill/>
          <a:ln w="25400" cap="flat" cmpd="sng">
            <a:solidFill>
              <a:srgbClr val="7030A0"/>
            </a:solidFill>
            <a:prstDash val="solid"/>
            <a:miter lim="800000"/>
            <a:headEnd type="triangle" w="sm" len="sm"/>
            <a:tailEnd type="triangle" w="sm" len="sm"/>
          </a:ln>
        </p:spPr>
      </p:cxnSp>
      <p:sp>
        <p:nvSpPr>
          <p:cNvPr id="35" name="TextBox 34">
            <a:extLst>
              <a:ext uri="{FF2B5EF4-FFF2-40B4-BE49-F238E27FC236}">
                <a16:creationId xmlns:a16="http://schemas.microsoft.com/office/drawing/2014/main" id="{8DCC2D28-63C2-4F04-A19C-BF9A0BC32FDF}"/>
              </a:ext>
            </a:extLst>
          </p:cNvPr>
          <p:cNvSpPr txBox="1"/>
          <p:nvPr/>
        </p:nvSpPr>
        <p:spPr>
          <a:xfrm>
            <a:off x="6986615" y="6638151"/>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36" name="Google Shape;121;p18">
            <a:extLst>
              <a:ext uri="{FF2B5EF4-FFF2-40B4-BE49-F238E27FC236}">
                <a16:creationId xmlns:a16="http://schemas.microsoft.com/office/drawing/2014/main" id="{64BE589F-C111-4EB4-B6F8-202F8AB28C7F}"/>
              </a:ext>
            </a:extLst>
          </p:cNvPr>
          <p:cNvSpPr txBox="1">
            <a:spLocks/>
          </p:cNvSpPr>
          <p:nvPr/>
        </p:nvSpPr>
        <p:spPr>
          <a:xfrm>
            <a:off x="0" y="0"/>
            <a:ext cx="9144000" cy="84851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prstClr val="black"/>
              </a:buClr>
              <a:buSzPts val="4400"/>
              <a:buFont typeface="Calibri"/>
              <a:buNone/>
              <a:tabLst/>
              <a:defRPr/>
            </a:pPr>
            <a:r>
              <a:rPr kumimoji="0" lang="en-US" sz="3600" b="0" i="0" u="none" strike="noStrike" kern="1200" cap="none" spc="0" normalizeH="0" baseline="0" noProof="0" dirty="0">
                <a:ln>
                  <a:noFill/>
                </a:ln>
                <a:solidFill>
                  <a:prstClr val="black"/>
                </a:solidFill>
                <a:effectLst/>
                <a:uLnTx/>
                <a:uFillTx/>
                <a:latin typeface="Calibri"/>
                <a:ea typeface="Calibri"/>
                <a:cs typeface="Calibri"/>
                <a:sym typeface="Calibri"/>
              </a:rPr>
              <a:t>Control Structure Refinement</a:t>
            </a:r>
          </a:p>
        </p:txBody>
      </p:sp>
      <p:sp>
        <p:nvSpPr>
          <p:cNvPr id="37" name="TextBox 36">
            <a:extLst>
              <a:ext uri="{FF2B5EF4-FFF2-40B4-BE49-F238E27FC236}">
                <a16:creationId xmlns:a16="http://schemas.microsoft.com/office/drawing/2014/main" id="{50692D08-9B8F-4D29-9C74-665C72085645}"/>
              </a:ext>
            </a:extLst>
          </p:cNvPr>
          <p:cNvSpPr txBox="1"/>
          <p:nvPr/>
        </p:nvSpPr>
        <p:spPr>
          <a:xfrm>
            <a:off x="0" y="6645321"/>
            <a:ext cx="106792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Thomas, 2019</a:t>
            </a:r>
          </a:p>
        </p:txBody>
      </p:sp>
      <p:sp>
        <p:nvSpPr>
          <p:cNvPr id="3" name="Rectangle 2">
            <a:extLst>
              <a:ext uri="{FF2B5EF4-FFF2-40B4-BE49-F238E27FC236}">
                <a16:creationId xmlns:a16="http://schemas.microsoft.com/office/drawing/2014/main" id="{53648E14-D29E-46CB-97F1-A96C67D40E47}"/>
              </a:ext>
            </a:extLst>
          </p:cNvPr>
          <p:cNvSpPr/>
          <p:nvPr/>
        </p:nvSpPr>
        <p:spPr>
          <a:xfrm>
            <a:off x="5232399" y="1906444"/>
            <a:ext cx="3671763"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Routing</a:t>
            </a:r>
          </a:p>
        </p:txBody>
      </p:sp>
      <p:sp>
        <p:nvSpPr>
          <p:cNvPr id="39" name="Rectangle 38">
            <a:extLst>
              <a:ext uri="{FF2B5EF4-FFF2-40B4-BE49-F238E27FC236}">
                <a16:creationId xmlns:a16="http://schemas.microsoft.com/office/drawing/2014/main" id="{E0D960E7-7CE1-4B5A-B631-01D323A86F16}"/>
              </a:ext>
            </a:extLst>
          </p:cNvPr>
          <p:cNvSpPr/>
          <p:nvPr/>
        </p:nvSpPr>
        <p:spPr>
          <a:xfrm>
            <a:off x="5120980" y="2855798"/>
            <a:ext cx="3671761"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Planning</a:t>
            </a:r>
          </a:p>
        </p:txBody>
      </p:sp>
      <p:sp>
        <p:nvSpPr>
          <p:cNvPr id="41" name="Rectangle 40">
            <a:extLst>
              <a:ext uri="{FF2B5EF4-FFF2-40B4-BE49-F238E27FC236}">
                <a16:creationId xmlns:a16="http://schemas.microsoft.com/office/drawing/2014/main" id="{4807D6C4-1A81-45A1-83A5-87F3EDB40017}"/>
              </a:ext>
            </a:extLst>
          </p:cNvPr>
          <p:cNvSpPr/>
          <p:nvPr/>
        </p:nvSpPr>
        <p:spPr>
          <a:xfrm>
            <a:off x="7574160" y="4547161"/>
            <a:ext cx="1330010"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Localization</a:t>
            </a:r>
          </a:p>
        </p:txBody>
      </p:sp>
      <p:sp>
        <p:nvSpPr>
          <p:cNvPr id="42" name="Rectangle 41">
            <a:extLst>
              <a:ext uri="{FF2B5EF4-FFF2-40B4-BE49-F238E27FC236}">
                <a16:creationId xmlns:a16="http://schemas.microsoft.com/office/drawing/2014/main" id="{8392AF44-BD30-432E-B40A-0F8E31CEC079}"/>
              </a:ext>
            </a:extLst>
          </p:cNvPr>
          <p:cNvSpPr/>
          <p:nvPr/>
        </p:nvSpPr>
        <p:spPr>
          <a:xfrm>
            <a:off x="6045297" y="4557581"/>
            <a:ext cx="1330012"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Perception</a:t>
            </a:r>
          </a:p>
        </p:txBody>
      </p:sp>
      <p:sp>
        <p:nvSpPr>
          <p:cNvPr id="43" name="Rectangle 42">
            <a:extLst>
              <a:ext uri="{FF2B5EF4-FFF2-40B4-BE49-F238E27FC236}">
                <a16:creationId xmlns:a16="http://schemas.microsoft.com/office/drawing/2014/main" id="{D2FEFF71-0B67-48C2-BC73-BFFE1933DC3B}"/>
              </a:ext>
            </a:extLst>
          </p:cNvPr>
          <p:cNvSpPr/>
          <p:nvPr/>
        </p:nvSpPr>
        <p:spPr>
          <a:xfrm>
            <a:off x="5101389" y="4568363"/>
            <a:ext cx="797625" cy="399876"/>
          </a:xfrm>
          <a:prstGeom prst="rect">
            <a:avLst/>
          </a:prstGeom>
        </p:spPr>
        <p:style>
          <a:lnRef idx="2">
            <a:schemeClr val="accent4"/>
          </a:lnRef>
          <a:fillRef idx="1">
            <a:schemeClr val="lt1"/>
          </a:fillRef>
          <a:effectRef idx="0">
            <a:schemeClr val="accent4"/>
          </a:effectRef>
          <a:fontRef idx="minor">
            <a:schemeClr val="dk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Control</a:t>
            </a:r>
          </a:p>
        </p:txBody>
      </p:sp>
      <p:sp>
        <p:nvSpPr>
          <p:cNvPr id="21" name="TextBox 20">
            <a:extLst>
              <a:ext uri="{FF2B5EF4-FFF2-40B4-BE49-F238E27FC236}">
                <a16:creationId xmlns:a16="http://schemas.microsoft.com/office/drawing/2014/main" id="{3B96827C-3A5E-4CD0-91ED-4BF035D286B6}"/>
              </a:ext>
            </a:extLst>
          </p:cNvPr>
          <p:cNvSpPr txBox="1"/>
          <p:nvPr/>
        </p:nvSpPr>
        <p:spPr>
          <a:xfrm>
            <a:off x="8219709" y="3702987"/>
            <a:ext cx="5196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13DD3"/>
                </a:solidFill>
                <a:effectLst/>
                <a:uLnTx/>
                <a:uFillTx/>
                <a:latin typeface="Calibri"/>
                <a:ea typeface="+mn-ea"/>
                <a:cs typeface="+mn-cs"/>
              </a:rPr>
              <a:t>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13DD3"/>
                </a:solidFill>
                <a:effectLst/>
                <a:uLnTx/>
                <a:uFillTx/>
                <a:latin typeface="Calibri"/>
                <a:ea typeface="+mn-ea"/>
                <a:cs typeface="+mn-cs"/>
              </a:rPr>
              <a:t>Map</a:t>
            </a:r>
          </a:p>
        </p:txBody>
      </p:sp>
      <p:sp>
        <p:nvSpPr>
          <p:cNvPr id="124" name="TextBox 123">
            <a:extLst>
              <a:ext uri="{FF2B5EF4-FFF2-40B4-BE49-F238E27FC236}">
                <a16:creationId xmlns:a16="http://schemas.microsoft.com/office/drawing/2014/main" id="{9D448BFB-4CC7-4FD9-8B2D-5CBF026AC9F2}"/>
              </a:ext>
            </a:extLst>
          </p:cNvPr>
          <p:cNvSpPr txBox="1"/>
          <p:nvPr/>
        </p:nvSpPr>
        <p:spPr>
          <a:xfrm>
            <a:off x="7720395" y="5093061"/>
            <a:ext cx="126060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GPS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Inertial reference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Camera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Lidar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Radar images</a:t>
            </a:r>
          </a:p>
        </p:txBody>
      </p:sp>
      <p:sp>
        <p:nvSpPr>
          <p:cNvPr id="125" name="Rectangle 124">
            <a:extLst>
              <a:ext uri="{FF2B5EF4-FFF2-40B4-BE49-F238E27FC236}">
                <a16:creationId xmlns:a16="http://schemas.microsoft.com/office/drawing/2014/main" id="{0C63CD5B-0623-432E-AAE0-C09CF52153B9}"/>
              </a:ext>
            </a:extLst>
          </p:cNvPr>
          <p:cNvSpPr/>
          <p:nvPr/>
        </p:nvSpPr>
        <p:spPr>
          <a:xfrm>
            <a:off x="5000813" y="1550084"/>
            <a:ext cx="4020523" cy="4655232"/>
          </a:xfrm>
          <a:prstGeom prst="rect">
            <a:avLst/>
          </a:prstGeom>
          <a:noFill/>
          <a:ln>
            <a:prstDash val="dash"/>
          </a:ln>
        </p:spPr>
        <p:style>
          <a:lnRef idx="2">
            <a:schemeClr val="accent4"/>
          </a:lnRef>
          <a:fillRef idx="1">
            <a:schemeClr val="lt1"/>
          </a:fillRef>
          <a:effectRef idx="0">
            <a:schemeClr val="accent4"/>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30A0"/>
                </a:solidFill>
                <a:effectLst/>
                <a:uLnTx/>
                <a:uFillTx/>
                <a:latin typeface="Calibri"/>
                <a:ea typeface="+mn-ea"/>
                <a:cs typeface="+mn-cs"/>
              </a:rPr>
              <a:t>Apollo 2.0</a:t>
            </a:r>
          </a:p>
        </p:txBody>
      </p:sp>
      <p:sp>
        <p:nvSpPr>
          <p:cNvPr id="133" name="TextBox 132">
            <a:extLst>
              <a:ext uri="{FF2B5EF4-FFF2-40B4-BE49-F238E27FC236}">
                <a16:creationId xmlns:a16="http://schemas.microsoft.com/office/drawing/2014/main" id="{43C9C72E-6D2B-47BB-B13D-8D052F56058A}"/>
              </a:ext>
            </a:extLst>
          </p:cNvPr>
          <p:cNvSpPr txBox="1"/>
          <p:nvPr/>
        </p:nvSpPr>
        <p:spPr>
          <a:xfrm>
            <a:off x="5373932" y="2347152"/>
            <a:ext cx="87736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Route Waypoints</a:t>
            </a:r>
          </a:p>
        </p:txBody>
      </p:sp>
      <p:sp>
        <p:nvSpPr>
          <p:cNvPr id="134" name="TextBox 133">
            <a:extLst>
              <a:ext uri="{FF2B5EF4-FFF2-40B4-BE49-F238E27FC236}">
                <a16:creationId xmlns:a16="http://schemas.microsoft.com/office/drawing/2014/main" id="{46C83557-9713-4653-88FB-564E20CE003F}"/>
              </a:ext>
            </a:extLst>
          </p:cNvPr>
          <p:cNvSpPr txBox="1"/>
          <p:nvPr/>
        </p:nvSpPr>
        <p:spPr>
          <a:xfrm>
            <a:off x="6150485" y="1586534"/>
            <a:ext cx="90287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BBB59">
                    <a:lumMod val="50000"/>
                  </a:srgbClr>
                </a:solidFill>
                <a:effectLst/>
                <a:uLnTx/>
                <a:uFillTx/>
                <a:latin typeface="Calibri"/>
                <a:ea typeface="+mn-ea"/>
                <a:cs typeface="+mn-cs"/>
              </a:rPr>
              <a:t>Destination</a:t>
            </a:r>
          </a:p>
        </p:txBody>
      </p:sp>
      <p:sp>
        <p:nvSpPr>
          <p:cNvPr id="135" name="TextBox 134">
            <a:extLst>
              <a:ext uri="{FF2B5EF4-FFF2-40B4-BE49-F238E27FC236}">
                <a16:creationId xmlns:a16="http://schemas.microsoft.com/office/drawing/2014/main" id="{DA4EB77D-456E-4A62-9B4F-42859B611470}"/>
              </a:ext>
            </a:extLst>
          </p:cNvPr>
          <p:cNvSpPr txBox="1"/>
          <p:nvPr/>
        </p:nvSpPr>
        <p:spPr>
          <a:xfrm>
            <a:off x="5275582" y="3551071"/>
            <a:ext cx="9641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Desired Trajectory</a:t>
            </a:r>
          </a:p>
        </p:txBody>
      </p:sp>
      <p:sp>
        <p:nvSpPr>
          <p:cNvPr id="136" name="TextBox 135">
            <a:extLst>
              <a:ext uri="{FF2B5EF4-FFF2-40B4-BE49-F238E27FC236}">
                <a16:creationId xmlns:a16="http://schemas.microsoft.com/office/drawing/2014/main" id="{A7EEC4B6-9AC9-439E-B000-8C774E5593D3}"/>
              </a:ext>
            </a:extLst>
          </p:cNvPr>
          <p:cNvSpPr txBox="1"/>
          <p:nvPr/>
        </p:nvSpPr>
        <p:spPr>
          <a:xfrm>
            <a:off x="4988797" y="5123187"/>
            <a:ext cx="642410" cy="1015663"/>
          </a:xfrm>
          <a:prstGeom prst="rect">
            <a:avLst/>
          </a:prstGeom>
          <a:noFill/>
        </p:spPr>
        <p:txBody>
          <a:bodyPr wrap="square" l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Actuation (throttle, brake, steer, shift)</a:t>
            </a:r>
          </a:p>
        </p:txBody>
      </p:sp>
      <p:sp>
        <p:nvSpPr>
          <p:cNvPr id="137" name="Rectangle 136">
            <a:extLst>
              <a:ext uri="{FF2B5EF4-FFF2-40B4-BE49-F238E27FC236}">
                <a16:creationId xmlns:a16="http://schemas.microsoft.com/office/drawing/2014/main" id="{9B6DCE9F-C425-47B1-BA75-3166077787D4}"/>
              </a:ext>
            </a:extLst>
          </p:cNvPr>
          <p:cNvSpPr/>
          <p:nvPr/>
        </p:nvSpPr>
        <p:spPr>
          <a:xfrm>
            <a:off x="6633564" y="3541381"/>
            <a:ext cx="1586145"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Prediction</a:t>
            </a:r>
          </a:p>
        </p:txBody>
      </p:sp>
      <p:sp>
        <p:nvSpPr>
          <p:cNvPr id="138" name="TextBox 137">
            <a:extLst>
              <a:ext uri="{FF2B5EF4-FFF2-40B4-BE49-F238E27FC236}">
                <a16:creationId xmlns:a16="http://schemas.microsoft.com/office/drawing/2014/main" id="{6ECCF272-4C19-4065-ACA3-995ADFAFC3E6}"/>
              </a:ext>
            </a:extLst>
          </p:cNvPr>
          <p:cNvSpPr txBox="1"/>
          <p:nvPr/>
        </p:nvSpPr>
        <p:spPr>
          <a:xfrm>
            <a:off x="7094393" y="3246663"/>
            <a:ext cx="107439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Objects, Paths</a:t>
            </a:r>
          </a:p>
        </p:txBody>
      </p:sp>
      <p:sp>
        <p:nvSpPr>
          <p:cNvPr id="139" name="TextBox 138">
            <a:extLst>
              <a:ext uri="{FF2B5EF4-FFF2-40B4-BE49-F238E27FC236}">
                <a16:creationId xmlns:a16="http://schemas.microsoft.com/office/drawing/2014/main" id="{ED396B43-42EA-42F1-9977-EBB618F611C7}"/>
              </a:ext>
            </a:extLst>
          </p:cNvPr>
          <p:cNvSpPr txBox="1"/>
          <p:nvPr/>
        </p:nvSpPr>
        <p:spPr>
          <a:xfrm>
            <a:off x="6774559" y="3923243"/>
            <a:ext cx="7931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Objects, Scenery</a:t>
            </a:r>
          </a:p>
        </p:txBody>
      </p:sp>
      <p:sp>
        <p:nvSpPr>
          <p:cNvPr id="140" name="TextBox 139">
            <a:extLst>
              <a:ext uri="{FF2B5EF4-FFF2-40B4-BE49-F238E27FC236}">
                <a16:creationId xmlns:a16="http://schemas.microsoft.com/office/drawing/2014/main" id="{E5D1B23B-89BD-4143-982E-5E3AB907D34A}"/>
              </a:ext>
            </a:extLst>
          </p:cNvPr>
          <p:cNvSpPr txBox="1"/>
          <p:nvPr/>
        </p:nvSpPr>
        <p:spPr>
          <a:xfrm>
            <a:off x="6534726" y="5122384"/>
            <a:ext cx="119487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Telephoto cam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Wide-angle cam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Lidar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Radar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Etc.</a:t>
            </a:r>
          </a:p>
        </p:txBody>
      </p:sp>
      <p:cxnSp>
        <p:nvCxnSpPr>
          <p:cNvPr id="145" name="Google Shape;867;p42">
            <a:extLst>
              <a:ext uri="{FF2B5EF4-FFF2-40B4-BE49-F238E27FC236}">
                <a16:creationId xmlns:a16="http://schemas.microsoft.com/office/drawing/2014/main" id="{2C50DDEA-31FF-4EFA-8FC4-3CA2B6AC4A7E}"/>
              </a:ext>
            </a:extLst>
          </p:cNvPr>
          <p:cNvCxnSpPr>
            <a:cxnSpLocks/>
          </p:cNvCxnSpPr>
          <p:nvPr/>
        </p:nvCxnSpPr>
        <p:spPr>
          <a:xfrm>
            <a:off x="7244782" y="4352825"/>
            <a:ext cx="0" cy="184357"/>
          </a:xfrm>
          <a:prstGeom prst="straightConnector1">
            <a:avLst/>
          </a:prstGeom>
          <a:noFill/>
          <a:ln w="25400" cap="flat" cmpd="sng">
            <a:solidFill>
              <a:srgbClr val="F13DD3"/>
            </a:solidFill>
            <a:prstDash val="solid"/>
            <a:miter lim="800000"/>
            <a:headEnd type="none" w="sm" len="sm"/>
            <a:tailEnd type="triangle" w="med" len="med"/>
          </a:ln>
        </p:spPr>
      </p:cxnSp>
      <p:cxnSp>
        <p:nvCxnSpPr>
          <p:cNvPr id="149" name="Google Shape;867;p42">
            <a:extLst>
              <a:ext uri="{FF2B5EF4-FFF2-40B4-BE49-F238E27FC236}">
                <a16:creationId xmlns:a16="http://schemas.microsoft.com/office/drawing/2014/main" id="{4304FCA5-7CA7-4ED6-948F-99FE8ED1713B}"/>
              </a:ext>
            </a:extLst>
          </p:cNvPr>
          <p:cNvCxnSpPr>
            <a:cxnSpLocks/>
          </p:cNvCxnSpPr>
          <p:nvPr/>
        </p:nvCxnSpPr>
        <p:spPr>
          <a:xfrm flipV="1">
            <a:off x="7649859" y="3941257"/>
            <a:ext cx="0" cy="595925"/>
          </a:xfrm>
          <a:prstGeom prst="straightConnector1">
            <a:avLst/>
          </a:prstGeom>
          <a:noFill/>
          <a:ln w="25400" cap="flat" cmpd="sng">
            <a:solidFill>
              <a:srgbClr val="7030A0"/>
            </a:solidFill>
            <a:prstDash val="solid"/>
            <a:miter lim="800000"/>
            <a:headEnd type="none" w="sm" len="sm"/>
            <a:tailEnd type="triangle" w="med" len="med"/>
          </a:ln>
        </p:spPr>
      </p:cxnSp>
      <p:sp>
        <p:nvSpPr>
          <p:cNvPr id="150" name="TextBox 149">
            <a:extLst>
              <a:ext uri="{FF2B5EF4-FFF2-40B4-BE49-F238E27FC236}">
                <a16:creationId xmlns:a16="http://schemas.microsoft.com/office/drawing/2014/main" id="{091B6236-E53B-4160-B4E5-F0FE8F794A07}"/>
              </a:ext>
            </a:extLst>
          </p:cNvPr>
          <p:cNvSpPr txBox="1"/>
          <p:nvPr/>
        </p:nvSpPr>
        <p:spPr>
          <a:xfrm>
            <a:off x="7608859" y="4002217"/>
            <a:ext cx="71577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Location</a:t>
            </a:r>
          </a:p>
        </p:txBody>
      </p:sp>
      <p:sp>
        <p:nvSpPr>
          <p:cNvPr id="75" name="TextBox 74">
            <a:extLst>
              <a:ext uri="{FF2B5EF4-FFF2-40B4-BE49-F238E27FC236}">
                <a16:creationId xmlns:a16="http://schemas.microsoft.com/office/drawing/2014/main" id="{FBFA1BB3-B86E-4E6F-A054-37D8E94BC58F}"/>
              </a:ext>
            </a:extLst>
          </p:cNvPr>
          <p:cNvSpPr txBox="1"/>
          <p:nvPr/>
        </p:nvSpPr>
        <p:spPr>
          <a:xfrm>
            <a:off x="7104141" y="2405338"/>
            <a:ext cx="135575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New route request</a:t>
            </a:r>
          </a:p>
        </p:txBody>
      </p:sp>
      <p:sp>
        <p:nvSpPr>
          <p:cNvPr id="76" name="TextBox 75">
            <a:extLst>
              <a:ext uri="{FF2B5EF4-FFF2-40B4-BE49-F238E27FC236}">
                <a16:creationId xmlns:a16="http://schemas.microsoft.com/office/drawing/2014/main" id="{0A3CB694-E0E7-4481-96B2-06C2619D2E1A}"/>
              </a:ext>
            </a:extLst>
          </p:cNvPr>
          <p:cNvSpPr txBox="1"/>
          <p:nvPr/>
        </p:nvSpPr>
        <p:spPr>
          <a:xfrm>
            <a:off x="6113342" y="3931833"/>
            <a:ext cx="7931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Objects, Scenery</a:t>
            </a:r>
          </a:p>
        </p:txBody>
      </p:sp>
      <p:cxnSp>
        <p:nvCxnSpPr>
          <p:cNvPr id="78" name="Google Shape;867;p42">
            <a:extLst>
              <a:ext uri="{FF2B5EF4-FFF2-40B4-BE49-F238E27FC236}">
                <a16:creationId xmlns:a16="http://schemas.microsoft.com/office/drawing/2014/main" id="{D9490394-23F7-4150-A4A1-A50FBAD4F583}"/>
              </a:ext>
            </a:extLst>
          </p:cNvPr>
          <p:cNvCxnSpPr>
            <a:cxnSpLocks/>
          </p:cNvCxnSpPr>
          <p:nvPr/>
        </p:nvCxnSpPr>
        <p:spPr>
          <a:xfrm flipV="1">
            <a:off x="8707217" y="3249988"/>
            <a:ext cx="0" cy="1307593"/>
          </a:xfrm>
          <a:prstGeom prst="straightConnector1">
            <a:avLst/>
          </a:prstGeom>
          <a:noFill/>
          <a:ln w="25400" cap="flat" cmpd="sng">
            <a:solidFill>
              <a:srgbClr val="7030A0"/>
            </a:solidFill>
            <a:prstDash val="solid"/>
            <a:miter lim="800000"/>
            <a:headEnd type="none" w="sm" len="sm"/>
            <a:tailEnd type="triangle" w="med" len="med"/>
          </a:ln>
        </p:spPr>
      </p:cxnSp>
      <p:sp>
        <p:nvSpPr>
          <p:cNvPr id="80" name="TextBox 79">
            <a:extLst>
              <a:ext uri="{FF2B5EF4-FFF2-40B4-BE49-F238E27FC236}">
                <a16:creationId xmlns:a16="http://schemas.microsoft.com/office/drawing/2014/main" id="{F47041A2-4890-44FB-8013-EB41F0F9C878}"/>
              </a:ext>
            </a:extLst>
          </p:cNvPr>
          <p:cNvSpPr txBox="1"/>
          <p:nvPr/>
        </p:nvSpPr>
        <p:spPr>
          <a:xfrm>
            <a:off x="5800780" y="5370059"/>
            <a:ext cx="6590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Vehicle status</a:t>
            </a:r>
          </a:p>
        </p:txBody>
      </p:sp>
      <p:cxnSp>
        <p:nvCxnSpPr>
          <p:cNvPr id="81" name="Google Shape;475;p28">
            <a:extLst>
              <a:ext uri="{FF2B5EF4-FFF2-40B4-BE49-F238E27FC236}">
                <a16:creationId xmlns:a16="http://schemas.microsoft.com/office/drawing/2014/main" id="{501BF426-225E-4482-B733-5B60729E0B96}"/>
              </a:ext>
            </a:extLst>
          </p:cNvPr>
          <p:cNvCxnSpPr>
            <a:cxnSpLocks/>
          </p:cNvCxnSpPr>
          <p:nvPr/>
        </p:nvCxnSpPr>
        <p:spPr>
          <a:xfrm flipH="1">
            <a:off x="4001426" y="6409375"/>
            <a:ext cx="184966" cy="1"/>
          </a:xfrm>
          <a:prstGeom prst="straightConnector1">
            <a:avLst/>
          </a:prstGeom>
          <a:noFill/>
          <a:ln w="25400" cap="flat" cmpd="sng">
            <a:solidFill>
              <a:schemeClr val="bg1">
                <a:lumMod val="65000"/>
              </a:schemeClr>
            </a:solidFill>
            <a:prstDash val="solid"/>
            <a:miter lim="800000"/>
            <a:headEnd type="none" w="sm" len="sm"/>
            <a:tailEnd type="triangle" w="med" len="med"/>
          </a:ln>
        </p:spPr>
      </p:cxnSp>
      <p:sp>
        <p:nvSpPr>
          <p:cNvPr id="82" name="Google Shape;488;p28">
            <a:extLst>
              <a:ext uri="{FF2B5EF4-FFF2-40B4-BE49-F238E27FC236}">
                <a16:creationId xmlns:a16="http://schemas.microsoft.com/office/drawing/2014/main" id="{55BBEE11-9627-4350-AB7A-92C7F28E514E}"/>
              </a:ext>
            </a:extLst>
          </p:cNvPr>
          <p:cNvSpPr txBox="1"/>
          <p:nvPr/>
        </p:nvSpPr>
        <p:spPr>
          <a:xfrm>
            <a:off x="3979162" y="6101556"/>
            <a:ext cx="598993" cy="32996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a:ea typeface="Calibri"/>
                <a:cs typeface="Calibri"/>
                <a:sym typeface="Calibri"/>
              </a:rPr>
              <a:t>Env.</a:t>
            </a:r>
            <a:endParaRPr kumimoji="0" sz="18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cxnSp>
        <p:nvCxnSpPr>
          <p:cNvPr id="83" name="Google Shape;475;p28">
            <a:extLst>
              <a:ext uri="{FF2B5EF4-FFF2-40B4-BE49-F238E27FC236}">
                <a16:creationId xmlns:a16="http://schemas.microsoft.com/office/drawing/2014/main" id="{0C9E80FD-9278-4881-983B-EACA9D3401A7}"/>
              </a:ext>
            </a:extLst>
          </p:cNvPr>
          <p:cNvCxnSpPr>
            <a:cxnSpLocks/>
          </p:cNvCxnSpPr>
          <p:nvPr/>
        </p:nvCxnSpPr>
        <p:spPr>
          <a:xfrm flipH="1">
            <a:off x="4001426" y="1703792"/>
            <a:ext cx="184966" cy="1"/>
          </a:xfrm>
          <a:prstGeom prst="straightConnector1">
            <a:avLst/>
          </a:prstGeom>
          <a:noFill/>
          <a:ln w="25400" cap="flat" cmpd="sng">
            <a:solidFill>
              <a:schemeClr val="bg1">
                <a:lumMod val="65000"/>
              </a:schemeClr>
            </a:solidFill>
            <a:prstDash val="solid"/>
            <a:miter lim="800000"/>
            <a:headEnd type="none" w="sm" len="sm"/>
            <a:tailEnd type="triangle" w="med" len="med"/>
          </a:ln>
        </p:spPr>
      </p:cxnSp>
      <p:sp>
        <p:nvSpPr>
          <p:cNvPr id="84" name="Google Shape;488;p28">
            <a:extLst>
              <a:ext uri="{FF2B5EF4-FFF2-40B4-BE49-F238E27FC236}">
                <a16:creationId xmlns:a16="http://schemas.microsoft.com/office/drawing/2014/main" id="{F29F99ED-0F3D-436D-8ED0-8CA03E4CC8CE}"/>
              </a:ext>
            </a:extLst>
          </p:cNvPr>
          <p:cNvSpPr txBox="1"/>
          <p:nvPr/>
        </p:nvSpPr>
        <p:spPr>
          <a:xfrm>
            <a:off x="3979162" y="1395973"/>
            <a:ext cx="598993" cy="32996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a:ea typeface="Calibri"/>
                <a:cs typeface="Calibri"/>
                <a:sym typeface="Calibri"/>
              </a:rPr>
              <a:t>Env.</a:t>
            </a:r>
            <a:endParaRPr kumimoji="0" sz="18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Tree>
    <p:extLst>
      <p:ext uri="{BB962C8B-B14F-4D97-AF65-F5344CB8AC3E}">
        <p14:creationId xmlns:p14="http://schemas.microsoft.com/office/powerpoint/2010/main" val="198125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1000"/>
                                        <p:tgtEl>
                                          <p:spTgt spid="82"/>
                                        </p:tgtEl>
                                      </p:cBhvr>
                                    </p:animEffect>
                                  </p:childTnLst>
                                </p:cTn>
                              </p:par>
                              <p:par>
                                <p:cTn id="11" presetID="10" presetClass="entr" presetSubtype="0" fill="hold" nodeType="withEffect">
                                  <p:stCondLst>
                                    <p:cond delay="100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42"/>
          <p:cNvSpPr txBox="1">
            <a:spLocks noGrp="1"/>
          </p:cNvSpPr>
          <p:nvPr>
            <p:ph type="title"/>
          </p:nvPr>
        </p:nvSpPr>
        <p:spPr>
          <a:xfrm>
            <a:off x="311266" y="717396"/>
            <a:ext cx="3818627" cy="5474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en-US" dirty="0"/>
              <a:t>Level 2</a:t>
            </a:r>
            <a:endParaRPr dirty="0"/>
          </a:p>
        </p:txBody>
      </p:sp>
      <p:sp>
        <p:nvSpPr>
          <p:cNvPr id="881" name="Google Shape;881;p42"/>
          <p:cNvSpPr txBox="1"/>
          <p:nvPr/>
        </p:nvSpPr>
        <p:spPr>
          <a:xfrm>
            <a:off x="4671989" y="717763"/>
            <a:ext cx="4572000" cy="578264"/>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prstClr val="black"/>
              </a:buClr>
              <a:buSzPts val="4400"/>
              <a:buFont typeface="Calibri"/>
              <a:buNone/>
              <a:tabLst/>
              <a:defRPr/>
            </a:pPr>
            <a:r>
              <a:rPr kumimoji="0" lang="en-US" sz="4400" b="0" i="0" u="none" strike="noStrike" kern="1200" cap="none" spc="0" normalizeH="0" baseline="0" noProof="0" dirty="0">
                <a:ln>
                  <a:noFill/>
                </a:ln>
                <a:solidFill>
                  <a:prstClr val="black"/>
                </a:solidFill>
                <a:effectLst/>
                <a:uLnTx/>
                <a:uFillTx/>
                <a:latin typeface="Calibri"/>
                <a:ea typeface="Calibri"/>
                <a:cs typeface="Calibri"/>
                <a:sym typeface="Calibri"/>
              </a:rPr>
              <a:t>Level 3</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4" name="Google Shape;854;p42"/>
          <p:cNvSpPr/>
          <p:nvPr/>
        </p:nvSpPr>
        <p:spPr>
          <a:xfrm>
            <a:off x="605711" y="1484589"/>
            <a:ext cx="1365251" cy="421855"/>
          </a:xfrm>
          <a:prstGeom prst="rect">
            <a:avLst/>
          </a:prstGeom>
          <a:solidFill>
            <a:schemeClr val="lt1"/>
          </a:solidFill>
          <a:ln w="127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85623"/>
                </a:solidFill>
                <a:effectLst/>
                <a:uLnTx/>
                <a:uFillTx/>
                <a:latin typeface="Calibri"/>
                <a:ea typeface="Calibri"/>
                <a:cs typeface="Calibri"/>
                <a:sym typeface="Calibri"/>
              </a:rPr>
              <a:t>Pilot</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55" name="Google Shape;855;p42"/>
          <p:cNvSpPr/>
          <p:nvPr/>
        </p:nvSpPr>
        <p:spPr>
          <a:xfrm>
            <a:off x="2302296" y="1484589"/>
            <a:ext cx="1500964" cy="421855"/>
          </a:xfrm>
          <a:prstGeom prst="rect">
            <a:avLst/>
          </a:prstGeom>
          <a:solidFill>
            <a:schemeClr val="lt1"/>
          </a:solidFill>
          <a:ln w="127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85623"/>
                </a:solidFill>
                <a:effectLst/>
                <a:uLnTx/>
                <a:uFillTx/>
                <a:latin typeface="Calibri"/>
                <a:ea typeface="Calibri"/>
                <a:cs typeface="Calibri"/>
                <a:sym typeface="Calibri"/>
              </a:rPr>
              <a:t>Copilot</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56" name="Google Shape;856;p42"/>
          <p:cNvCxnSpPr/>
          <p:nvPr/>
        </p:nvCxnSpPr>
        <p:spPr>
          <a:xfrm>
            <a:off x="1970963" y="1704305"/>
            <a:ext cx="331333" cy="0"/>
          </a:xfrm>
          <a:prstGeom prst="straightConnector1">
            <a:avLst/>
          </a:prstGeom>
          <a:noFill/>
          <a:ln w="25400" cap="flat" cmpd="sng">
            <a:solidFill>
              <a:srgbClr val="548135"/>
            </a:solidFill>
            <a:prstDash val="solid"/>
            <a:miter lim="800000"/>
            <a:headEnd type="triangle" w="med" len="med"/>
            <a:tailEnd type="triangle" w="med" len="med"/>
          </a:ln>
        </p:spPr>
      </p:cxnSp>
      <p:sp>
        <p:nvSpPr>
          <p:cNvPr id="857" name="Google Shape;857;p42"/>
          <p:cNvSpPr/>
          <p:nvPr/>
        </p:nvSpPr>
        <p:spPr>
          <a:xfrm>
            <a:off x="431345" y="1342554"/>
            <a:ext cx="3586514" cy="707439"/>
          </a:xfrm>
          <a:prstGeom prst="rect">
            <a:avLst/>
          </a:prstGeom>
          <a:noFill/>
          <a:ln w="12700" cap="flat" cmpd="sng">
            <a:solidFill>
              <a:srgbClr val="54813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385623"/>
              </a:solidFill>
              <a:effectLst/>
              <a:uLnTx/>
              <a:uFillTx/>
              <a:latin typeface="Calibri"/>
              <a:ea typeface="Calibri"/>
              <a:cs typeface="Calibri"/>
              <a:sym typeface="Calibri"/>
            </a:endParaRPr>
          </a:p>
        </p:txBody>
      </p:sp>
      <p:sp>
        <p:nvSpPr>
          <p:cNvPr id="858" name="Google Shape;858;p42"/>
          <p:cNvSpPr/>
          <p:nvPr/>
        </p:nvSpPr>
        <p:spPr>
          <a:xfrm>
            <a:off x="423301" y="6136717"/>
            <a:ext cx="3594558" cy="421855"/>
          </a:xfrm>
          <a:prstGeom prst="rect">
            <a:avLst/>
          </a:prstGeom>
          <a:solidFill>
            <a:schemeClr val="lt1"/>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F7F7F"/>
                </a:solidFill>
                <a:effectLst/>
                <a:uLnTx/>
                <a:uFillTx/>
                <a:latin typeface="Calibri"/>
                <a:ea typeface="Calibri"/>
                <a:cs typeface="Calibri"/>
                <a:sym typeface="Calibri"/>
              </a:rPr>
              <a:t>Lincoln MKZ</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59" name="Google Shape;859;p42"/>
          <p:cNvCxnSpPr/>
          <p:nvPr/>
        </p:nvCxnSpPr>
        <p:spPr>
          <a:xfrm>
            <a:off x="1869486" y="5916990"/>
            <a:ext cx="0" cy="219726"/>
          </a:xfrm>
          <a:prstGeom prst="straightConnector1">
            <a:avLst/>
          </a:prstGeom>
          <a:noFill/>
          <a:ln w="25400" cap="flat" cmpd="sng">
            <a:solidFill>
              <a:srgbClr val="2E75B5"/>
            </a:solidFill>
            <a:prstDash val="solid"/>
            <a:miter lim="800000"/>
            <a:headEnd type="none" w="sm" len="sm"/>
            <a:tailEnd type="triangle" w="med" len="med"/>
          </a:ln>
        </p:spPr>
      </p:cxnSp>
      <p:cxnSp>
        <p:nvCxnSpPr>
          <p:cNvPr id="860" name="Google Shape;860;p42"/>
          <p:cNvCxnSpPr/>
          <p:nvPr/>
        </p:nvCxnSpPr>
        <p:spPr>
          <a:xfrm rot="10800000">
            <a:off x="3433072" y="5916990"/>
            <a:ext cx="0" cy="219726"/>
          </a:xfrm>
          <a:prstGeom prst="straightConnector1">
            <a:avLst/>
          </a:prstGeom>
          <a:noFill/>
          <a:ln w="25400" cap="flat" cmpd="sng">
            <a:solidFill>
              <a:srgbClr val="595959"/>
            </a:solidFill>
            <a:prstDash val="solid"/>
            <a:miter lim="800000"/>
            <a:headEnd type="none" w="sm" len="sm"/>
            <a:tailEnd type="triangle" w="med" len="med"/>
          </a:ln>
        </p:spPr>
      </p:cxnSp>
      <p:sp>
        <p:nvSpPr>
          <p:cNvPr id="861" name="Google Shape;861;p42"/>
          <p:cNvSpPr/>
          <p:nvPr/>
        </p:nvSpPr>
        <p:spPr>
          <a:xfrm>
            <a:off x="2919683" y="5499531"/>
            <a:ext cx="1083733" cy="421855"/>
          </a:xfrm>
          <a:prstGeom prst="rect">
            <a:avLst/>
          </a:prstGeom>
          <a:solidFill>
            <a:schemeClr val="lt1"/>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F7F7F"/>
                </a:solidFill>
                <a:effectLst/>
                <a:uLnTx/>
                <a:uFillTx/>
                <a:latin typeface="Calibri"/>
                <a:ea typeface="Calibri"/>
                <a:cs typeface="Calibri"/>
                <a:sym typeface="Calibri"/>
              </a:rPr>
              <a:t>Sensors</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62" name="Google Shape;862;p42"/>
          <p:cNvSpPr/>
          <p:nvPr/>
        </p:nvSpPr>
        <p:spPr>
          <a:xfrm>
            <a:off x="1129024" y="5499531"/>
            <a:ext cx="1713897" cy="421855"/>
          </a:xfrm>
          <a:prstGeom prst="rect">
            <a:avLst/>
          </a:prstGeom>
          <a:solidFill>
            <a:schemeClr val="lt1"/>
          </a:solidFill>
          <a:ln w="12700" cap="flat" cmpd="sng">
            <a:solidFill>
              <a:srgbClr val="2E75B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E75B5"/>
                </a:solidFill>
                <a:effectLst/>
                <a:uLnTx/>
                <a:uFillTx/>
                <a:latin typeface="Calibri"/>
                <a:ea typeface="Calibri"/>
                <a:cs typeface="Calibri"/>
                <a:sym typeface="Calibri"/>
              </a:rPr>
              <a:t>Dataspeed</a:t>
            </a:r>
            <a:endParaRPr kumimoji="0" sz="1800" b="0" i="0" u="none" strike="noStrike" kern="1200" cap="none" spc="0" normalizeH="0" baseline="0" noProof="0">
              <a:ln>
                <a:noFill/>
              </a:ln>
              <a:solidFill>
                <a:srgbClr val="2E75B5"/>
              </a:solidFill>
              <a:effectLst/>
              <a:uLnTx/>
              <a:uFillTx/>
              <a:latin typeface="Calibri"/>
              <a:ea typeface="Calibri"/>
              <a:cs typeface="Calibri"/>
              <a:sym typeface="Calibri"/>
            </a:endParaRPr>
          </a:p>
        </p:txBody>
      </p:sp>
      <p:cxnSp>
        <p:nvCxnSpPr>
          <p:cNvPr id="863" name="Google Shape;863;p42"/>
          <p:cNvCxnSpPr/>
          <p:nvPr/>
        </p:nvCxnSpPr>
        <p:spPr>
          <a:xfrm rot="10800000">
            <a:off x="2398084" y="5916990"/>
            <a:ext cx="0" cy="219726"/>
          </a:xfrm>
          <a:prstGeom prst="straightConnector1">
            <a:avLst/>
          </a:prstGeom>
          <a:noFill/>
          <a:ln w="25400" cap="flat" cmpd="sng">
            <a:solidFill>
              <a:srgbClr val="2E75B5"/>
            </a:solidFill>
            <a:prstDash val="solid"/>
            <a:miter lim="800000"/>
            <a:headEnd type="none" w="sm" len="sm"/>
            <a:tailEnd type="triangle" w="med" len="med"/>
          </a:ln>
        </p:spPr>
      </p:cxnSp>
      <p:sp>
        <p:nvSpPr>
          <p:cNvPr id="864" name="Google Shape;864;p42"/>
          <p:cNvSpPr/>
          <p:nvPr/>
        </p:nvSpPr>
        <p:spPr>
          <a:xfrm>
            <a:off x="1895852" y="3157363"/>
            <a:ext cx="2107563" cy="1160095"/>
          </a:xfrm>
          <a:prstGeom prst="rect">
            <a:avLst/>
          </a:prstGeom>
          <a:solidFill>
            <a:schemeClr val="lt1"/>
          </a:solidFill>
          <a:ln w="127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030A0"/>
                </a:solidFill>
                <a:effectLst/>
                <a:uLnTx/>
                <a:uFillTx/>
                <a:latin typeface="Calibri"/>
                <a:ea typeface="Calibri"/>
                <a:cs typeface="Calibri"/>
                <a:sym typeface="Calibri"/>
              </a:rPr>
              <a:t>Apollo 2.0 </a:t>
            </a:r>
            <a:endParaRPr kumimoji="0"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030A0"/>
                </a:solidFill>
                <a:effectLst/>
                <a:uLnTx/>
                <a:uFillTx/>
                <a:latin typeface="Calibri"/>
                <a:ea typeface="Calibri"/>
                <a:cs typeface="Calibri"/>
                <a:sym typeface="Calibri"/>
              </a:rPr>
              <a:t>Software System</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65" name="Google Shape;865;p42"/>
          <p:cNvCxnSpPr/>
          <p:nvPr/>
        </p:nvCxnSpPr>
        <p:spPr>
          <a:xfrm>
            <a:off x="2094109" y="5249055"/>
            <a:ext cx="0" cy="219726"/>
          </a:xfrm>
          <a:prstGeom prst="straightConnector1">
            <a:avLst/>
          </a:prstGeom>
          <a:noFill/>
          <a:ln w="25400" cap="flat" cmpd="sng">
            <a:solidFill>
              <a:srgbClr val="C00000"/>
            </a:solidFill>
            <a:prstDash val="solid"/>
            <a:miter lim="800000"/>
            <a:headEnd type="none" w="sm" len="sm"/>
            <a:tailEnd type="triangle" w="med" len="med"/>
          </a:ln>
        </p:spPr>
      </p:cxnSp>
      <p:cxnSp>
        <p:nvCxnSpPr>
          <p:cNvPr id="866" name="Google Shape;866;p42"/>
          <p:cNvCxnSpPr/>
          <p:nvPr/>
        </p:nvCxnSpPr>
        <p:spPr>
          <a:xfrm rot="10800000">
            <a:off x="2654897" y="5249055"/>
            <a:ext cx="0" cy="219726"/>
          </a:xfrm>
          <a:prstGeom prst="straightConnector1">
            <a:avLst/>
          </a:prstGeom>
          <a:noFill/>
          <a:ln w="25400" cap="flat" cmpd="sng">
            <a:solidFill>
              <a:srgbClr val="C00000"/>
            </a:solidFill>
            <a:prstDash val="solid"/>
            <a:miter lim="800000"/>
            <a:headEnd type="none" w="sm" len="sm"/>
            <a:tailEnd type="triangle" w="med" len="med"/>
          </a:ln>
        </p:spPr>
      </p:cxnSp>
      <p:cxnSp>
        <p:nvCxnSpPr>
          <p:cNvPr id="867" name="Google Shape;867;p42"/>
          <p:cNvCxnSpPr/>
          <p:nvPr/>
        </p:nvCxnSpPr>
        <p:spPr>
          <a:xfrm rot="10800000">
            <a:off x="3443802" y="4317458"/>
            <a:ext cx="0" cy="1151324"/>
          </a:xfrm>
          <a:prstGeom prst="straightConnector1">
            <a:avLst/>
          </a:prstGeom>
          <a:noFill/>
          <a:ln w="25400" cap="flat" cmpd="sng">
            <a:solidFill>
              <a:srgbClr val="7030A0"/>
            </a:solidFill>
            <a:prstDash val="solid"/>
            <a:miter lim="800000"/>
            <a:headEnd type="none" w="sm" len="sm"/>
            <a:tailEnd type="triangle" w="med" len="med"/>
          </a:ln>
        </p:spPr>
      </p:cxnSp>
      <p:sp>
        <p:nvSpPr>
          <p:cNvPr id="868" name="Google Shape;868;p42"/>
          <p:cNvSpPr/>
          <p:nvPr/>
        </p:nvSpPr>
        <p:spPr>
          <a:xfrm>
            <a:off x="1895849" y="2467453"/>
            <a:ext cx="2107563" cy="339094"/>
          </a:xfrm>
          <a:prstGeom prst="rect">
            <a:avLst/>
          </a:prstGeom>
          <a:solidFill>
            <a:schemeClr val="lt1"/>
          </a:solidFill>
          <a:ln w="127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85623"/>
                </a:solidFill>
                <a:effectLst/>
                <a:uLnTx/>
                <a:uFillTx/>
                <a:latin typeface="Calibri"/>
                <a:ea typeface="Calibri"/>
                <a:cs typeface="Calibri"/>
                <a:sym typeface="Calibri"/>
              </a:rPr>
              <a:t>Apollo HMI</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69" name="Google Shape;869;p42"/>
          <p:cNvCxnSpPr/>
          <p:nvPr/>
        </p:nvCxnSpPr>
        <p:spPr>
          <a:xfrm>
            <a:off x="2506349" y="2806547"/>
            <a:ext cx="0" cy="350816"/>
          </a:xfrm>
          <a:prstGeom prst="straightConnector1">
            <a:avLst/>
          </a:prstGeom>
          <a:noFill/>
          <a:ln w="25400" cap="flat" cmpd="sng">
            <a:solidFill>
              <a:srgbClr val="548135"/>
            </a:solidFill>
            <a:prstDash val="solid"/>
            <a:miter lim="800000"/>
            <a:headEnd type="none" w="sm" len="sm"/>
            <a:tailEnd type="triangle" w="med" len="med"/>
          </a:ln>
        </p:spPr>
      </p:cxnSp>
      <p:cxnSp>
        <p:nvCxnSpPr>
          <p:cNvPr id="870" name="Google Shape;870;p42"/>
          <p:cNvCxnSpPr/>
          <p:nvPr/>
        </p:nvCxnSpPr>
        <p:spPr>
          <a:xfrm rot="10800000">
            <a:off x="3315042" y="2806547"/>
            <a:ext cx="0" cy="350816"/>
          </a:xfrm>
          <a:prstGeom prst="straightConnector1">
            <a:avLst/>
          </a:prstGeom>
          <a:noFill/>
          <a:ln w="25400" cap="flat" cmpd="sng">
            <a:solidFill>
              <a:srgbClr val="548135"/>
            </a:solidFill>
            <a:prstDash val="solid"/>
            <a:miter lim="800000"/>
            <a:headEnd type="none" w="sm" len="sm"/>
            <a:tailEnd type="triangle" w="med" len="med"/>
          </a:ln>
        </p:spPr>
      </p:cxnSp>
      <p:cxnSp>
        <p:nvCxnSpPr>
          <p:cNvPr id="871" name="Google Shape;871;p42"/>
          <p:cNvCxnSpPr/>
          <p:nvPr/>
        </p:nvCxnSpPr>
        <p:spPr>
          <a:xfrm>
            <a:off x="2739127" y="1906444"/>
            <a:ext cx="0" cy="561008"/>
          </a:xfrm>
          <a:prstGeom prst="straightConnector1">
            <a:avLst/>
          </a:prstGeom>
          <a:noFill/>
          <a:ln w="25400" cap="flat" cmpd="sng">
            <a:solidFill>
              <a:srgbClr val="548135"/>
            </a:solidFill>
            <a:prstDash val="solid"/>
            <a:miter lim="800000"/>
            <a:headEnd type="none" w="sm" len="sm"/>
            <a:tailEnd type="triangle" w="med" len="med"/>
          </a:ln>
        </p:spPr>
      </p:cxnSp>
      <p:cxnSp>
        <p:nvCxnSpPr>
          <p:cNvPr id="872" name="Google Shape;872;p42"/>
          <p:cNvCxnSpPr/>
          <p:nvPr/>
        </p:nvCxnSpPr>
        <p:spPr>
          <a:xfrm rot="10800000">
            <a:off x="3293582" y="1906444"/>
            <a:ext cx="0" cy="561009"/>
          </a:xfrm>
          <a:prstGeom prst="straightConnector1">
            <a:avLst/>
          </a:prstGeom>
          <a:noFill/>
          <a:ln w="25400" cap="flat" cmpd="sng">
            <a:solidFill>
              <a:srgbClr val="548135"/>
            </a:solidFill>
            <a:prstDash val="solid"/>
            <a:miter lim="800000"/>
            <a:headEnd type="none" w="sm" len="sm"/>
            <a:tailEnd type="triangle" w="med" len="med"/>
          </a:ln>
        </p:spPr>
      </p:cxnSp>
      <p:cxnSp>
        <p:nvCxnSpPr>
          <p:cNvPr id="873" name="Google Shape;873;p42"/>
          <p:cNvCxnSpPr/>
          <p:nvPr/>
        </p:nvCxnSpPr>
        <p:spPr>
          <a:xfrm rot="10800000">
            <a:off x="1746286" y="2049993"/>
            <a:ext cx="0" cy="2487189"/>
          </a:xfrm>
          <a:prstGeom prst="straightConnector1">
            <a:avLst/>
          </a:prstGeom>
          <a:noFill/>
          <a:ln w="25400" cap="flat" cmpd="sng">
            <a:solidFill>
              <a:srgbClr val="C00000"/>
            </a:solidFill>
            <a:prstDash val="solid"/>
            <a:miter lim="800000"/>
            <a:headEnd type="none" w="sm" len="sm"/>
            <a:tailEnd type="triangle" w="med" len="med"/>
          </a:ln>
        </p:spPr>
      </p:cxnSp>
      <p:cxnSp>
        <p:nvCxnSpPr>
          <p:cNvPr id="874" name="Google Shape;874;p42"/>
          <p:cNvCxnSpPr/>
          <p:nvPr/>
        </p:nvCxnSpPr>
        <p:spPr>
          <a:xfrm>
            <a:off x="1332220" y="1906444"/>
            <a:ext cx="0" cy="3593086"/>
          </a:xfrm>
          <a:prstGeom prst="straightConnector1">
            <a:avLst/>
          </a:prstGeom>
          <a:noFill/>
          <a:ln w="25400" cap="flat" cmpd="sng">
            <a:solidFill>
              <a:srgbClr val="548135"/>
            </a:solidFill>
            <a:prstDash val="solid"/>
            <a:miter lim="800000"/>
            <a:headEnd type="none" w="sm" len="sm"/>
            <a:tailEnd type="triangle" w="med" len="med"/>
          </a:ln>
        </p:spPr>
      </p:cxnSp>
      <p:sp>
        <p:nvSpPr>
          <p:cNvPr id="875" name="Google Shape;875;p42"/>
          <p:cNvSpPr txBox="1"/>
          <p:nvPr/>
        </p:nvSpPr>
        <p:spPr>
          <a:xfrm rot="16200000">
            <a:off x="754730" y="3166971"/>
            <a:ext cx="946969" cy="28398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85623"/>
                </a:solidFill>
                <a:effectLst/>
                <a:uLnTx/>
                <a:uFillTx/>
                <a:latin typeface="Calibri"/>
                <a:ea typeface="Calibri"/>
                <a:cs typeface="Calibri"/>
                <a:sym typeface="Calibri"/>
              </a:rPr>
              <a:t>ESTOP</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76" name="Google Shape;876;p42"/>
          <p:cNvCxnSpPr/>
          <p:nvPr/>
        </p:nvCxnSpPr>
        <p:spPr>
          <a:xfrm>
            <a:off x="684328" y="1906444"/>
            <a:ext cx="0" cy="4230273"/>
          </a:xfrm>
          <a:prstGeom prst="straightConnector1">
            <a:avLst/>
          </a:prstGeom>
          <a:noFill/>
          <a:ln w="25400" cap="flat" cmpd="sng">
            <a:solidFill>
              <a:srgbClr val="548135"/>
            </a:solidFill>
            <a:prstDash val="solid"/>
            <a:miter lim="800000"/>
            <a:headEnd type="none" w="sm" len="sm"/>
            <a:tailEnd type="triangle" w="med" len="med"/>
          </a:ln>
        </p:spPr>
      </p:cxnSp>
      <p:cxnSp>
        <p:nvCxnSpPr>
          <p:cNvPr id="877" name="Google Shape;877;p42"/>
          <p:cNvCxnSpPr/>
          <p:nvPr/>
        </p:nvCxnSpPr>
        <p:spPr>
          <a:xfrm rot="10800000">
            <a:off x="906676" y="1906444"/>
            <a:ext cx="0" cy="4230274"/>
          </a:xfrm>
          <a:prstGeom prst="straightConnector1">
            <a:avLst/>
          </a:prstGeom>
          <a:noFill/>
          <a:ln w="25400" cap="flat" cmpd="sng">
            <a:solidFill>
              <a:srgbClr val="548135"/>
            </a:solidFill>
            <a:prstDash val="solid"/>
            <a:miter lim="800000"/>
            <a:headEnd type="none" w="sm" len="sm"/>
            <a:tailEnd type="triangle" w="med" len="med"/>
          </a:ln>
        </p:spPr>
      </p:cxnSp>
      <p:sp>
        <p:nvSpPr>
          <p:cNvPr id="878" name="Google Shape;878;p42"/>
          <p:cNvSpPr/>
          <p:nvPr/>
        </p:nvSpPr>
        <p:spPr>
          <a:xfrm>
            <a:off x="1618720" y="4537182"/>
            <a:ext cx="1572041" cy="707470"/>
          </a:xfrm>
          <a:prstGeom prst="rect">
            <a:avLst/>
          </a:prstGeom>
          <a:solidFill>
            <a:schemeClr val="lt1"/>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C00000"/>
                </a:solidFill>
                <a:effectLst/>
                <a:uLnTx/>
                <a:uFillTx/>
                <a:latin typeface="Calibri"/>
                <a:ea typeface="Calibri"/>
                <a:cs typeface="Calibri"/>
                <a:sym typeface="Calibri"/>
              </a:rPr>
              <a:t>Monitor / Guardian</a:t>
            </a:r>
            <a:endParaRPr kumimoji="0"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879" name="Google Shape;879;p42"/>
          <p:cNvCxnSpPr/>
          <p:nvPr/>
        </p:nvCxnSpPr>
        <p:spPr>
          <a:xfrm>
            <a:off x="2312402" y="4317458"/>
            <a:ext cx="0" cy="219726"/>
          </a:xfrm>
          <a:prstGeom prst="straightConnector1">
            <a:avLst/>
          </a:prstGeom>
          <a:noFill/>
          <a:ln w="25400" cap="flat" cmpd="sng">
            <a:solidFill>
              <a:srgbClr val="7030A0"/>
            </a:solidFill>
            <a:prstDash val="solid"/>
            <a:miter lim="800000"/>
            <a:headEnd type="none" w="sm" len="sm"/>
            <a:tailEnd type="triangle" w="med" len="med"/>
          </a:ln>
        </p:spPr>
      </p:cxnSp>
      <p:cxnSp>
        <p:nvCxnSpPr>
          <p:cNvPr id="880" name="Google Shape;880;p42"/>
          <p:cNvCxnSpPr/>
          <p:nvPr/>
        </p:nvCxnSpPr>
        <p:spPr>
          <a:xfrm rot="10800000">
            <a:off x="2873190" y="4317458"/>
            <a:ext cx="0" cy="219726"/>
          </a:xfrm>
          <a:prstGeom prst="straightConnector1">
            <a:avLst/>
          </a:prstGeom>
          <a:noFill/>
          <a:ln w="25400" cap="flat" cmpd="sng">
            <a:solidFill>
              <a:srgbClr val="7030A0"/>
            </a:solidFill>
            <a:prstDash val="solid"/>
            <a:miter lim="800000"/>
            <a:headEnd type="none" w="sm" len="sm"/>
            <a:tailEnd type="triangle" w="med" len="med"/>
          </a:ln>
        </p:spPr>
      </p:cxnSp>
      <p:sp>
        <p:nvSpPr>
          <p:cNvPr id="883" name="Google Shape;883;p42"/>
          <p:cNvSpPr/>
          <p:nvPr/>
        </p:nvSpPr>
        <p:spPr>
          <a:xfrm flipH="1">
            <a:off x="4040475" y="1560953"/>
            <a:ext cx="990994" cy="4655232"/>
          </a:xfrm>
          <a:custGeom>
            <a:avLst/>
            <a:gdLst/>
            <a:ahLst/>
            <a:cxnLst/>
            <a:rect l="l" t="t" r="r" b="b"/>
            <a:pathLst>
              <a:path w="1301839" h="5044478" extrusionOk="0">
                <a:moveTo>
                  <a:pt x="0" y="5044478"/>
                </a:moveTo>
                <a:cubicBezTo>
                  <a:pt x="52630" y="4977801"/>
                  <a:pt x="75416" y="60897"/>
                  <a:pt x="48637" y="0"/>
                </a:cubicBezTo>
                <a:cubicBezTo>
                  <a:pt x="70818" y="12798"/>
                  <a:pt x="1262289" y="1739065"/>
                  <a:pt x="1301839" y="1730610"/>
                </a:cubicBezTo>
                <a:cubicBezTo>
                  <a:pt x="1283803" y="1759296"/>
                  <a:pt x="1298974" y="2982753"/>
                  <a:pt x="1293623" y="2978944"/>
                </a:cubicBezTo>
              </a:path>
            </a:pathLst>
          </a:custGeom>
          <a:gradFill>
            <a:gsLst>
              <a:gs pos="0">
                <a:srgbClr val="CC66FF">
                  <a:alpha val="80000"/>
                </a:srgbClr>
              </a:gs>
              <a:gs pos="100000">
                <a:srgbClr val="F7E7FF"/>
              </a:gs>
            </a:gsLst>
            <a:lin ang="108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FFFFFF"/>
              </a:solidFill>
              <a:effectLst/>
              <a:uLnTx/>
              <a:uFillTx/>
              <a:latin typeface="Calibri"/>
              <a:ea typeface="Calibri"/>
              <a:cs typeface="Calibri"/>
              <a:sym typeface="Calibri"/>
            </a:endParaRPr>
          </a:p>
        </p:txBody>
      </p:sp>
      <p:cxnSp>
        <p:nvCxnSpPr>
          <p:cNvPr id="44" name="Google Shape;867;p42">
            <a:extLst>
              <a:ext uri="{FF2B5EF4-FFF2-40B4-BE49-F238E27FC236}">
                <a16:creationId xmlns:a16="http://schemas.microsoft.com/office/drawing/2014/main" id="{1012AC1E-1E94-4A82-8BF2-F49414228E67}"/>
              </a:ext>
            </a:extLst>
          </p:cNvPr>
          <p:cNvCxnSpPr>
            <a:cxnSpLocks/>
          </p:cNvCxnSpPr>
          <p:nvPr/>
        </p:nvCxnSpPr>
        <p:spPr>
          <a:xfrm flipV="1">
            <a:off x="6150485" y="3241973"/>
            <a:ext cx="0" cy="1326390"/>
          </a:xfrm>
          <a:prstGeom prst="straightConnector1">
            <a:avLst/>
          </a:prstGeom>
          <a:noFill/>
          <a:ln w="25400" cap="flat" cmpd="sng">
            <a:solidFill>
              <a:srgbClr val="7030A0"/>
            </a:solidFill>
            <a:prstDash val="solid"/>
            <a:miter lim="800000"/>
            <a:headEnd type="none" w="sm" len="sm"/>
            <a:tailEnd type="triangle" w="med" len="med"/>
          </a:ln>
        </p:spPr>
      </p:cxnSp>
      <p:cxnSp>
        <p:nvCxnSpPr>
          <p:cNvPr id="46" name="Google Shape;867;p42">
            <a:extLst>
              <a:ext uri="{FF2B5EF4-FFF2-40B4-BE49-F238E27FC236}">
                <a16:creationId xmlns:a16="http://schemas.microsoft.com/office/drawing/2014/main" id="{DCF52578-C792-4380-93B3-11270E1C498E}"/>
              </a:ext>
            </a:extLst>
          </p:cNvPr>
          <p:cNvCxnSpPr>
            <a:cxnSpLocks/>
          </p:cNvCxnSpPr>
          <p:nvPr/>
        </p:nvCxnSpPr>
        <p:spPr>
          <a:xfrm flipV="1">
            <a:off x="7101771" y="3249988"/>
            <a:ext cx="0" cy="294618"/>
          </a:xfrm>
          <a:prstGeom prst="straightConnector1">
            <a:avLst/>
          </a:prstGeom>
          <a:noFill/>
          <a:ln w="25400" cap="flat" cmpd="sng">
            <a:solidFill>
              <a:srgbClr val="7030A0"/>
            </a:solidFill>
            <a:prstDash val="solid"/>
            <a:miter lim="800000"/>
            <a:headEnd type="none" w="sm" len="sm"/>
            <a:tailEnd type="triangle" w="med" len="med"/>
          </a:ln>
        </p:spPr>
      </p:cxnSp>
      <p:cxnSp>
        <p:nvCxnSpPr>
          <p:cNvPr id="51" name="Google Shape;867;p42">
            <a:extLst>
              <a:ext uri="{FF2B5EF4-FFF2-40B4-BE49-F238E27FC236}">
                <a16:creationId xmlns:a16="http://schemas.microsoft.com/office/drawing/2014/main" id="{378476A1-71B4-4B66-AA0B-1997421BD836}"/>
              </a:ext>
            </a:extLst>
          </p:cNvPr>
          <p:cNvCxnSpPr>
            <a:cxnSpLocks/>
          </p:cNvCxnSpPr>
          <p:nvPr/>
        </p:nvCxnSpPr>
        <p:spPr>
          <a:xfrm flipV="1">
            <a:off x="6805277" y="3950658"/>
            <a:ext cx="0" cy="627106"/>
          </a:xfrm>
          <a:prstGeom prst="straightConnector1">
            <a:avLst/>
          </a:prstGeom>
          <a:noFill/>
          <a:ln w="25400" cap="flat" cmpd="sng">
            <a:solidFill>
              <a:srgbClr val="7030A0"/>
            </a:solidFill>
            <a:prstDash val="solid"/>
            <a:miter lim="800000"/>
            <a:headEnd type="none" w="sm" len="sm"/>
            <a:tailEnd type="triangle" w="med" len="med"/>
          </a:ln>
        </p:spPr>
      </p:cxnSp>
      <p:cxnSp>
        <p:nvCxnSpPr>
          <p:cNvPr id="53" name="Google Shape;867;p42">
            <a:extLst>
              <a:ext uri="{FF2B5EF4-FFF2-40B4-BE49-F238E27FC236}">
                <a16:creationId xmlns:a16="http://schemas.microsoft.com/office/drawing/2014/main" id="{CD3658CF-A414-4C54-9FBF-CAEBCADDBAC5}"/>
              </a:ext>
            </a:extLst>
          </p:cNvPr>
          <p:cNvCxnSpPr>
            <a:cxnSpLocks/>
          </p:cNvCxnSpPr>
          <p:nvPr/>
        </p:nvCxnSpPr>
        <p:spPr>
          <a:xfrm flipV="1">
            <a:off x="6561065" y="4967436"/>
            <a:ext cx="0" cy="1379405"/>
          </a:xfrm>
          <a:prstGeom prst="straightConnector1">
            <a:avLst/>
          </a:prstGeom>
          <a:noFill/>
          <a:ln w="25400" cap="flat" cmpd="sng">
            <a:solidFill>
              <a:srgbClr val="7030A0"/>
            </a:solidFill>
            <a:prstDash val="solid"/>
            <a:miter lim="800000"/>
            <a:headEnd type="none" w="sm" len="sm"/>
            <a:tailEnd type="triangle" w="med" len="med"/>
          </a:ln>
        </p:spPr>
      </p:cxnSp>
      <p:cxnSp>
        <p:nvCxnSpPr>
          <p:cNvPr id="55" name="Google Shape;867;p42">
            <a:extLst>
              <a:ext uri="{FF2B5EF4-FFF2-40B4-BE49-F238E27FC236}">
                <a16:creationId xmlns:a16="http://schemas.microsoft.com/office/drawing/2014/main" id="{23283733-DFD0-49AC-A278-B76DDA722E8F}"/>
              </a:ext>
            </a:extLst>
          </p:cNvPr>
          <p:cNvCxnSpPr>
            <a:cxnSpLocks/>
          </p:cNvCxnSpPr>
          <p:nvPr/>
        </p:nvCxnSpPr>
        <p:spPr>
          <a:xfrm flipV="1">
            <a:off x="5828187" y="4968239"/>
            <a:ext cx="0" cy="1368707"/>
          </a:xfrm>
          <a:prstGeom prst="straightConnector1">
            <a:avLst/>
          </a:prstGeom>
          <a:noFill/>
          <a:ln w="25400" cap="flat" cmpd="sng">
            <a:solidFill>
              <a:srgbClr val="7030A0"/>
            </a:solidFill>
            <a:prstDash val="solid"/>
            <a:miter lim="800000"/>
            <a:headEnd type="none" w="sm" len="sm"/>
            <a:tailEnd type="triangle" w="med" len="med"/>
          </a:ln>
        </p:spPr>
      </p:cxnSp>
      <p:cxnSp>
        <p:nvCxnSpPr>
          <p:cNvPr id="56" name="Google Shape;867;p42">
            <a:extLst>
              <a:ext uri="{FF2B5EF4-FFF2-40B4-BE49-F238E27FC236}">
                <a16:creationId xmlns:a16="http://schemas.microsoft.com/office/drawing/2014/main" id="{8B36FF68-7325-4376-8426-7FEB5D1C0C54}"/>
              </a:ext>
            </a:extLst>
          </p:cNvPr>
          <p:cNvCxnSpPr>
            <a:cxnSpLocks/>
          </p:cNvCxnSpPr>
          <p:nvPr/>
        </p:nvCxnSpPr>
        <p:spPr>
          <a:xfrm>
            <a:off x="5666539" y="4968239"/>
            <a:ext cx="0" cy="1379405"/>
          </a:xfrm>
          <a:prstGeom prst="straightConnector1">
            <a:avLst/>
          </a:prstGeom>
          <a:noFill/>
          <a:ln w="25400" cap="flat" cmpd="sng">
            <a:solidFill>
              <a:srgbClr val="7030A0"/>
            </a:solidFill>
            <a:prstDash val="solid"/>
            <a:miter lim="800000"/>
            <a:headEnd type="none" w="sm" len="sm"/>
            <a:tailEnd type="triangle" w="med" len="med"/>
          </a:ln>
        </p:spPr>
      </p:cxnSp>
      <p:cxnSp>
        <p:nvCxnSpPr>
          <p:cNvPr id="57" name="Google Shape;867;p42">
            <a:extLst>
              <a:ext uri="{FF2B5EF4-FFF2-40B4-BE49-F238E27FC236}">
                <a16:creationId xmlns:a16="http://schemas.microsoft.com/office/drawing/2014/main" id="{7AD02242-4094-476C-A027-5BD693CF5EFE}"/>
              </a:ext>
            </a:extLst>
          </p:cNvPr>
          <p:cNvCxnSpPr>
            <a:cxnSpLocks/>
          </p:cNvCxnSpPr>
          <p:nvPr/>
        </p:nvCxnSpPr>
        <p:spPr>
          <a:xfrm>
            <a:off x="5312581" y="3261360"/>
            <a:ext cx="0" cy="1311782"/>
          </a:xfrm>
          <a:prstGeom prst="straightConnector1">
            <a:avLst/>
          </a:prstGeom>
          <a:noFill/>
          <a:ln w="25400" cap="flat" cmpd="sng">
            <a:solidFill>
              <a:srgbClr val="7030A0"/>
            </a:solidFill>
            <a:prstDash val="solid"/>
            <a:miter lim="800000"/>
            <a:headEnd type="none" w="sm" len="sm"/>
            <a:tailEnd type="triangle" w="med" len="med"/>
          </a:ln>
        </p:spPr>
      </p:cxnSp>
      <p:cxnSp>
        <p:nvCxnSpPr>
          <p:cNvPr id="59" name="Google Shape;867;p42">
            <a:extLst>
              <a:ext uri="{FF2B5EF4-FFF2-40B4-BE49-F238E27FC236}">
                <a16:creationId xmlns:a16="http://schemas.microsoft.com/office/drawing/2014/main" id="{4E20BB13-42B9-46A4-B74B-C9F185664336}"/>
              </a:ext>
            </a:extLst>
          </p:cNvPr>
          <p:cNvCxnSpPr>
            <a:cxnSpLocks/>
          </p:cNvCxnSpPr>
          <p:nvPr/>
        </p:nvCxnSpPr>
        <p:spPr>
          <a:xfrm>
            <a:off x="6261039" y="2309294"/>
            <a:ext cx="0" cy="543792"/>
          </a:xfrm>
          <a:prstGeom prst="straightConnector1">
            <a:avLst/>
          </a:prstGeom>
          <a:noFill/>
          <a:ln w="25400" cap="flat" cmpd="sng">
            <a:solidFill>
              <a:srgbClr val="7030A0"/>
            </a:solidFill>
            <a:prstDash val="solid"/>
            <a:miter lim="800000"/>
            <a:headEnd type="none" w="sm" len="sm"/>
            <a:tailEnd type="triangle" w="med" len="med"/>
          </a:ln>
        </p:spPr>
      </p:cxnSp>
      <p:cxnSp>
        <p:nvCxnSpPr>
          <p:cNvPr id="61" name="Google Shape;867;p42">
            <a:extLst>
              <a:ext uri="{FF2B5EF4-FFF2-40B4-BE49-F238E27FC236}">
                <a16:creationId xmlns:a16="http://schemas.microsoft.com/office/drawing/2014/main" id="{27FB7542-4486-4755-8881-A109A1A0A160}"/>
              </a:ext>
            </a:extLst>
          </p:cNvPr>
          <p:cNvCxnSpPr>
            <a:cxnSpLocks/>
          </p:cNvCxnSpPr>
          <p:nvPr/>
        </p:nvCxnSpPr>
        <p:spPr>
          <a:xfrm flipV="1">
            <a:off x="7094393" y="2329544"/>
            <a:ext cx="0" cy="543792"/>
          </a:xfrm>
          <a:prstGeom prst="straightConnector1">
            <a:avLst/>
          </a:prstGeom>
          <a:noFill/>
          <a:ln w="25400" cap="flat" cmpd="sng">
            <a:solidFill>
              <a:srgbClr val="7030A0"/>
            </a:solidFill>
            <a:prstDash val="solid"/>
            <a:miter lim="800000"/>
            <a:headEnd type="none" w="sm" len="sm"/>
            <a:tailEnd type="triangle" w="med" len="med"/>
          </a:ln>
        </p:spPr>
      </p:cxnSp>
      <p:cxnSp>
        <p:nvCxnSpPr>
          <p:cNvPr id="62" name="Google Shape;867;p42">
            <a:extLst>
              <a:ext uri="{FF2B5EF4-FFF2-40B4-BE49-F238E27FC236}">
                <a16:creationId xmlns:a16="http://schemas.microsoft.com/office/drawing/2014/main" id="{58C56EAA-EC39-40C6-BE4C-DE2F9FB5958C}"/>
              </a:ext>
            </a:extLst>
          </p:cNvPr>
          <p:cNvCxnSpPr>
            <a:cxnSpLocks/>
          </p:cNvCxnSpPr>
          <p:nvPr/>
        </p:nvCxnSpPr>
        <p:spPr>
          <a:xfrm flipV="1">
            <a:off x="8863619" y="2301717"/>
            <a:ext cx="0" cy="2245444"/>
          </a:xfrm>
          <a:prstGeom prst="straightConnector1">
            <a:avLst/>
          </a:prstGeom>
          <a:noFill/>
          <a:ln w="25400" cap="flat" cmpd="sng">
            <a:solidFill>
              <a:srgbClr val="7030A0"/>
            </a:solidFill>
            <a:prstDash val="solid"/>
            <a:miter lim="800000"/>
            <a:headEnd type="none" w="sm" len="sm"/>
            <a:tailEnd type="triangle" w="med" len="med"/>
          </a:ln>
        </p:spPr>
      </p:cxnSp>
      <p:cxnSp>
        <p:nvCxnSpPr>
          <p:cNvPr id="66" name="Google Shape;867;p42">
            <a:extLst>
              <a:ext uri="{FF2B5EF4-FFF2-40B4-BE49-F238E27FC236}">
                <a16:creationId xmlns:a16="http://schemas.microsoft.com/office/drawing/2014/main" id="{432C39C6-5A83-4E1A-BEA6-A7180454523D}"/>
              </a:ext>
            </a:extLst>
          </p:cNvPr>
          <p:cNvCxnSpPr>
            <a:cxnSpLocks/>
          </p:cNvCxnSpPr>
          <p:nvPr/>
        </p:nvCxnSpPr>
        <p:spPr>
          <a:xfrm flipV="1">
            <a:off x="7720395" y="4947037"/>
            <a:ext cx="0" cy="1400607"/>
          </a:xfrm>
          <a:prstGeom prst="straightConnector1">
            <a:avLst/>
          </a:prstGeom>
          <a:noFill/>
          <a:ln w="25400" cap="flat" cmpd="sng">
            <a:solidFill>
              <a:srgbClr val="7030A0"/>
            </a:solidFill>
            <a:prstDash val="solid"/>
            <a:miter lim="800000"/>
            <a:headEnd type="none" w="sm" len="sm"/>
            <a:tailEnd type="triangle" w="med" len="med"/>
          </a:ln>
        </p:spPr>
      </p:cxnSp>
      <p:cxnSp>
        <p:nvCxnSpPr>
          <p:cNvPr id="111" name="Google Shape;867;p42">
            <a:extLst>
              <a:ext uri="{FF2B5EF4-FFF2-40B4-BE49-F238E27FC236}">
                <a16:creationId xmlns:a16="http://schemas.microsoft.com/office/drawing/2014/main" id="{9A86693D-D0E4-426A-A5CF-82FF071A161D}"/>
              </a:ext>
            </a:extLst>
          </p:cNvPr>
          <p:cNvCxnSpPr>
            <a:cxnSpLocks/>
          </p:cNvCxnSpPr>
          <p:nvPr/>
        </p:nvCxnSpPr>
        <p:spPr>
          <a:xfrm>
            <a:off x="6134357" y="1484589"/>
            <a:ext cx="0" cy="421855"/>
          </a:xfrm>
          <a:prstGeom prst="straightConnector1">
            <a:avLst/>
          </a:prstGeom>
          <a:noFill/>
          <a:ln w="25400" cap="flat" cmpd="sng">
            <a:solidFill>
              <a:schemeClr val="accent3">
                <a:lumMod val="75000"/>
              </a:schemeClr>
            </a:solidFill>
            <a:prstDash val="solid"/>
            <a:miter lim="800000"/>
            <a:headEnd type="none" w="sm" len="sm"/>
            <a:tailEnd type="triangle" w="med" len="med"/>
          </a:ln>
        </p:spPr>
      </p:cxnSp>
      <p:cxnSp>
        <p:nvCxnSpPr>
          <p:cNvPr id="113" name="Google Shape;867;p42">
            <a:extLst>
              <a:ext uri="{FF2B5EF4-FFF2-40B4-BE49-F238E27FC236}">
                <a16:creationId xmlns:a16="http://schemas.microsoft.com/office/drawing/2014/main" id="{15A030E6-6E60-4B50-9C68-23191C77E13A}"/>
              </a:ext>
            </a:extLst>
          </p:cNvPr>
          <p:cNvCxnSpPr>
            <a:cxnSpLocks/>
          </p:cNvCxnSpPr>
          <p:nvPr/>
        </p:nvCxnSpPr>
        <p:spPr>
          <a:xfrm>
            <a:off x="8535102" y="4185445"/>
            <a:ext cx="0" cy="351737"/>
          </a:xfrm>
          <a:prstGeom prst="straightConnector1">
            <a:avLst/>
          </a:prstGeom>
          <a:noFill/>
          <a:ln w="25400" cap="flat" cmpd="sng">
            <a:solidFill>
              <a:srgbClr val="F13DD3"/>
            </a:solidFill>
            <a:prstDash val="solid"/>
            <a:miter lim="800000"/>
            <a:headEnd type="none" w="sm" len="sm"/>
            <a:tailEnd type="triangle" w="med" len="med"/>
          </a:ln>
        </p:spPr>
      </p:cxnSp>
      <p:cxnSp>
        <p:nvCxnSpPr>
          <p:cNvPr id="115" name="Google Shape;867;p42">
            <a:extLst>
              <a:ext uri="{FF2B5EF4-FFF2-40B4-BE49-F238E27FC236}">
                <a16:creationId xmlns:a16="http://schemas.microsoft.com/office/drawing/2014/main" id="{4D7C54A8-7972-4A33-A8DC-22AD0B125FD6}"/>
              </a:ext>
            </a:extLst>
          </p:cNvPr>
          <p:cNvCxnSpPr>
            <a:cxnSpLocks/>
          </p:cNvCxnSpPr>
          <p:nvPr/>
        </p:nvCxnSpPr>
        <p:spPr>
          <a:xfrm>
            <a:off x="7263195" y="4348802"/>
            <a:ext cx="1271907" cy="0"/>
          </a:xfrm>
          <a:prstGeom prst="straightConnector1">
            <a:avLst/>
          </a:prstGeom>
          <a:noFill/>
          <a:ln w="25400" cap="rnd" cmpd="sng">
            <a:solidFill>
              <a:srgbClr val="F13DD3"/>
            </a:solidFill>
            <a:prstDash val="solid"/>
            <a:round/>
            <a:headEnd type="none" w="sm" len="sm"/>
            <a:tailEnd type="none" w="med" len="med"/>
          </a:ln>
        </p:spPr>
      </p:cxnSp>
      <p:cxnSp>
        <p:nvCxnSpPr>
          <p:cNvPr id="120" name="Google Shape;867;p42">
            <a:extLst>
              <a:ext uri="{FF2B5EF4-FFF2-40B4-BE49-F238E27FC236}">
                <a16:creationId xmlns:a16="http://schemas.microsoft.com/office/drawing/2014/main" id="{26DA97F1-F205-4DB9-B72C-D0B1CC985152}"/>
              </a:ext>
            </a:extLst>
          </p:cNvPr>
          <p:cNvCxnSpPr>
            <a:cxnSpLocks/>
          </p:cNvCxnSpPr>
          <p:nvPr/>
        </p:nvCxnSpPr>
        <p:spPr>
          <a:xfrm flipH="1">
            <a:off x="7375309" y="4768301"/>
            <a:ext cx="174672" cy="0"/>
          </a:xfrm>
          <a:prstGeom prst="straightConnector1">
            <a:avLst/>
          </a:prstGeom>
          <a:noFill/>
          <a:ln w="25400" cap="flat" cmpd="sng">
            <a:solidFill>
              <a:srgbClr val="7030A0"/>
            </a:solidFill>
            <a:prstDash val="solid"/>
            <a:miter lim="800000"/>
            <a:headEnd type="triangle" w="sm" len="sm"/>
            <a:tailEnd type="triangle" w="sm" len="sm"/>
          </a:ln>
        </p:spPr>
      </p:cxnSp>
      <p:sp>
        <p:nvSpPr>
          <p:cNvPr id="35" name="TextBox 34">
            <a:extLst>
              <a:ext uri="{FF2B5EF4-FFF2-40B4-BE49-F238E27FC236}">
                <a16:creationId xmlns:a16="http://schemas.microsoft.com/office/drawing/2014/main" id="{8DCC2D28-63C2-4F04-A19C-BF9A0BC32FDF}"/>
              </a:ext>
            </a:extLst>
          </p:cNvPr>
          <p:cNvSpPr txBox="1"/>
          <p:nvPr/>
        </p:nvSpPr>
        <p:spPr>
          <a:xfrm>
            <a:off x="6986615" y="6638151"/>
            <a:ext cx="2157385"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Copyright 2023 John Thomas</a:t>
            </a:r>
          </a:p>
        </p:txBody>
      </p:sp>
      <p:sp>
        <p:nvSpPr>
          <p:cNvPr id="36" name="Google Shape;121;p18">
            <a:extLst>
              <a:ext uri="{FF2B5EF4-FFF2-40B4-BE49-F238E27FC236}">
                <a16:creationId xmlns:a16="http://schemas.microsoft.com/office/drawing/2014/main" id="{64BE589F-C111-4EB4-B6F8-202F8AB28C7F}"/>
              </a:ext>
            </a:extLst>
          </p:cNvPr>
          <p:cNvSpPr txBox="1">
            <a:spLocks/>
          </p:cNvSpPr>
          <p:nvPr/>
        </p:nvSpPr>
        <p:spPr>
          <a:xfrm>
            <a:off x="0" y="0"/>
            <a:ext cx="9144000" cy="84851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prstClr val="black"/>
              </a:buClr>
              <a:buSzPts val="4400"/>
              <a:buFont typeface="Calibri"/>
              <a:buNone/>
              <a:tabLst/>
              <a:defRPr/>
            </a:pPr>
            <a:r>
              <a:rPr kumimoji="0" lang="en-US" sz="3600" b="0" i="0" u="none" strike="noStrike" kern="1200" cap="none" spc="0" normalizeH="0" baseline="0" noProof="0" dirty="0">
                <a:ln>
                  <a:noFill/>
                </a:ln>
                <a:solidFill>
                  <a:prstClr val="black"/>
                </a:solidFill>
                <a:effectLst/>
                <a:uLnTx/>
                <a:uFillTx/>
                <a:latin typeface="Calibri"/>
                <a:ea typeface="Calibri"/>
                <a:cs typeface="Calibri"/>
                <a:sym typeface="Calibri"/>
              </a:rPr>
              <a:t>Control Structure Refinement</a:t>
            </a:r>
          </a:p>
        </p:txBody>
      </p:sp>
      <p:sp>
        <p:nvSpPr>
          <p:cNvPr id="37" name="TextBox 36">
            <a:extLst>
              <a:ext uri="{FF2B5EF4-FFF2-40B4-BE49-F238E27FC236}">
                <a16:creationId xmlns:a16="http://schemas.microsoft.com/office/drawing/2014/main" id="{50692D08-9B8F-4D29-9C74-665C72085645}"/>
              </a:ext>
            </a:extLst>
          </p:cNvPr>
          <p:cNvSpPr txBox="1"/>
          <p:nvPr/>
        </p:nvSpPr>
        <p:spPr>
          <a:xfrm>
            <a:off x="0" y="6645321"/>
            <a:ext cx="106792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Thomas, 2019</a:t>
            </a:r>
          </a:p>
        </p:txBody>
      </p:sp>
      <p:sp>
        <p:nvSpPr>
          <p:cNvPr id="3" name="Rectangle 2">
            <a:extLst>
              <a:ext uri="{FF2B5EF4-FFF2-40B4-BE49-F238E27FC236}">
                <a16:creationId xmlns:a16="http://schemas.microsoft.com/office/drawing/2014/main" id="{53648E14-D29E-46CB-97F1-A96C67D40E47}"/>
              </a:ext>
            </a:extLst>
          </p:cNvPr>
          <p:cNvSpPr/>
          <p:nvPr/>
        </p:nvSpPr>
        <p:spPr>
          <a:xfrm>
            <a:off x="5232399" y="1906444"/>
            <a:ext cx="3671763"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Routing</a:t>
            </a:r>
          </a:p>
        </p:txBody>
      </p:sp>
      <p:sp>
        <p:nvSpPr>
          <p:cNvPr id="39" name="Rectangle 38">
            <a:extLst>
              <a:ext uri="{FF2B5EF4-FFF2-40B4-BE49-F238E27FC236}">
                <a16:creationId xmlns:a16="http://schemas.microsoft.com/office/drawing/2014/main" id="{E0D960E7-7CE1-4B5A-B631-01D323A86F16}"/>
              </a:ext>
            </a:extLst>
          </p:cNvPr>
          <p:cNvSpPr/>
          <p:nvPr/>
        </p:nvSpPr>
        <p:spPr>
          <a:xfrm>
            <a:off x="5120980" y="2855798"/>
            <a:ext cx="3671761"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Planning</a:t>
            </a:r>
          </a:p>
        </p:txBody>
      </p:sp>
      <p:sp>
        <p:nvSpPr>
          <p:cNvPr id="41" name="Rectangle 40">
            <a:extLst>
              <a:ext uri="{FF2B5EF4-FFF2-40B4-BE49-F238E27FC236}">
                <a16:creationId xmlns:a16="http://schemas.microsoft.com/office/drawing/2014/main" id="{4807D6C4-1A81-45A1-83A5-87F3EDB40017}"/>
              </a:ext>
            </a:extLst>
          </p:cNvPr>
          <p:cNvSpPr/>
          <p:nvPr/>
        </p:nvSpPr>
        <p:spPr>
          <a:xfrm>
            <a:off x="7574160" y="4547161"/>
            <a:ext cx="1330010"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Localization</a:t>
            </a:r>
          </a:p>
        </p:txBody>
      </p:sp>
      <p:sp>
        <p:nvSpPr>
          <p:cNvPr id="42" name="Rectangle 41">
            <a:extLst>
              <a:ext uri="{FF2B5EF4-FFF2-40B4-BE49-F238E27FC236}">
                <a16:creationId xmlns:a16="http://schemas.microsoft.com/office/drawing/2014/main" id="{8392AF44-BD30-432E-B40A-0F8E31CEC079}"/>
              </a:ext>
            </a:extLst>
          </p:cNvPr>
          <p:cNvSpPr/>
          <p:nvPr/>
        </p:nvSpPr>
        <p:spPr>
          <a:xfrm>
            <a:off x="6045297" y="4557581"/>
            <a:ext cx="1330012"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Perception</a:t>
            </a:r>
          </a:p>
        </p:txBody>
      </p:sp>
      <p:sp>
        <p:nvSpPr>
          <p:cNvPr id="43" name="Rectangle 42">
            <a:extLst>
              <a:ext uri="{FF2B5EF4-FFF2-40B4-BE49-F238E27FC236}">
                <a16:creationId xmlns:a16="http://schemas.microsoft.com/office/drawing/2014/main" id="{D2FEFF71-0B67-48C2-BC73-BFFE1933DC3B}"/>
              </a:ext>
            </a:extLst>
          </p:cNvPr>
          <p:cNvSpPr/>
          <p:nvPr/>
        </p:nvSpPr>
        <p:spPr>
          <a:xfrm>
            <a:off x="5101389" y="4568363"/>
            <a:ext cx="797625" cy="399876"/>
          </a:xfrm>
          <a:prstGeom prst="rect">
            <a:avLst/>
          </a:prstGeom>
        </p:spPr>
        <p:style>
          <a:lnRef idx="2">
            <a:schemeClr val="accent4"/>
          </a:lnRef>
          <a:fillRef idx="1">
            <a:schemeClr val="lt1"/>
          </a:fillRef>
          <a:effectRef idx="0">
            <a:schemeClr val="accent4"/>
          </a:effectRef>
          <a:fontRef idx="minor">
            <a:schemeClr val="dk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Control</a:t>
            </a:r>
          </a:p>
        </p:txBody>
      </p:sp>
      <p:sp>
        <p:nvSpPr>
          <p:cNvPr id="21" name="TextBox 20">
            <a:extLst>
              <a:ext uri="{FF2B5EF4-FFF2-40B4-BE49-F238E27FC236}">
                <a16:creationId xmlns:a16="http://schemas.microsoft.com/office/drawing/2014/main" id="{3B96827C-3A5E-4CD0-91ED-4BF035D286B6}"/>
              </a:ext>
            </a:extLst>
          </p:cNvPr>
          <p:cNvSpPr txBox="1"/>
          <p:nvPr/>
        </p:nvSpPr>
        <p:spPr>
          <a:xfrm>
            <a:off x="8219709" y="3702987"/>
            <a:ext cx="5196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13DD3"/>
                </a:solidFill>
                <a:effectLst/>
                <a:uLnTx/>
                <a:uFillTx/>
                <a:latin typeface="Calibri"/>
                <a:ea typeface="+mn-ea"/>
                <a:cs typeface="+mn-cs"/>
              </a:rPr>
              <a:t>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13DD3"/>
                </a:solidFill>
                <a:effectLst/>
                <a:uLnTx/>
                <a:uFillTx/>
                <a:latin typeface="Calibri"/>
                <a:ea typeface="+mn-ea"/>
                <a:cs typeface="+mn-cs"/>
              </a:rPr>
              <a:t>Map</a:t>
            </a:r>
          </a:p>
        </p:txBody>
      </p:sp>
      <p:sp>
        <p:nvSpPr>
          <p:cNvPr id="124" name="TextBox 123">
            <a:extLst>
              <a:ext uri="{FF2B5EF4-FFF2-40B4-BE49-F238E27FC236}">
                <a16:creationId xmlns:a16="http://schemas.microsoft.com/office/drawing/2014/main" id="{9D448BFB-4CC7-4FD9-8B2D-5CBF026AC9F2}"/>
              </a:ext>
            </a:extLst>
          </p:cNvPr>
          <p:cNvSpPr txBox="1"/>
          <p:nvPr/>
        </p:nvSpPr>
        <p:spPr>
          <a:xfrm>
            <a:off x="7720395" y="5093061"/>
            <a:ext cx="126060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GPS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Inertial reference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Camera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Lidar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Radar images</a:t>
            </a:r>
          </a:p>
        </p:txBody>
      </p:sp>
      <p:sp>
        <p:nvSpPr>
          <p:cNvPr id="125" name="Rectangle 124">
            <a:extLst>
              <a:ext uri="{FF2B5EF4-FFF2-40B4-BE49-F238E27FC236}">
                <a16:creationId xmlns:a16="http://schemas.microsoft.com/office/drawing/2014/main" id="{0C63CD5B-0623-432E-AAE0-C09CF52153B9}"/>
              </a:ext>
            </a:extLst>
          </p:cNvPr>
          <p:cNvSpPr/>
          <p:nvPr/>
        </p:nvSpPr>
        <p:spPr>
          <a:xfrm>
            <a:off x="5000813" y="1550084"/>
            <a:ext cx="4020523" cy="4655232"/>
          </a:xfrm>
          <a:prstGeom prst="rect">
            <a:avLst/>
          </a:prstGeom>
          <a:noFill/>
          <a:ln>
            <a:prstDash val="dash"/>
          </a:ln>
        </p:spPr>
        <p:style>
          <a:lnRef idx="2">
            <a:schemeClr val="accent4"/>
          </a:lnRef>
          <a:fillRef idx="1">
            <a:schemeClr val="lt1"/>
          </a:fillRef>
          <a:effectRef idx="0">
            <a:schemeClr val="accent4"/>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30A0"/>
                </a:solidFill>
                <a:effectLst/>
                <a:uLnTx/>
                <a:uFillTx/>
                <a:latin typeface="Calibri"/>
                <a:ea typeface="+mn-ea"/>
                <a:cs typeface="+mn-cs"/>
              </a:rPr>
              <a:t>Apollo 2.0</a:t>
            </a:r>
          </a:p>
        </p:txBody>
      </p:sp>
      <p:sp>
        <p:nvSpPr>
          <p:cNvPr id="133" name="TextBox 132">
            <a:extLst>
              <a:ext uri="{FF2B5EF4-FFF2-40B4-BE49-F238E27FC236}">
                <a16:creationId xmlns:a16="http://schemas.microsoft.com/office/drawing/2014/main" id="{43C9C72E-6D2B-47BB-B13D-8D052F56058A}"/>
              </a:ext>
            </a:extLst>
          </p:cNvPr>
          <p:cNvSpPr txBox="1"/>
          <p:nvPr/>
        </p:nvSpPr>
        <p:spPr>
          <a:xfrm>
            <a:off x="5373932" y="2347152"/>
            <a:ext cx="87736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Route Waypoints</a:t>
            </a:r>
          </a:p>
        </p:txBody>
      </p:sp>
      <p:sp>
        <p:nvSpPr>
          <p:cNvPr id="134" name="TextBox 133">
            <a:extLst>
              <a:ext uri="{FF2B5EF4-FFF2-40B4-BE49-F238E27FC236}">
                <a16:creationId xmlns:a16="http://schemas.microsoft.com/office/drawing/2014/main" id="{46C83557-9713-4653-88FB-564E20CE003F}"/>
              </a:ext>
            </a:extLst>
          </p:cNvPr>
          <p:cNvSpPr txBox="1"/>
          <p:nvPr/>
        </p:nvSpPr>
        <p:spPr>
          <a:xfrm>
            <a:off x="6150485" y="1586534"/>
            <a:ext cx="90287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BBB59">
                    <a:lumMod val="50000"/>
                  </a:srgbClr>
                </a:solidFill>
                <a:effectLst/>
                <a:uLnTx/>
                <a:uFillTx/>
                <a:latin typeface="Calibri"/>
                <a:ea typeface="+mn-ea"/>
                <a:cs typeface="+mn-cs"/>
              </a:rPr>
              <a:t>Destination</a:t>
            </a:r>
          </a:p>
        </p:txBody>
      </p:sp>
      <p:sp>
        <p:nvSpPr>
          <p:cNvPr id="135" name="TextBox 134">
            <a:extLst>
              <a:ext uri="{FF2B5EF4-FFF2-40B4-BE49-F238E27FC236}">
                <a16:creationId xmlns:a16="http://schemas.microsoft.com/office/drawing/2014/main" id="{DA4EB77D-456E-4A62-9B4F-42859B611470}"/>
              </a:ext>
            </a:extLst>
          </p:cNvPr>
          <p:cNvSpPr txBox="1"/>
          <p:nvPr/>
        </p:nvSpPr>
        <p:spPr>
          <a:xfrm>
            <a:off x="5275582" y="3551071"/>
            <a:ext cx="9641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Desired Trajectory</a:t>
            </a:r>
          </a:p>
        </p:txBody>
      </p:sp>
      <p:sp>
        <p:nvSpPr>
          <p:cNvPr id="136" name="TextBox 135">
            <a:extLst>
              <a:ext uri="{FF2B5EF4-FFF2-40B4-BE49-F238E27FC236}">
                <a16:creationId xmlns:a16="http://schemas.microsoft.com/office/drawing/2014/main" id="{A7EEC4B6-9AC9-439E-B000-8C774E5593D3}"/>
              </a:ext>
            </a:extLst>
          </p:cNvPr>
          <p:cNvSpPr txBox="1"/>
          <p:nvPr/>
        </p:nvSpPr>
        <p:spPr>
          <a:xfrm>
            <a:off x="4988797" y="5123187"/>
            <a:ext cx="642410" cy="1015663"/>
          </a:xfrm>
          <a:prstGeom prst="rect">
            <a:avLst/>
          </a:prstGeom>
          <a:noFill/>
        </p:spPr>
        <p:txBody>
          <a:bodyPr wrap="square" l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Actuation (throttle, brake, steer, shift)</a:t>
            </a:r>
          </a:p>
        </p:txBody>
      </p:sp>
      <p:sp>
        <p:nvSpPr>
          <p:cNvPr id="137" name="Rectangle 136">
            <a:extLst>
              <a:ext uri="{FF2B5EF4-FFF2-40B4-BE49-F238E27FC236}">
                <a16:creationId xmlns:a16="http://schemas.microsoft.com/office/drawing/2014/main" id="{9B6DCE9F-C425-47B1-BA75-3166077787D4}"/>
              </a:ext>
            </a:extLst>
          </p:cNvPr>
          <p:cNvSpPr/>
          <p:nvPr/>
        </p:nvSpPr>
        <p:spPr>
          <a:xfrm>
            <a:off x="6633564" y="3541381"/>
            <a:ext cx="1586145" cy="39987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a:ea typeface="+mn-ea"/>
                <a:cs typeface="+mn-cs"/>
              </a:rPr>
              <a:t>Prediction</a:t>
            </a:r>
          </a:p>
        </p:txBody>
      </p:sp>
      <p:sp>
        <p:nvSpPr>
          <p:cNvPr id="138" name="TextBox 137">
            <a:extLst>
              <a:ext uri="{FF2B5EF4-FFF2-40B4-BE49-F238E27FC236}">
                <a16:creationId xmlns:a16="http://schemas.microsoft.com/office/drawing/2014/main" id="{6ECCF272-4C19-4065-ACA3-995ADFAFC3E6}"/>
              </a:ext>
            </a:extLst>
          </p:cNvPr>
          <p:cNvSpPr txBox="1"/>
          <p:nvPr/>
        </p:nvSpPr>
        <p:spPr>
          <a:xfrm>
            <a:off x="7094393" y="3246663"/>
            <a:ext cx="107439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Objects, Paths</a:t>
            </a:r>
          </a:p>
        </p:txBody>
      </p:sp>
      <p:sp>
        <p:nvSpPr>
          <p:cNvPr id="139" name="TextBox 138">
            <a:extLst>
              <a:ext uri="{FF2B5EF4-FFF2-40B4-BE49-F238E27FC236}">
                <a16:creationId xmlns:a16="http://schemas.microsoft.com/office/drawing/2014/main" id="{ED396B43-42EA-42F1-9977-EBB618F611C7}"/>
              </a:ext>
            </a:extLst>
          </p:cNvPr>
          <p:cNvSpPr txBox="1"/>
          <p:nvPr/>
        </p:nvSpPr>
        <p:spPr>
          <a:xfrm>
            <a:off x="6774559" y="3923243"/>
            <a:ext cx="7931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Objects, Scenery</a:t>
            </a:r>
          </a:p>
        </p:txBody>
      </p:sp>
      <p:sp>
        <p:nvSpPr>
          <p:cNvPr id="140" name="TextBox 139">
            <a:extLst>
              <a:ext uri="{FF2B5EF4-FFF2-40B4-BE49-F238E27FC236}">
                <a16:creationId xmlns:a16="http://schemas.microsoft.com/office/drawing/2014/main" id="{E5D1B23B-89BD-4143-982E-5E3AB907D34A}"/>
              </a:ext>
            </a:extLst>
          </p:cNvPr>
          <p:cNvSpPr txBox="1"/>
          <p:nvPr/>
        </p:nvSpPr>
        <p:spPr>
          <a:xfrm>
            <a:off x="6534726" y="5122384"/>
            <a:ext cx="119487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Telephoto cam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Wide-angle cam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Lidar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Radar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Etc.</a:t>
            </a:r>
          </a:p>
        </p:txBody>
      </p:sp>
      <p:cxnSp>
        <p:nvCxnSpPr>
          <p:cNvPr id="145" name="Google Shape;867;p42">
            <a:extLst>
              <a:ext uri="{FF2B5EF4-FFF2-40B4-BE49-F238E27FC236}">
                <a16:creationId xmlns:a16="http://schemas.microsoft.com/office/drawing/2014/main" id="{2C50DDEA-31FF-4EFA-8FC4-3CA2B6AC4A7E}"/>
              </a:ext>
            </a:extLst>
          </p:cNvPr>
          <p:cNvCxnSpPr>
            <a:cxnSpLocks/>
          </p:cNvCxnSpPr>
          <p:nvPr/>
        </p:nvCxnSpPr>
        <p:spPr>
          <a:xfrm>
            <a:off x="7244782" y="4352825"/>
            <a:ext cx="0" cy="184357"/>
          </a:xfrm>
          <a:prstGeom prst="straightConnector1">
            <a:avLst/>
          </a:prstGeom>
          <a:noFill/>
          <a:ln w="25400" cap="flat" cmpd="sng">
            <a:solidFill>
              <a:srgbClr val="F13DD3"/>
            </a:solidFill>
            <a:prstDash val="solid"/>
            <a:miter lim="800000"/>
            <a:headEnd type="none" w="sm" len="sm"/>
            <a:tailEnd type="triangle" w="med" len="med"/>
          </a:ln>
        </p:spPr>
      </p:cxnSp>
      <p:cxnSp>
        <p:nvCxnSpPr>
          <p:cNvPr id="149" name="Google Shape;867;p42">
            <a:extLst>
              <a:ext uri="{FF2B5EF4-FFF2-40B4-BE49-F238E27FC236}">
                <a16:creationId xmlns:a16="http://schemas.microsoft.com/office/drawing/2014/main" id="{4304FCA5-7CA7-4ED6-948F-99FE8ED1713B}"/>
              </a:ext>
            </a:extLst>
          </p:cNvPr>
          <p:cNvCxnSpPr>
            <a:cxnSpLocks/>
          </p:cNvCxnSpPr>
          <p:nvPr/>
        </p:nvCxnSpPr>
        <p:spPr>
          <a:xfrm flipV="1">
            <a:off x="7649859" y="3941257"/>
            <a:ext cx="0" cy="595925"/>
          </a:xfrm>
          <a:prstGeom prst="straightConnector1">
            <a:avLst/>
          </a:prstGeom>
          <a:noFill/>
          <a:ln w="25400" cap="flat" cmpd="sng">
            <a:solidFill>
              <a:srgbClr val="7030A0"/>
            </a:solidFill>
            <a:prstDash val="solid"/>
            <a:miter lim="800000"/>
            <a:headEnd type="none" w="sm" len="sm"/>
            <a:tailEnd type="triangle" w="med" len="med"/>
          </a:ln>
        </p:spPr>
      </p:cxnSp>
      <p:sp>
        <p:nvSpPr>
          <p:cNvPr id="150" name="TextBox 149">
            <a:extLst>
              <a:ext uri="{FF2B5EF4-FFF2-40B4-BE49-F238E27FC236}">
                <a16:creationId xmlns:a16="http://schemas.microsoft.com/office/drawing/2014/main" id="{091B6236-E53B-4160-B4E5-F0FE8F794A07}"/>
              </a:ext>
            </a:extLst>
          </p:cNvPr>
          <p:cNvSpPr txBox="1"/>
          <p:nvPr/>
        </p:nvSpPr>
        <p:spPr>
          <a:xfrm>
            <a:off x="7608859" y="4002217"/>
            <a:ext cx="71577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Location</a:t>
            </a:r>
          </a:p>
        </p:txBody>
      </p:sp>
      <p:sp>
        <p:nvSpPr>
          <p:cNvPr id="75" name="TextBox 74">
            <a:extLst>
              <a:ext uri="{FF2B5EF4-FFF2-40B4-BE49-F238E27FC236}">
                <a16:creationId xmlns:a16="http://schemas.microsoft.com/office/drawing/2014/main" id="{FBFA1BB3-B86E-4E6F-A054-37D8E94BC58F}"/>
              </a:ext>
            </a:extLst>
          </p:cNvPr>
          <p:cNvSpPr txBox="1"/>
          <p:nvPr/>
        </p:nvSpPr>
        <p:spPr>
          <a:xfrm>
            <a:off x="7104141" y="2405338"/>
            <a:ext cx="135575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New route request</a:t>
            </a:r>
          </a:p>
        </p:txBody>
      </p:sp>
      <p:sp>
        <p:nvSpPr>
          <p:cNvPr id="76" name="TextBox 75">
            <a:extLst>
              <a:ext uri="{FF2B5EF4-FFF2-40B4-BE49-F238E27FC236}">
                <a16:creationId xmlns:a16="http://schemas.microsoft.com/office/drawing/2014/main" id="{0A3CB694-E0E7-4481-96B2-06C2619D2E1A}"/>
              </a:ext>
            </a:extLst>
          </p:cNvPr>
          <p:cNvSpPr txBox="1"/>
          <p:nvPr/>
        </p:nvSpPr>
        <p:spPr>
          <a:xfrm>
            <a:off x="6113342" y="3931833"/>
            <a:ext cx="7931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Objects, Scenery</a:t>
            </a:r>
          </a:p>
        </p:txBody>
      </p:sp>
      <p:cxnSp>
        <p:nvCxnSpPr>
          <p:cNvPr id="78" name="Google Shape;867;p42">
            <a:extLst>
              <a:ext uri="{FF2B5EF4-FFF2-40B4-BE49-F238E27FC236}">
                <a16:creationId xmlns:a16="http://schemas.microsoft.com/office/drawing/2014/main" id="{D9490394-23F7-4150-A4A1-A50FBAD4F583}"/>
              </a:ext>
            </a:extLst>
          </p:cNvPr>
          <p:cNvCxnSpPr>
            <a:cxnSpLocks/>
          </p:cNvCxnSpPr>
          <p:nvPr/>
        </p:nvCxnSpPr>
        <p:spPr>
          <a:xfrm flipV="1">
            <a:off x="8707217" y="3249988"/>
            <a:ext cx="0" cy="1307593"/>
          </a:xfrm>
          <a:prstGeom prst="straightConnector1">
            <a:avLst/>
          </a:prstGeom>
          <a:noFill/>
          <a:ln w="25400" cap="flat" cmpd="sng">
            <a:solidFill>
              <a:srgbClr val="7030A0"/>
            </a:solidFill>
            <a:prstDash val="solid"/>
            <a:miter lim="800000"/>
            <a:headEnd type="none" w="sm" len="sm"/>
            <a:tailEnd type="triangle" w="med" len="med"/>
          </a:ln>
        </p:spPr>
      </p:cxnSp>
      <p:sp>
        <p:nvSpPr>
          <p:cNvPr id="80" name="TextBox 79">
            <a:extLst>
              <a:ext uri="{FF2B5EF4-FFF2-40B4-BE49-F238E27FC236}">
                <a16:creationId xmlns:a16="http://schemas.microsoft.com/office/drawing/2014/main" id="{F47041A2-4890-44FB-8013-EB41F0F9C878}"/>
              </a:ext>
            </a:extLst>
          </p:cNvPr>
          <p:cNvSpPr txBox="1"/>
          <p:nvPr/>
        </p:nvSpPr>
        <p:spPr>
          <a:xfrm>
            <a:off x="5800780" y="5370059"/>
            <a:ext cx="6590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a:ea typeface="+mn-ea"/>
                <a:cs typeface="+mn-cs"/>
              </a:rPr>
              <a:t>Vehicle status</a:t>
            </a:r>
          </a:p>
        </p:txBody>
      </p:sp>
      <p:cxnSp>
        <p:nvCxnSpPr>
          <p:cNvPr id="81" name="Google Shape;475;p28">
            <a:extLst>
              <a:ext uri="{FF2B5EF4-FFF2-40B4-BE49-F238E27FC236}">
                <a16:creationId xmlns:a16="http://schemas.microsoft.com/office/drawing/2014/main" id="{501BF426-225E-4482-B733-5B60729E0B96}"/>
              </a:ext>
            </a:extLst>
          </p:cNvPr>
          <p:cNvCxnSpPr>
            <a:cxnSpLocks/>
          </p:cNvCxnSpPr>
          <p:nvPr/>
        </p:nvCxnSpPr>
        <p:spPr>
          <a:xfrm flipH="1">
            <a:off x="4001426" y="6409375"/>
            <a:ext cx="184966" cy="1"/>
          </a:xfrm>
          <a:prstGeom prst="straightConnector1">
            <a:avLst/>
          </a:prstGeom>
          <a:noFill/>
          <a:ln w="25400" cap="flat" cmpd="sng">
            <a:solidFill>
              <a:schemeClr val="bg1">
                <a:lumMod val="65000"/>
              </a:schemeClr>
            </a:solidFill>
            <a:prstDash val="solid"/>
            <a:miter lim="800000"/>
            <a:headEnd type="none" w="sm" len="sm"/>
            <a:tailEnd type="triangle" w="med" len="med"/>
          </a:ln>
        </p:spPr>
      </p:cxnSp>
      <p:sp>
        <p:nvSpPr>
          <p:cNvPr id="82" name="Google Shape;488;p28">
            <a:extLst>
              <a:ext uri="{FF2B5EF4-FFF2-40B4-BE49-F238E27FC236}">
                <a16:creationId xmlns:a16="http://schemas.microsoft.com/office/drawing/2014/main" id="{55BBEE11-9627-4350-AB7A-92C7F28E514E}"/>
              </a:ext>
            </a:extLst>
          </p:cNvPr>
          <p:cNvSpPr txBox="1"/>
          <p:nvPr/>
        </p:nvSpPr>
        <p:spPr>
          <a:xfrm>
            <a:off x="3979162" y="6101556"/>
            <a:ext cx="598993" cy="32996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a:ea typeface="Calibri"/>
                <a:cs typeface="Calibri"/>
                <a:sym typeface="Calibri"/>
              </a:rPr>
              <a:t>Env.</a:t>
            </a:r>
            <a:endParaRPr kumimoji="0" sz="18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cxnSp>
        <p:nvCxnSpPr>
          <p:cNvPr id="83" name="Google Shape;475;p28">
            <a:extLst>
              <a:ext uri="{FF2B5EF4-FFF2-40B4-BE49-F238E27FC236}">
                <a16:creationId xmlns:a16="http://schemas.microsoft.com/office/drawing/2014/main" id="{0C9E80FD-9278-4881-983B-EACA9D3401A7}"/>
              </a:ext>
            </a:extLst>
          </p:cNvPr>
          <p:cNvCxnSpPr>
            <a:cxnSpLocks/>
          </p:cNvCxnSpPr>
          <p:nvPr/>
        </p:nvCxnSpPr>
        <p:spPr>
          <a:xfrm flipH="1">
            <a:off x="4001426" y="1703792"/>
            <a:ext cx="184966" cy="1"/>
          </a:xfrm>
          <a:prstGeom prst="straightConnector1">
            <a:avLst/>
          </a:prstGeom>
          <a:noFill/>
          <a:ln w="25400" cap="flat" cmpd="sng">
            <a:solidFill>
              <a:schemeClr val="bg1">
                <a:lumMod val="65000"/>
              </a:schemeClr>
            </a:solidFill>
            <a:prstDash val="solid"/>
            <a:miter lim="800000"/>
            <a:headEnd type="none" w="sm" len="sm"/>
            <a:tailEnd type="triangle" w="med" len="med"/>
          </a:ln>
        </p:spPr>
      </p:cxnSp>
      <p:sp>
        <p:nvSpPr>
          <p:cNvPr id="84" name="Google Shape;488;p28">
            <a:extLst>
              <a:ext uri="{FF2B5EF4-FFF2-40B4-BE49-F238E27FC236}">
                <a16:creationId xmlns:a16="http://schemas.microsoft.com/office/drawing/2014/main" id="{F29F99ED-0F3D-436D-8ED0-8CA03E4CC8CE}"/>
              </a:ext>
            </a:extLst>
          </p:cNvPr>
          <p:cNvSpPr txBox="1"/>
          <p:nvPr/>
        </p:nvSpPr>
        <p:spPr>
          <a:xfrm>
            <a:off x="3979162" y="1395973"/>
            <a:ext cx="598993" cy="32996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a:ea typeface="Calibri"/>
                <a:cs typeface="Calibri"/>
                <a:sym typeface="Calibri"/>
              </a:rPr>
              <a:t>Env.</a:t>
            </a:r>
            <a:endParaRPr kumimoji="0" sz="18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86" name="Circular Arrow 4">
            <a:extLst>
              <a:ext uri="{FF2B5EF4-FFF2-40B4-BE49-F238E27FC236}">
                <a16:creationId xmlns:a16="http://schemas.microsoft.com/office/drawing/2014/main" id="{41A03ED4-5004-4109-B2FD-81DB982AC085}"/>
              </a:ext>
            </a:extLst>
          </p:cNvPr>
          <p:cNvSpPr/>
          <p:nvPr/>
        </p:nvSpPr>
        <p:spPr>
          <a:xfrm flipH="1">
            <a:off x="5646162" y="1341518"/>
            <a:ext cx="2024971" cy="2300133"/>
          </a:xfrm>
          <a:prstGeom prst="circularArrow">
            <a:avLst>
              <a:gd name="adj1" fmla="val 22527"/>
              <a:gd name="adj2" fmla="val 1887683"/>
              <a:gd name="adj3" fmla="val 20309545"/>
              <a:gd name="adj4" fmla="val 3962318"/>
              <a:gd name="adj5" fmla="val 21158"/>
            </a:avLst>
          </a:prstGeom>
          <a:gradFill rotWithShape="1">
            <a:gsLst>
              <a:gs pos="0">
                <a:srgbClr val="ED7D31">
                  <a:tint val="50000"/>
                  <a:satMod val="300000"/>
                  <a:alpha val="41000"/>
                </a:srgbClr>
              </a:gs>
              <a:gs pos="100000">
                <a:srgbClr val="ED7D31">
                  <a:tint val="15000"/>
                  <a:satMod val="350000"/>
                  <a:alpha val="72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7" name="Circular Arrow 4">
            <a:extLst>
              <a:ext uri="{FF2B5EF4-FFF2-40B4-BE49-F238E27FC236}">
                <a16:creationId xmlns:a16="http://schemas.microsoft.com/office/drawing/2014/main" id="{227FFDA4-1EDB-4CAF-A90C-6F8F8D001D80}"/>
              </a:ext>
            </a:extLst>
          </p:cNvPr>
          <p:cNvSpPr/>
          <p:nvPr/>
        </p:nvSpPr>
        <p:spPr>
          <a:xfrm flipH="1">
            <a:off x="4524614" y="4348974"/>
            <a:ext cx="2024971" cy="2300133"/>
          </a:xfrm>
          <a:prstGeom prst="circularArrow">
            <a:avLst>
              <a:gd name="adj1" fmla="val 22527"/>
              <a:gd name="adj2" fmla="val 1887683"/>
              <a:gd name="adj3" fmla="val 20309545"/>
              <a:gd name="adj4" fmla="val 3962318"/>
              <a:gd name="adj5" fmla="val 21158"/>
            </a:avLst>
          </a:prstGeom>
          <a:gradFill rotWithShape="1">
            <a:gsLst>
              <a:gs pos="0">
                <a:srgbClr val="ED7D31">
                  <a:tint val="50000"/>
                  <a:satMod val="300000"/>
                  <a:alpha val="41000"/>
                </a:srgbClr>
              </a:gs>
              <a:gs pos="100000">
                <a:srgbClr val="ED7D31">
                  <a:tint val="15000"/>
                  <a:satMod val="350000"/>
                  <a:alpha val="72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8" name="Circular Arrow 4">
            <a:extLst>
              <a:ext uri="{FF2B5EF4-FFF2-40B4-BE49-F238E27FC236}">
                <a16:creationId xmlns:a16="http://schemas.microsoft.com/office/drawing/2014/main" id="{C25E737D-2162-4D80-8096-6F116E5C737F}"/>
              </a:ext>
            </a:extLst>
          </p:cNvPr>
          <p:cNvSpPr/>
          <p:nvPr/>
        </p:nvSpPr>
        <p:spPr>
          <a:xfrm flipH="1">
            <a:off x="4558806" y="2632616"/>
            <a:ext cx="2024971" cy="2300133"/>
          </a:xfrm>
          <a:prstGeom prst="circularArrow">
            <a:avLst>
              <a:gd name="adj1" fmla="val 22527"/>
              <a:gd name="adj2" fmla="val 1887683"/>
              <a:gd name="adj3" fmla="val 20309545"/>
              <a:gd name="adj4" fmla="val 3962318"/>
              <a:gd name="adj5" fmla="val 21158"/>
            </a:avLst>
          </a:prstGeom>
          <a:gradFill rotWithShape="1">
            <a:gsLst>
              <a:gs pos="0">
                <a:srgbClr val="ED7D31">
                  <a:tint val="50000"/>
                  <a:satMod val="300000"/>
                  <a:alpha val="41000"/>
                </a:srgbClr>
              </a:gs>
              <a:gs pos="100000">
                <a:srgbClr val="ED7D31">
                  <a:tint val="15000"/>
                  <a:satMod val="350000"/>
                  <a:alpha val="72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9" name="Circular Arrow 4">
            <a:extLst>
              <a:ext uri="{FF2B5EF4-FFF2-40B4-BE49-F238E27FC236}">
                <a16:creationId xmlns:a16="http://schemas.microsoft.com/office/drawing/2014/main" id="{272B106C-5FF3-4BBE-9D3B-D64CE86C7E08}"/>
              </a:ext>
            </a:extLst>
          </p:cNvPr>
          <p:cNvSpPr/>
          <p:nvPr/>
        </p:nvSpPr>
        <p:spPr>
          <a:xfrm flipH="1">
            <a:off x="5138448" y="1417656"/>
            <a:ext cx="3477034" cy="5366164"/>
          </a:xfrm>
          <a:prstGeom prst="circularArrow">
            <a:avLst>
              <a:gd name="adj1" fmla="val 13921"/>
              <a:gd name="adj2" fmla="val 1887683"/>
              <a:gd name="adj3" fmla="val 20386067"/>
              <a:gd name="adj4" fmla="val 3962318"/>
              <a:gd name="adj5" fmla="val 14816"/>
            </a:avLst>
          </a:prstGeom>
          <a:gradFill rotWithShape="1">
            <a:gsLst>
              <a:gs pos="0">
                <a:srgbClr val="ED7D31">
                  <a:tint val="50000"/>
                  <a:satMod val="300000"/>
                  <a:alpha val="41000"/>
                </a:srgbClr>
              </a:gs>
              <a:gs pos="100000">
                <a:srgbClr val="ED7D31">
                  <a:tint val="15000"/>
                  <a:satMod val="350000"/>
                  <a:alpha val="72000"/>
                </a:srgbClr>
              </a:gs>
            </a:gsLst>
            <a:lin ang="5400000" scaled="0"/>
          </a:gradFill>
          <a:ln w="6350" cap="flat" cmpd="sng" algn="ctr">
            <a:solidFill>
              <a:srgbClr val="ED7D3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5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1000"/>
                                        <p:tgtEl>
                                          <p:spTgt spid="82"/>
                                        </p:tgtEl>
                                      </p:cBhvr>
                                    </p:animEffect>
                                  </p:childTnLst>
                                </p:cTn>
                              </p:par>
                              <p:par>
                                <p:cTn id="11" presetID="10" presetClass="entr" presetSubtype="0" fill="hold" nodeType="withEffect">
                                  <p:stCondLst>
                                    <p:cond delay="100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1000"/>
                                        <p:tgtEl>
                                          <p:spTgt spid="8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500"/>
                                        <p:tgtEl>
                                          <p:spTgt spid="8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6"/>
                                        </p:tgtEl>
                                        <p:attrNameLst>
                                          <p:attrName>style.visibility</p:attrName>
                                        </p:attrNameLst>
                                      </p:cBhvr>
                                      <p:to>
                                        <p:strVal val="visible"/>
                                      </p:to>
                                    </p:set>
                                    <p:animEffect transition="in" filter="fade">
                                      <p:cBhvr>
                                        <p:cTn id="26" dur="500"/>
                                        <p:tgtEl>
                                          <p:spTgt spid="8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fade">
                                      <p:cBhvr>
                                        <p:cTn id="31" dur="500"/>
                                        <p:tgtEl>
                                          <p:spTgt spid="8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fade">
                                      <p:cBhvr>
                                        <p:cTn id="3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p:bldP spid="86" grpId="0" animBg="1"/>
      <p:bldP spid="87" grpId="0" animBg="1"/>
      <p:bldP spid="88" grpId="0" animBg="1"/>
      <p:bldP spid="89"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BF419-A285-52AA-1A89-2E495C5B5FC8}"/>
              </a:ext>
            </a:extLst>
          </p:cNvPr>
          <p:cNvSpPr>
            <a:spLocks noGrp="1"/>
          </p:cNvSpPr>
          <p:nvPr>
            <p:ph type="title"/>
          </p:nvPr>
        </p:nvSpPr>
        <p:spPr>
          <a:xfrm>
            <a:off x="628650" y="365127"/>
            <a:ext cx="7886700" cy="1001460"/>
          </a:xfrm>
        </p:spPr>
        <p:txBody>
          <a:bodyPr/>
          <a:lstStyle/>
          <a:p>
            <a:r>
              <a:rPr lang="en-US" dirty="0"/>
              <a:t>Example Control Structure</a:t>
            </a:r>
          </a:p>
        </p:txBody>
      </p:sp>
      <p:sp>
        <p:nvSpPr>
          <p:cNvPr id="4" name="Slide Number Placeholder 3">
            <a:extLst>
              <a:ext uri="{FF2B5EF4-FFF2-40B4-BE49-F238E27FC236}">
                <a16:creationId xmlns:a16="http://schemas.microsoft.com/office/drawing/2014/main" id="{16A45253-D5B5-DEED-DC67-C79AFE61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4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81" name="Google Shape;867;p42">
            <a:extLst>
              <a:ext uri="{FF2B5EF4-FFF2-40B4-BE49-F238E27FC236}">
                <a16:creationId xmlns:a16="http://schemas.microsoft.com/office/drawing/2014/main" id="{D5F78B85-FC4B-CE58-1588-C8921FDBB171}"/>
              </a:ext>
            </a:extLst>
          </p:cNvPr>
          <p:cNvCxnSpPr>
            <a:cxnSpLocks/>
          </p:cNvCxnSpPr>
          <p:nvPr/>
        </p:nvCxnSpPr>
        <p:spPr>
          <a:xfrm flipV="1">
            <a:off x="3751259" y="3460295"/>
            <a:ext cx="0" cy="1326390"/>
          </a:xfrm>
          <a:prstGeom prst="straightConnector1">
            <a:avLst/>
          </a:prstGeom>
          <a:noFill/>
          <a:ln w="25400" cap="flat" cmpd="sng">
            <a:solidFill>
              <a:schemeClr val="tx1"/>
            </a:solidFill>
            <a:prstDash val="solid"/>
            <a:miter lim="800000"/>
            <a:headEnd type="none" w="sm" len="sm"/>
            <a:tailEnd type="triangle" w="med" len="med"/>
          </a:ln>
        </p:spPr>
      </p:cxnSp>
      <p:cxnSp>
        <p:nvCxnSpPr>
          <p:cNvPr id="82" name="Google Shape;867;p42">
            <a:extLst>
              <a:ext uri="{FF2B5EF4-FFF2-40B4-BE49-F238E27FC236}">
                <a16:creationId xmlns:a16="http://schemas.microsoft.com/office/drawing/2014/main" id="{7B6FFF06-FA18-B842-0BA2-69E088E37B8A}"/>
              </a:ext>
            </a:extLst>
          </p:cNvPr>
          <p:cNvCxnSpPr>
            <a:cxnSpLocks/>
          </p:cNvCxnSpPr>
          <p:nvPr/>
        </p:nvCxnSpPr>
        <p:spPr>
          <a:xfrm flipV="1">
            <a:off x="4702545" y="3468310"/>
            <a:ext cx="0" cy="294618"/>
          </a:xfrm>
          <a:prstGeom prst="straightConnector1">
            <a:avLst/>
          </a:prstGeom>
          <a:noFill/>
          <a:ln w="25400" cap="flat" cmpd="sng">
            <a:solidFill>
              <a:schemeClr val="tx1"/>
            </a:solidFill>
            <a:prstDash val="solid"/>
            <a:miter lim="800000"/>
            <a:headEnd type="none" w="sm" len="sm"/>
            <a:tailEnd type="triangle" w="med" len="med"/>
          </a:ln>
        </p:spPr>
      </p:cxnSp>
      <p:cxnSp>
        <p:nvCxnSpPr>
          <p:cNvPr id="83" name="Google Shape;867;p42">
            <a:extLst>
              <a:ext uri="{FF2B5EF4-FFF2-40B4-BE49-F238E27FC236}">
                <a16:creationId xmlns:a16="http://schemas.microsoft.com/office/drawing/2014/main" id="{9B62F272-1F89-6F05-59E0-302A195D4E8E}"/>
              </a:ext>
            </a:extLst>
          </p:cNvPr>
          <p:cNvCxnSpPr>
            <a:cxnSpLocks/>
          </p:cNvCxnSpPr>
          <p:nvPr/>
        </p:nvCxnSpPr>
        <p:spPr>
          <a:xfrm flipV="1">
            <a:off x="4406051" y="4168980"/>
            <a:ext cx="0" cy="627106"/>
          </a:xfrm>
          <a:prstGeom prst="straightConnector1">
            <a:avLst/>
          </a:prstGeom>
          <a:noFill/>
          <a:ln w="25400" cap="flat" cmpd="sng">
            <a:solidFill>
              <a:schemeClr val="tx1"/>
            </a:solidFill>
            <a:prstDash val="solid"/>
            <a:miter lim="800000"/>
            <a:headEnd type="none" w="sm" len="sm"/>
            <a:tailEnd type="triangle" w="med" len="med"/>
          </a:ln>
        </p:spPr>
      </p:cxnSp>
      <p:cxnSp>
        <p:nvCxnSpPr>
          <p:cNvPr id="84" name="Google Shape;867;p42">
            <a:extLst>
              <a:ext uri="{FF2B5EF4-FFF2-40B4-BE49-F238E27FC236}">
                <a16:creationId xmlns:a16="http://schemas.microsoft.com/office/drawing/2014/main" id="{98DB156D-1D00-8457-BB4B-1FB8862B2E73}"/>
              </a:ext>
            </a:extLst>
          </p:cNvPr>
          <p:cNvCxnSpPr>
            <a:cxnSpLocks/>
          </p:cNvCxnSpPr>
          <p:nvPr/>
        </p:nvCxnSpPr>
        <p:spPr>
          <a:xfrm flipV="1">
            <a:off x="4161839" y="5185758"/>
            <a:ext cx="0" cy="1379405"/>
          </a:xfrm>
          <a:prstGeom prst="straightConnector1">
            <a:avLst/>
          </a:prstGeom>
          <a:noFill/>
          <a:ln w="25400" cap="flat" cmpd="sng">
            <a:solidFill>
              <a:schemeClr val="tx1"/>
            </a:solidFill>
            <a:prstDash val="solid"/>
            <a:miter lim="800000"/>
            <a:headEnd type="none" w="sm" len="sm"/>
            <a:tailEnd type="triangle" w="med" len="med"/>
          </a:ln>
        </p:spPr>
      </p:cxnSp>
      <p:cxnSp>
        <p:nvCxnSpPr>
          <p:cNvPr id="85" name="Google Shape;867;p42">
            <a:extLst>
              <a:ext uri="{FF2B5EF4-FFF2-40B4-BE49-F238E27FC236}">
                <a16:creationId xmlns:a16="http://schemas.microsoft.com/office/drawing/2014/main" id="{53EF5BE1-DDEA-A1C8-7469-68A41FDE0270}"/>
              </a:ext>
            </a:extLst>
          </p:cNvPr>
          <p:cNvCxnSpPr>
            <a:cxnSpLocks/>
          </p:cNvCxnSpPr>
          <p:nvPr/>
        </p:nvCxnSpPr>
        <p:spPr>
          <a:xfrm flipV="1">
            <a:off x="3428961" y="5186561"/>
            <a:ext cx="0" cy="1368707"/>
          </a:xfrm>
          <a:prstGeom prst="straightConnector1">
            <a:avLst/>
          </a:prstGeom>
          <a:noFill/>
          <a:ln w="25400" cap="flat" cmpd="sng">
            <a:solidFill>
              <a:schemeClr val="tx1"/>
            </a:solidFill>
            <a:prstDash val="solid"/>
            <a:miter lim="800000"/>
            <a:headEnd type="none" w="sm" len="sm"/>
            <a:tailEnd type="triangle" w="med" len="med"/>
          </a:ln>
        </p:spPr>
      </p:cxnSp>
      <p:cxnSp>
        <p:nvCxnSpPr>
          <p:cNvPr id="86" name="Google Shape;867;p42">
            <a:extLst>
              <a:ext uri="{FF2B5EF4-FFF2-40B4-BE49-F238E27FC236}">
                <a16:creationId xmlns:a16="http://schemas.microsoft.com/office/drawing/2014/main" id="{25D72336-3790-046C-CF16-1E6D643D0AEF}"/>
              </a:ext>
            </a:extLst>
          </p:cNvPr>
          <p:cNvCxnSpPr>
            <a:cxnSpLocks/>
          </p:cNvCxnSpPr>
          <p:nvPr/>
        </p:nvCxnSpPr>
        <p:spPr>
          <a:xfrm>
            <a:off x="3267313" y="5186561"/>
            <a:ext cx="0" cy="1379405"/>
          </a:xfrm>
          <a:prstGeom prst="straightConnector1">
            <a:avLst/>
          </a:prstGeom>
          <a:noFill/>
          <a:ln w="25400" cap="flat" cmpd="sng">
            <a:solidFill>
              <a:schemeClr val="tx1"/>
            </a:solidFill>
            <a:prstDash val="solid"/>
            <a:miter lim="800000"/>
            <a:headEnd type="none" w="sm" len="sm"/>
            <a:tailEnd type="triangle" w="med" len="med"/>
          </a:ln>
        </p:spPr>
      </p:cxnSp>
      <p:cxnSp>
        <p:nvCxnSpPr>
          <p:cNvPr id="87" name="Google Shape;867;p42">
            <a:extLst>
              <a:ext uri="{FF2B5EF4-FFF2-40B4-BE49-F238E27FC236}">
                <a16:creationId xmlns:a16="http://schemas.microsoft.com/office/drawing/2014/main" id="{49AF0A85-177F-8159-4EFE-0E26FF6C9748}"/>
              </a:ext>
            </a:extLst>
          </p:cNvPr>
          <p:cNvCxnSpPr>
            <a:cxnSpLocks/>
          </p:cNvCxnSpPr>
          <p:nvPr/>
        </p:nvCxnSpPr>
        <p:spPr>
          <a:xfrm>
            <a:off x="2913355" y="3479682"/>
            <a:ext cx="0" cy="1311782"/>
          </a:xfrm>
          <a:prstGeom prst="straightConnector1">
            <a:avLst/>
          </a:prstGeom>
          <a:noFill/>
          <a:ln w="25400" cap="flat" cmpd="sng">
            <a:solidFill>
              <a:schemeClr val="tx1"/>
            </a:solidFill>
            <a:prstDash val="solid"/>
            <a:miter lim="800000"/>
            <a:headEnd type="none" w="sm" len="sm"/>
            <a:tailEnd type="triangle" w="med" len="med"/>
          </a:ln>
        </p:spPr>
      </p:cxnSp>
      <p:cxnSp>
        <p:nvCxnSpPr>
          <p:cNvPr id="88" name="Google Shape;867;p42">
            <a:extLst>
              <a:ext uri="{FF2B5EF4-FFF2-40B4-BE49-F238E27FC236}">
                <a16:creationId xmlns:a16="http://schemas.microsoft.com/office/drawing/2014/main" id="{9EB561FC-1E5F-72B2-1BB5-659030453214}"/>
              </a:ext>
            </a:extLst>
          </p:cNvPr>
          <p:cNvCxnSpPr>
            <a:cxnSpLocks/>
          </p:cNvCxnSpPr>
          <p:nvPr/>
        </p:nvCxnSpPr>
        <p:spPr>
          <a:xfrm>
            <a:off x="3861813" y="2527616"/>
            <a:ext cx="0" cy="543792"/>
          </a:xfrm>
          <a:prstGeom prst="straightConnector1">
            <a:avLst/>
          </a:prstGeom>
          <a:noFill/>
          <a:ln w="25400" cap="flat" cmpd="sng">
            <a:solidFill>
              <a:schemeClr val="tx1"/>
            </a:solidFill>
            <a:prstDash val="solid"/>
            <a:miter lim="800000"/>
            <a:headEnd type="none" w="sm" len="sm"/>
            <a:tailEnd type="triangle" w="med" len="med"/>
          </a:ln>
        </p:spPr>
      </p:cxnSp>
      <p:cxnSp>
        <p:nvCxnSpPr>
          <p:cNvPr id="89" name="Google Shape;867;p42">
            <a:extLst>
              <a:ext uri="{FF2B5EF4-FFF2-40B4-BE49-F238E27FC236}">
                <a16:creationId xmlns:a16="http://schemas.microsoft.com/office/drawing/2014/main" id="{393A178B-012C-B2A8-B12F-398CBA78BA92}"/>
              </a:ext>
            </a:extLst>
          </p:cNvPr>
          <p:cNvCxnSpPr>
            <a:cxnSpLocks/>
          </p:cNvCxnSpPr>
          <p:nvPr/>
        </p:nvCxnSpPr>
        <p:spPr>
          <a:xfrm flipV="1">
            <a:off x="4695167" y="2547866"/>
            <a:ext cx="0" cy="543792"/>
          </a:xfrm>
          <a:prstGeom prst="straightConnector1">
            <a:avLst/>
          </a:prstGeom>
          <a:noFill/>
          <a:ln w="25400" cap="flat" cmpd="sng">
            <a:solidFill>
              <a:schemeClr val="tx1"/>
            </a:solidFill>
            <a:prstDash val="solid"/>
            <a:miter lim="800000"/>
            <a:headEnd type="none" w="sm" len="sm"/>
            <a:tailEnd type="triangle" w="med" len="med"/>
          </a:ln>
        </p:spPr>
      </p:cxnSp>
      <p:cxnSp>
        <p:nvCxnSpPr>
          <p:cNvPr id="90" name="Google Shape;867;p42">
            <a:extLst>
              <a:ext uri="{FF2B5EF4-FFF2-40B4-BE49-F238E27FC236}">
                <a16:creationId xmlns:a16="http://schemas.microsoft.com/office/drawing/2014/main" id="{9B32E576-2C3C-B77B-3CBB-6D86110A1866}"/>
              </a:ext>
            </a:extLst>
          </p:cNvPr>
          <p:cNvCxnSpPr>
            <a:cxnSpLocks/>
          </p:cNvCxnSpPr>
          <p:nvPr/>
        </p:nvCxnSpPr>
        <p:spPr>
          <a:xfrm flipV="1">
            <a:off x="6464393" y="2520039"/>
            <a:ext cx="0" cy="2245444"/>
          </a:xfrm>
          <a:prstGeom prst="straightConnector1">
            <a:avLst/>
          </a:prstGeom>
          <a:noFill/>
          <a:ln w="25400" cap="flat" cmpd="sng">
            <a:solidFill>
              <a:schemeClr val="tx1"/>
            </a:solidFill>
            <a:prstDash val="solid"/>
            <a:miter lim="800000"/>
            <a:headEnd type="none" w="sm" len="sm"/>
            <a:tailEnd type="triangle" w="med" len="med"/>
          </a:ln>
        </p:spPr>
      </p:cxnSp>
      <p:cxnSp>
        <p:nvCxnSpPr>
          <p:cNvPr id="91" name="Google Shape;867;p42">
            <a:extLst>
              <a:ext uri="{FF2B5EF4-FFF2-40B4-BE49-F238E27FC236}">
                <a16:creationId xmlns:a16="http://schemas.microsoft.com/office/drawing/2014/main" id="{6589169F-364D-9F6F-167F-F281D7DBA0E6}"/>
              </a:ext>
            </a:extLst>
          </p:cNvPr>
          <p:cNvCxnSpPr>
            <a:cxnSpLocks/>
          </p:cNvCxnSpPr>
          <p:nvPr/>
        </p:nvCxnSpPr>
        <p:spPr>
          <a:xfrm flipV="1">
            <a:off x="5321169" y="5165359"/>
            <a:ext cx="0" cy="1400607"/>
          </a:xfrm>
          <a:prstGeom prst="straightConnector1">
            <a:avLst/>
          </a:prstGeom>
          <a:noFill/>
          <a:ln w="25400" cap="flat" cmpd="sng">
            <a:solidFill>
              <a:schemeClr val="tx1"/>
            </a:solidFill>
            <a:prstDash val="solid"/>
            <a:miter lim="800000"/>
            <a:headEnd type="none" w="sm" len="sm"/>
            <a:tailEnd type="triangle" w="med" len="med"/>
          </a:ln>
        </p:spPr>
      </p:cxnSp>
      <p:cxnSp>
        <p:nvCxnSpPr>
          <p:cNvPr id="92" name="Google Shape;867;p42">
            <a:extLst>
              <a:ext uri="{FF2B5EF4-FFF2-40B4-BE49-F238E27FC236}">
                <a16:creationId xmlns:a16="http://schemas.microsoft.com/office/drawing/2014/main" id="{0AC1B8CC-804B-10B6-CEA2-6D70A5DFD571}"/>
              </a:ext>
            </a:extLst>
          </p:cNvPr>
          <p:cNvCxnSpPr>
            <a:cxnSpLocks/>
          </p:cNvCxnSpPr>
          <p:nvPr/>
        </p:nvCxnSpPr>
        <p:spPr>
          <a:xfrm>
            <a:off x="3735131" y="1702911"/>
            <a:ext cx="0" cy="421855"/>
          </a:xfrm>
          <a:prstGeom prst="straightConnector1">
            <a:avLst/>
          </a:prstGeom>
          <a:noFill/>
          <a:ln w="25400" cap="flat" cmpd="sng">
            <a:solidFill>
              <a:schemeClr val="tx1"/>
            </a:solidFill>
            <a:prstDash val="solid"/>
            <a:miter lim="800000"/>
            <a:headEnd type="none" w="sm" len="sm"/>
            <a:tailEnd type="triangle" w="med" len="med"/>
          </a:ln>
        </p:spPr>
      </p:cxnSp>
      <p:cxnSp>
        <p:nvCxnSpPr>
          <p:cNvPr id="93" name="Google Shape;867;p42">
            <a:extLst>
              <a:ext uri="{FF2B5EF4-FFF2-40B4-BE49-F238E27FC236}">
                <a16:creationId xmlns:a16="http://schemas.microsoft.com/office/drawing/2014/main" id="{90601BDA-2D10-D706-02D6-7135A5483284}"/>
              </a:ext>
            </a:extLst>
          </p:cNvPr>
          <p:cNvCxnSpPr>
            <a:cxnSpLocks/>
          </p:cNvCxnSpPr>
          <p:nvPr/>
        </p:nvCxnSpPr>
        <p:spPr>
          <a:xfrm>
            <a:off x="6135876" y="4403767"/>
            <a:ext cx="0" cy="351737"/>
          </a:xfrm>
          <a:prstGeom prst="straightConnector1">
            <a:avLst/>
          </a:prstGeom>
          <a:noFill/>
          <a:ln w="25400" cap="flat" cmpd="sng">
            <a:solidFill>
              <a:schemeClr val="tx1"/>
            </a:solidFill>
            <a:prstDash val="solid"/>
            <a:miter lim="800000"/>
            <a:headEnd type="none" w="sm" len="sm"/>
            <a:tailEnd type="triangle" w="med" len="med"/>
          </a:ln>
        </p:spPr>
      </p:cxnSp>
      <p:cxnSp>
        <p:nvCxnSpPr>
          <p:cNvPr id="94" name="Google Shape;867;p42">
            <a:extLst>
              <a:ext uri="{FF2B5EF4-FFF2-40B4-BE49-F238E27FC236}">
                <a16:creationId xmlns:a16="http://schemas.microsoft.com/office/drawing/2014/main" id="{FF10DAC7-2322-7EAB-E5F4-045067A6F91E}"/>
              </a:ext>
            </a:extLst>
          </p:cNvPr>
          <p:cNvCxnSpPr>
            <a:cxnSpLocks/>
          </p:cNvCxnSpPr>
          <p:nvPr/>
        </p:nvCxnSpPr>
        <p:spPr>
          <a:xfrm>
            <a:off x="4863969" y="4567124"/>
            <a:ext cx="1271907" cy="0"/>
          </a:xfrm>
          <a:prstGeom prst="straightConnector1">
            <a:avLst/>
          </a:prstGeom>
          <a:noFill/>
          <a:ln w="25400" cap="rnd" cmpd="sng">
            <a:solidFill>
              <a:schemeClr val="tx1"/>
            </a:solidFill>
            <a:prstDash val="solid"/>
            <a:round/>
            <a:headEnd type="none" w="sm" len="sm"/>
            <a:tailEnd type="none" w="med" len="med"/>
          </a:ln>
        </p:spPr>
      </p:cxnSp>
      <p:cxnSp>
        <p:nvCxnSpPr>
          <p:cNvPr id="95" name="Google Shape;867;p42">
            <a:extLst>
              <a:ext uri="{FF2B5EF4-FFF2-40B4-BE49-F238E27FC236}">
                <a16:creationId xmlns:a16="http://schemas.microsoft.com/office/drawing/2014/main" id="{C3E52B52-CF6E-50EA-5EFA-C816A56F0D78}"/>
              </a:ext>
            </a:extLst>
          </p:cNvPr>
          <p:cNvCxnSpPr>
            <a:cxnSpLocks/>
          </p:cNvCxnSpPr>
          <p:nvPr/>
        </p:nvCxnSpPr>
        <p:spPr>
          <a:xfrm flipH="1">
            <a:off x="4976083" y="4986623"/>
            <a:ext cx="174672" cy="0"/>
          </a:xfrm>
          <a:prstGeom prst="straightConnector1">
            <a:avLst/>
          </a:prstGeom>
          <a:noFill/>
          <a:ln w="25400" cap="flat" cmpd="sng">
            <a:solidFill>
              <a:schemeClr val="tx1"/>
            </a:solidFill>
            <a:prstDash val="solid"/>
            <a:miter lim="800000"/>
            <a:headEnd type="triangle" w="sm" len="sm"/>
            <a:tailEnd type="triangle" w="sm" len="sm"/>
          </a:ln>
        </p:spPr>
      </p:cxnSp>
      <p:sp>
        <p:nvSpPr>
          <p:cNvPr id="96" name="Rectangle 95">
            <a:extLst>
              <a:ext uri="{FF2B5EF4-FFF2-40B4-BE49-F238E27FC236}">
                <a16:creationId xmlns:a16="http://schemas.microsoft.com/office/drawing/2014/main" id="{983BDA63-2CAB-A110-0BB1-B7988FCA4799}"/>
              </a:ext>
            </a:extLst>
          </p:cNvPr>
          <p:cNvSpPr/>
          <p:nvPr/>
        </p:nvSpPr>
        <p:spPr>
          <a:xfrm>
            <a:off x="2833173" y="2124766"/>
            <a:ext cx="3671763" cy="399876"/>
          </a:xfrm>
          <a:prstGeom prst="rect">
            <a:avLst/>
          </a:prstGeom>
          <a:solidFill>
            <a:sysClr val="window" lastClr="FFFFFF"/>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Routing</a:t>
            </a:r>
          </a:p>
        </p:txBody>
      </p:sp>
      <p:sp>
        <p:nvSpPr>
          <p:cNvPr id="97" name="Rectangle 96">
            <a:extLst>
              <a:ext uri="{FF2B5EF4-FFF2-40B4-BE49-F238E27FC236}">
                <a16:creationId xmlns:a16="http://schemas.microsoft.com/office/drawing/2014/main" id="{F0B1EA9B-51AB-F8AA-6EE6-496446309AAA}"/>
              </a:ext>
            </a:extLst>
          </p:cNvPr>
          <p:cNvSpPr/>
          <p:nvPr/>
        </p:nvSpPr>
        <p:spPr>
          <a:xfrm>
            <a:off x="2721754" y="3074120"/>
            <a:ext cx="3671761" cy="399876"/>
          </a:xfrm>
          <a:prstGeom prst="rect">
            <a:avLst/>
          </a:prstGeom>
          <a:solidFill>
            <a:sysClr val="window" lastClr="FFFFFF"/>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Planning</a:t>
            </a:r>
          </a:p>
        </p:txBody>
      </p:sp>
      <p:sp>
        <p:nvSpPr>
          <p:cNvPr id="98" name="Rectangle 97">
            <a:extLst>
              <a:ext uri="{FF2B5EF4-FFF2-40B4-BE49-F238E27FC236}">
                <a16:creationId xmlns:a16="http://schemas.microsoft.com/office/drawing/2014/main" id="{2B01DEEA-B8FE-8183-5641-E0C0E51D20BE}"/>
              </a:ext>
            </a:extLst>
          </p:cNvPr>
          <p:cNvSpPr/>
          <p:nvPr/>
        </p:nvSpPr>
        <p:spPr>
          <a:xfrm>
            <a:off x="5174934" y="4765483"/>
            <a:ext cx="1330010" cy="399876"/>
          </a:xfrm>
          <a:prstGeom prst="rect">
            <a:avLst/>
          </a:prstGeom>
          <a:solidFill>
            <a:sysClr val="window" lastClr="FFFFFF"/>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Localization</a:t>
            </a:r>
          </a:p>
        </p:txBody>
      </p:sp>
      <p:sp>
        <p:nvSpPr>
          <p:cNvPr id="99" name="Rectangle 98">
            <a:extLst>
              <a:ext uri="{FF2B5EF4-FFF2-40B4-BE49-F238E27FC236}">
                <a16:creationId xmlns:a16="http://schemas.microsoft.com/office/drawing/2014/main" id="{A3B3BFBA-0B78-80DA-9C8C-C92F0B57FE5B}"/>
              </a:ext>
            </a:extLst>
          </p:cNvPr>
          <p:cNvSpPr/>
          <p:nvPr/>
        </p:nvSpPr>
        <p:spPr>
          <a:xfrm>
            <a:off x="3646071" y="4775903"/>
            <a:ext cx="1330012" cy="399876"/>
          </a:xfrm>
          <a:prstGeom prst="rect">
            <a:avLst/>
          </a:prstGeom>
          <a:solidFill>
            <a:sysClr val="window" lastClr="FFFFFF"/>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Perception</a:t>
            </a:r>
          </a:p>
        </p:txBody>
      </p:sp>
      <p:sp>
        <p:nvSpPr>
          <p:cNvPr id="100" name="Rectangle 99">
            <a:extLst>
              <a:ext uri="{FF2B5EF4-FFF2-40B4-BE49-F238E27FC236}">
                <a16:creationId xmlns:a16="http://schemas.microsoft.com/office/drawing/2014/main" id="{27C1F693-B511-3A28-528B-78B15FEFD370}"/>
              </a:ext>
            </a:extLst>
          </p:cNvPr>
          <p:cNvSpPr/>
          <p:nvPr/>
        </p:nvSpPr>
        <p:spPr>
          <a:xfrm>
            <a:off x="2702163" y="4786685"/>
            <a:ext cx="797625" cy="399876"/>
          </a:xfrm>
          <a:prstGeom prst="rect">
            <a:avLst/>
          </a:prstGeom>
          <a:solidFill>
            <a:sysClr val="window" lastClr="FFFFFF"/>
          </a:solidFill>
          <a:ln w="25400" cap="flat" cmpd="sng" algn="ctr">
            <a:solidFill>
              <a:schemeClr val="tx1"/>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Control</a:t>
            </a:r>
          </a:p>
        </p:txBody>
      </p:sp>
      <p:sp>
        <p:nvSpPr>
          <p:cNvPr id="101" name="TextBox 100">
            <a:extLst>
              <a:ext uri="{FF2B5EF4-FFF2-40B4-BE49-F238E27FC236}">
                <a16:creationId xmlns:a16="http://schemas.microsoft.com/office/drawing/2014/main" id="{AFF890F8-0AD0-3891-CE72-DFEE7EE1DD51}"/>
              </a:ext>
            </a:extLst>
          </p:cNvPr>
          <p:cNvSpPr txBox="1"/>
          <p:nvPr/>
        </p:nvSpPr>
        <p:spPr>
          <a:xfrm>
            <a:off x="5820483" y="3921309"/>
            <a:ext cx="5196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Map</a:t>
            </a:r>
          </a:p>
        </p:txBody>
      </p:sp>
      <p:sp>
        <p:nvSpPr>
          <p:cNvPr id="102" name="TextBox 101">
            <a:extLst>
              <a:ext uri="{FF2B5EF4-FFF2-40B4-BE49-F238E27FC236}">
                <a16:creationId xmlns:a16="http://schemas.microsoft.com/office/drawing/2014/main" id="{DBEC54DE-79CD-BF9E-4653-F34A3ED027DB}"/>
              </a:ext>
            </a:extLst>
          </p:cNvPr>
          <p:cNvSpPr txBox="1"/>
          <p:nvPr/>
        </p:nvSpPr>
        <p:spPr>
          <a:xfrm>
            <a:off x="5321169" y="5311383"/>
            <a:ext cx="126060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GPS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Inertial reference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Camera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Lidar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Radar images</a:t>
            </a:r>
          </a:p>
        </p:txBody>
      </p:sp>
      <p:sp>
        <p:nvSpPr>
          <p:cNvPr id="103" name="Rectangle 102">
            <a:extLst>
              <a:ext uri="{FF2B5EF4-FFF2-40B4-BE49-F238E27FC236}">
                <a16:creationId xmlns:a16="http://schemas.microsoft.com/office/drawing/2014/main" id="{F6EA88CA-907C-3F7F-D4B6-9838831DE85F}"/>
              </a:ext>
            </a:extLst>
          </p:cNvPr>
          <p:cNvSpPr/>
          <p:nvPr/>
        </p:nvSpPr>
        <p:spPr>
          <a:xfrm>
            <a:off x="2601587" y="1768406"/>
            <a:ext cx="4020523" cy="4655232"/>
          </a:xfrm>
          <a:prstGeom prst="rect">
            <a:avLst/>
          </a:prstGeom>
          <a:noFill/>
          <a:ln w="25400" cap="flat" cmpd="sng" algn="ctr">
            <a:solidFill>
              <a:schemeClr val="tx1"/>
            </a:solidFill>
            <a:prstDash val="dash"/>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Apollo 2.0</a:t>
            </a:r>
          </a:p>
        </p:txBody>
      </p:sp>
      <p:sp>
        <p:nvSpPr>
          <p:cNvPr id="104" name="TextBox 103">
            <a:extLst>
              <a:ext uri="{FF2B5EF4-FFF2-40B4-BE49-F238E27FC236}">
                <a16:creationId xmlns:a16="http://schemas.microsoft.com/office/drawing/2014/main" id="{68A67E87-2F6F-505A-F95E-7C95D4F0B3A7}"/>
              </a:ext>
            </a:extLst>
          </p:cNvPr>
          <p:cNvSpPr txBox="1"/>
          <p:nvPr/>
        </p:nvSpPr>
        <p:spPr>
          <a:xfrm>
            <a:off x="2974706" y="2565474"/>
            <a:ext cx="87736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Route Waypoints</a:t>
            </a:r>
          </a:p>
        </p:txBody>
      </p:sp>
      <p:sp>
        <p:nvSpPr>
          <p:cNvPr id="105" name="TextBox 104">
            <a:extLst>
              <a:ext uri="{FF2B5EF4-FFF2-40B4-BE49-F238E27FC236}">
                <a16:creationId xmlns:a16="http://schemas.microsoft.com/office/drawing/2014/main" id="{C583977C-6F83-A799-69A7-84CDC12D04DA}"/>
              </a:ext>
            </a:extLst>
          </p:cNvPr>
          <p:cNvSpPr txBox="1"/>
          <p:nvPr/>
        </p:nvSpPr>
        <p:spPr>
          <a:xfrm>
            <a:off x="3751259" y="1804856"/>
            <a:ext cx="90287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Destination</a:t>
            </a:r>
          </a:p>
        </p:txBody>
      </p:sp>
      <p:sp>
        <p:nvSpPr>
          <p:cNvPr id="106" name="TextBox 105">
            <a:extLst>
              <a:ext uri="{FF2B5EF4-FFF2-40B4-BE49-F238E27FC236}">
                <a16:creationId xmlns:a16="http://schemas.microsoft.com/office/drawing/2014/main" id="{01D56763-C57C-ECDC-9396-0A7F84790F6A}"/>
              </a:ext>
            </a:extLst>
          </p:cNvPr>
          <p:cNvSpPr txBox="1"/>
          <p:nvPr/>
        </p:nvSpPr>
        <p:spPr>
          <a:xfrm>
            <a:off x="2876356" y="3769393"/>
            <a:ext cx="9641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Desired Trajectory</a:t>
            </a:r>
          </a:p>
        </p:txBody>
      </p:sp>
      <p:sp>
        <p:nvSpPr>
          <p:cNvPr id="107" name="TextBox 106">
            <a:extLst>
              <a:ext uri="{FF2B5EF4-FFF2-40B4-BE49-F238E27FC236}">
                <a16:creationId xmlns:a16="http://schemas.microsoft.com/office/drawing/2014/main" id="{EE46735B-1A47-3C41-70C6-21026F3068EF}"/>
              </a:ext>
            </a:extLst>
          </p:cNvPr>
          <p:cNvSpPr txBox="1"/>
          <p:nvPr/>
        </p:nvSpPr>
        <p:spPr>
          <a:xfrm>
            <a:off x="2589571" y="5341509"/>
            <a:ext cx="642410" cy="1015663"/>
          </a:xfrm>
          <a:prstGeom prst="rect">
            <a:avLst/>
          </a:prstGeom>
          <a:noFill/>
        </p:spPr>
        <p:txBody>
          <a:bodyPr wrap="square" lIns="0"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Actuation (throttle, brake, steer, shift)</a:t>
            </a:r>
          </a:p>
        </p:txBody>
      </p:sp>
      <p:sp>
        <p:nvSpPr>
          <p:cNvPr id="108" name="Rectangle 107">
            <a:extLst>
              <a:ext uri="{FF2B5EF4-FFF2-40B4-BE49-F238E27FC236}">
                <a16:creationId xmlns:a16="http://schemas.microsoft.com/office/drawing/2014/main" id="{AFF2DAE3-44F2-A33C-0455-7FEFF03C1937}"/>
              </a:ext>
            </a:extLst>
          </p:cNvPr>
          <p:cNvSpPr/>
          <p:nvPr/>
        </p:nvSpPr>
        <p:spPr>
          <a:xfrm>
            <a:off x="4234338" y="3759703"/>
            <a:ext cx="1586145" cy="399876"/>
          </a:xfrm>
          <a:prstGeom prst="rect">
            <a:avLst/>
          </a:prstGeom>
          <a:solidFill>
            <a:sysClr val="window" lastClr="FFFFFF"/>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Prediction</a:t>
            </a:r>
          </a:p>
        </p:txBody>
      </p:sp>
      <p:sp>
        <p:nvSpPr>
          <p:cNvPr id="109" name="TextBox 108">
            <a:extLst>
              <a:ext uri="{FF2B5EF4-FFF2-40B4-BE49-F238E27FC236}">
                <a16:creationId xmlns:a16="http://schemas.microsoft.com/office/drawing/2014/main" id="{B80D5807-E41A-745F-55BF-E041A84E85A9}"/>
              </a:ext>
            </a:extLst>
          </p:cNvPr>
          <p:cNvSpPr txBox="1"/>
          <p:nvPr/>
        </p:nvSpPr>
        <p:spPr>
          <a:xfrm>
            <a:off x="4695167" y="3464985"/>
            <a:ext cx="107439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Objects, Paths</a:t>
            </a:r>
          </a:p>
        </p:txBody>
      </p:sp>
      <p:sp>
        <p:nvSpPr>
          <p:cNvPr id="110" name="TextBox 109">
            <a:extLst>
              <a:ext uri="{FF2B5EF4-FFF2-40B4-BE49-F238E27FC236}">
                <a16:creationId xmlns:a16="http://schemas.microsoft.com/office/drawing/2014/main" id="{0828AD56-A9F5-E893-10D7-5318BD3320A0}"/>
              </a:ext>
            </a:extLst>
          </p:cNvPr>
          <p:cNvSpPr txBox="1"/>
          <p:nvPr/>
        </p:nvSpPr>
        <p:spPr>
          <a:xfrm>
            <a:off x="4375333" y="4141565"/>
            <a:ext cx="7931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Objects, Scenery</a:t>
            </a:r>
          </a:p>
        </p:txBody>
      </p:sp>
      <p:sp>
        <p:nvSpPr>
          <p:cNvPr id="111" name="TextBox 110">
            <a:extLst>
              <a:ext uri="{FF2B5EF4-FFF2-40B4-BE49-F238E27FC236}">
                <a16:creationId xmlns:a16="http://schemas.microsoft.com/office/drawing/2014/main" id="{6F795658-D013-4758-1E63-F141061B2E8A}"/>
              </a:ext>
            </a:extLst>
          </p:cNvPr>
          <p:cNvSpPr txBox="1"/>
          <p:nvPr/>
        </p:nvSpPr>
        <p:spPr>
          <a:xfrm>
            <a:off x="4135500" y="5340706"/>
            <a:ext cx="119487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Telephoto cam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Wide-angle cam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Lidar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Radar images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Etc.</a:t>
            </a:r>
          </a:p>
        </p:txBody>
      </p:sp>
      <p:cxnSp>
        <p:nvCxnSpPr>
          <p:cNvPr id="112" name="Google Shape;867;p42">
            <a:extLst>
              <a:ext uri="{FF2B5EF4-FFF2-40B4-BE49-F238E27FC236}">
                <a16:creationId xmlns:a16="http://schemas.microsoft.com/office/drawing/2014/main" id="{CAA77A65-21C7-8152-3BE1-4E907A4466B2}"/>
              </a:ext>
            </a:extLst>
          </p:cNvPr>
          <p:cNvCxnSpPr>
            <a:cxnSpLocks/>
          </p:cNvCxnSpPr>
          <p:nvPr/>
        </p:nvCxnSpPr>
        <p:spPr>
          <a:xfrm>
            <a:off x="4845556" y="4571147"/>
            <a:ext cx="0" cy="184357"/>
          </a:xfrm>
          <a:prstGeom prst="straightConnector1">
            <a:avLst/>
          </a:prstGeom>
          <a:noFill/>
          <a:ln w="25400" cap="flat" cmpd="sng">
            <a:solidFill>
              <a:schemeClr val="tx1"/>
            </a:solidFill>
            <a:prstDash val="solid"/>
            <a:miter lim="800000"/>
            <a:headEnd type="none" w="sm" len="sm"/>
            <a:tailEnd type="triangle" w="med" len="med"/>
          </a:ln>
        </p:spPr>
      </p:cxnSp>
      <p:cxnSp>
        <p:nvCxnSpPr>
          <p:cNvPr id="113" name="Google Shape;867;p42">
            <a:extLst>
              <a:ext uri="{FF2B5EF4-FFF2-40B4-BE49-F238E27FC236}">
                <a16:creationId xmlns:a16="http://schemas.microsoft.com/office/drawing/2014/main" id="{3B2B7975-8122-FEB3-2139-D384861B999F}"/>
              </a:ext>
            </a:extLst>
          </p:cNvPr>
          <p:cNvCxnSpPr>
            <a:cxnSpLocks/>
          </p:cNvCxnSpPr>
          <p:nvPr/>
        </p:nvCxnSpPr>
        <p:spPr>
          <a:xfrm flipV="1">
            <a:off x="5250633" y="4159579"/>
            <a:ext cx="0" cy="595925"/>
          </a:xfrm>
          <a:prstGeom prst="straightConnector1">
            <a:avLst/>
          </a:prstGeom>
          <a:noFill/>
          <a:ln w="25400" cap="flat" cmpd="sng">
            <a:solidFill>
              <a:schemeClr val="tx1"/>
            </a:solidFill>
            <a:prstDash val="solid"/>
            <a:miter lim="800000"/>
            <a:headEnd type="none" w="sm" len="sm"/>
            <a:tailEnd type="triangle" w="med" len="med"/>
          </a:ln>
        </p:spPr>
      </p:cxnSp>
      <p:sp>
        <p:nvSpPr>
          <p:cNvPr id="114" name="TextBox 113">
            <a:extLst>
              <a:ext uri="{FF2B5EF4-FFF2-40B4-BE49-F238E27FC236}">
                <a16:creationId xmlns:a16="http://schemas.microsoft.com/office/drawing/2014/main" id="{824ED564-D9D8-09FA-EE59-4A2AE6B877F3}"/>
              </a:ext>
            </a:extLst>
          </p:cNvPr>
          <p:cNvSpPr txBox="1"/>
          <p:nvPr/>
        </p:nvSpPr>
        <p:spPr>
          <a:xfrm>
            <a:off x="5209633" y="4220539"/>
            <a:ext cx="71577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Location</a:t>
            </a:r>
          </a:p>
        </p:txBody>
      </p:sp>
      <p:sp>
        <p:nvSpPr>
          <p:cNvPr id="115" name="TextBox 114">
            <a:extLst>
              <a:ext uri="{FF2B5EF4-FFF2-40B4-BE49-F238E27FC236}">
                <a16:creationId xmlns:a16="http://schemas.microsoft.com/office/drawing/2014/main" id="{7607B7E3-1F72-E230-6851-AAF8272856AD}"/>
              </a:ext>
            </a:extLst>
          </p:cNvPr>
          <p:cNvSpPr txBox="1"/>
          <p:nvPr/>
        </p:nvSpPr>
        <p:spPr>
          <a:xfrm>
            <a:off x="4704915" y="2623660"/>
            <a:ext cx="135575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New route request</a:t>
            </a:r>
          </a:p>
        </p:txBody>
      </p:sp>
      <p:sp>
        <p:nvSpPr>
          <p:cNvPr id="116" name="TextBox 115">
            <a:extLst>
              <a:ext uri="{FF2B5EF4-FFF2-40B4-BE49-F238E27FC236}">
                <a16:creationId xmlns:a16="http://schemas.microsoft.com/office/drawing/2014/main" id="{BB9992B1-A49A-4C91-C85E-3F2468C12C00}"/>
              </a:ext>
            </a:extLst>
          </p:cNvPr>
          <p:cNvSpPr txBox="1"/>
          <p:nvPr/>
        </p:nvSpPr>
        <p:spPr>
          <a:xfrm>
            <a:off x="3714116" y="4150155"/>
            <a:ext cx="7931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Objects, Scenery</a:t>
            </a:r>
          </a:p>
        </p:txBody>
      </p:sp>
      <p:cxnSp>
        <p:nvCxnSpPr>
          <p:cNvPr id="117" name="Google Shape;867;p42">
            <a:extLst>
              <a:ext uri="{FF2B5EF4-FFF2-40B4-BE49-F238E27FC236}">
                <a16:creationId xmlns:a16="http://schemas.microsoft.com/office/drawing/2014/main" id="{68A93D86-7B59-4C06-9CA2-ED11DF974120}"/>
              </a:ext>
            </a:extLst>
          </p:cNvPr>
          <p:cNvCxnSpPr>
            <a:cxnSpLocks/>
          </p:cNvCxnSpPr>
          <p:nvPr/>
        </p:nvCxnSpPr>
        <p:spPr>
          <a:xfrm flipV="1">
            <a:off x="6307991" y="3468310"/>
            <a:ext cx="0" cy="1307593"/>
          </a:xfrm>
          <a:prstGeom prst="straightConnector1">
            <a:avLst/>
          </a:prstGeom>
          <a:noFill/>
          <a:ln w="25400" cap="flat" cmpd="sng">
            <a:solidFill>
              <a:schemeClr val="tx1"/>
            </a:solidFill>
            <a:prstDash val="solid"/>
            <a:miter lim="800000"/>
            <a:headEnd type="none" w="sm" len="sm"/>
            <a:tailEnd type="triangle" w="med" len="med"/>
          </a:ln>
        </p:spPr>
      </p:cxnSp>
      <p:sp>
        <p:nvSpPr>
          <p:cNvPr id="118" name="TextBox 117">
            <a:extLst>
              <a:ext uri="{FF2B5EF4-FFF2-40B4-BE49-F238E27FC236}">
                <a16:creationId xmlns:a16="http://schemas.microsoft.com/office/drawing/2014/main" id="{5BAC15AD-DA03-E9B1-CBE1-0895B9181B22}"/>
              </a:ext>
            </a:extLst>
          </p:cNvPr>
          <p:cNvSpPr txBox="1"/>
          <p:nvPr/>
        </p:nvSpPr>
        <p:spPr>
          <a:xfrm>
            <a:off x="3401554" y="5588381"/>
            <a:ext cx="6590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Vehicle status</a:t>
            </a:r>
          </a:p>
        </p:txBody>
      </p:sp>
      <p:sp>
        <p:nvSpPr>
          <p:cNvPr id="119" name="Circular Arrow 4">
            <a:extLst>
              <a:ext uri="{FF2B5EF4-FFF2-40B4-BE49-F238E27FC236}">
                <a16:creationId xmlns:a16="http://schemas.microsoft.com/office/drawing/2014/main" id="{6F048432-6FB9-0296-556D-9562A0E41156}"/>
              </a:ext>
            </a:extLst>
          </p:cNvPr>
          <p:cNvSpPr/>
          <p:nvPr/>
        </p:nvSpPr>
        <p:spPr>
          <a:xfrm flipH="1">
            <a:off x="2562103" y="2668979"/>
            <a:ext cx="2393392" cy="2840155"/>
          </a:xfrm>
          <a:prstGeom prst="circularArrow">
            <a:avLst>
              <a:gd name="adj1" fmla="val 18467"/>
              <a:gd name="adj2" fmla="val 1887683"/>
              <a:gd name="adj3" fmla="val 20330356"/>
              <a:gd name="adj4" fmla="val 4422810"/>
              <a:gd name="adj5" fmla="val 2153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ircular Arrow 4">
            <a:extLst>
              <a:ext uri="{FF2B5EF4-FFF2-40B4-BE49-F238E27FC236}">
                <a16:creationId xmlns:a16="http://schemas.microsoft.com/office/drawing/2014/main" id="{32EB4F48-994A-5D52-212D-C0E070B9CEBD}"/>
              </a:ext>
            </a:extLst>
          </p:cNvPr>
          <p:cNvSpPr/>
          <p:nvPr/>
        </p:nvSpPr>
        <p:spPr>
          <a:xfrm flipH="1">
            <a:off x="2789974" y="1467234"/>
            <a:ext cx="3669481" cy="4229482"/>
          </a:xfrm>
          <a:prstGeom prst="circularArrow">
            <a:avLst>
              <a:gd name="adj1" fmla="val 11891"/>
              <a:gd name="adj2" fmla="val 1887683"/>
              <a:gd name="adj3" fmla="val 20304924"/>
              <a:gd name="adj4" fmla="val 4422810"/>
              <a:gd name="adj5" fmla="val 12625"/>
            </a:avLst>
          </a:prstGeom>
          <a:gradFill>
            <a:gsLst>
              <a:gs pos="0">
                <a:schemeClr val="accent2">
                  <a:tint val="50000"/>
                  <a:satMod val="300000"/>
                  <a:alpha val="41000"/>
                </a:schemeClr>
              </a:gs>
              <a:gs pos="100000">
                <a:schemeClr val="accent2">
                  <a:tint val="15000"/>
                  <a:satMod val="350000"/>
                  <a:alpha val="72000"/>
                </a:schemeClr>
              </a:gs>
            </a:gsLst>
          </a:gra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18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32D4C1-6375-4DBC-8149-539E52E60478}"/>
              </a:ext>
            </a:extLst>
          </p:cNvPr>
          <p:cNvSpPr>
            <a:spLocks noGrp="1"/>
          </p:cNvSpPr>
          <p:nvPr>
            <p:ph type="ctrTitle"/>
          </p:nvPr>
        </p:nvSpPr>
        <p:spPr>
          <a:xfrm>
            <a:off x="685800" y="2042322"/>
            <a:ext cx="7772400" cy="2387598"/>
          </a:xfrm>
        </p:spPr>
        <p:txBody>
          <a:bodyPr/>
          <a:lstStyle/>
          <a:p>
            <a:r>
              <a:rPr lang="en-US" dirty="0"/>
              <a:t>Control Structure </a:t>
            </a:r>
            <a:br>
              <a:rPr lang="en-US" dirty="0"/>
            </a:br>
            <a:r>
              <a:rPr lang="en-US" dirty="0"/>
              <a:t>vs.</a:t>
            </a:r>
            <a:br>
              <a:rPr lang="en-US" dirty="0"/>
            </a:br>
            <a:r>
              <a:rPr lang="en-US" dirty="0"/>
              <a:t>Data Processing Pipeline</a:t>
            </a:r>
          </a:p>
        </p:txBody>
      </p:sp>
      <p:sp>
        <p:nvSpPr>
          <p:cNvPr id="5" name="Subtitle 4">
            <a:extLst>
              <a:ext uri="{FF2B5EF4-FFF2-40B4-BE49-F238E27FC236}">
                <a16:creationId xmlns:a16="http://schemas.microsoft.com/office/drawing/2014/main" id="{A6AA80FB-EA90-459B-BE49-0EE9A7C45FA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552194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22F7-541C-49C5-9EC3-C3493134FD96}"/>
              </a:ext>
            </a:extLst>
          </p:cNvPr>
          <p:cNvSpPr>
            <a:spLocks noGrp="1"/>
          </p:cNvSpPr>
          <p:nvPr>
            <p:ph type="title"/>
          </p:nvPr>
        </p:nvSpPr>
        <p:spPr>
          <a:xfrm>
            <a:off x="3020602" y="2134"/>
            <a:ext cx="6123398" cy="860896"/>
          </a:xfrm>
        </p:spPr>
        <p:txBody>
          <a:bodyPr/>
          <a:lstStyle/>
          <a:p>
            <a:r>
              <a:rPr lang="en-US" sz="4000" dirty="0"/>
              <a:t>Example processing pipeline</a:t>
            </a:r>
          </a:p>
        </p:txBody>
      </p:sp>
      <p:pic>
        <p:nvPicPr>
          <p:cNvPr id="5" name="Picture 4">
            <a:extLst>
              <a:ext uri="{FF2B5EF4-FFF2-40B4-BE49-F238E27FC236}">
                <a16:creationId xmlns:a16="http://schemas.microsoft.com/office/drawing/2014/main" id="{58861322-1788-4C3B-836D-102BD4435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063" y="1263927"/>
            <a:ext cx="8239874" cy="4057248"/>
          </a:xfrm>
          <a:prstGeom prst="rect">
            <a:avLst/>
          </a:prstGeom>
        </p:spPr>
      </p:pic>
      <p:sp>
        <p:nvSpPr>
          <p:cNvPr id="6" name="Rectangle 5">
            <a:extLst>
              <a:ext uri="{FF2B5EF4-FFF2-40B4-BE49-F238E27FC236}">
                <a16:creationId xmlns:a16="http://schemas.microsoft.com/office/drawing/2014/main" id="{40417A13-ED9A-4560-BD67-55672CAA2FC4}"/>
              </a:ext>
            </a:extLst>
          </p:cNvPr>
          <p:cNvSpPr/>
          <p:nvPr/>
        </p:nvSpPr>
        <p:spPr>
          <a:xfrm>
            <a:off x="0" y="6396335"/>
            <a:ext cx="898988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Integrated Static and Dynamic Approaches to High-Assurance for Learning-Enabled Cyber-Physical Systems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https://rtg.cis.upenn.edu/assured-autonomy/</a:t>
            </a:r>
          </a:p>
        </p:txBody>
      </p:sp>
      <p:sp>
        <p:nvSpPr>
          <p:cNvPr id="3" name="Rectangle: Rounded Corners 2">
            <a:extLst>
              <a:ext uri="{FF2B5EF4-FFF2-40B4-BE49-F238E27FC236}">
                <a16:creationId xmlns:a16="http://schemas.microsoft.com/office/drawing/2014/main" id="{63734B0E-E716-28F8-AC21-22F258693C70}"/>
              </a:ext>
            </a:extLst>
          </p:cNvPr>
          <p:cNvSpPr/>
          <p:nvPr/>
        </p:nvSpPr>
        <p:spPr>
          <a:xfrm>
            <a:off x="526881" y="5497158"/>
            <a:ext cx="8165056" cy="6865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Where are the control loops?</a:t>
            </a:r>
          </a:p>
          <a:p>
            <a:pPr algn="ctr"/>
            <a:r>
              <a:rPr lang="en-US" sz="2000" dirty="0"/>
              <a:t>Is each control action informed by appropriate feedback information?</a:t>
            </a:r>
          </a:p>
        </p:txBody>
      </p:sp>
    </p:spTree>
    <p:extLst>
      <p:ext uri="{BB962C8B-B14F-4D97-AF65-F5344CB8AC3E}">
        <p14:creationId xmlns:p14="http://schemas.microsoft.com/office/powerpoint/2010/main" val="16539104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60E8-A5D7-C2D7-6239-BEE2826A6D26}"/>
              </a:ext>
            </a:extLst>
          </p:cNvPr>
          <p:cNvSpPr>
            <a:spLocks noGrp="1"/>
          </p:cNvSpPr>
          <p:nvPr>
            <p:ph type="title"/>
          </p:nvPr>
        </p:nvSpPr>
        <p:spPr/>
        <p:txBody>
          <a:bodyPr/>
          <a:lstStyle/>
          <a:p>
            <a:r>
              <a:rPr lang="en-US" dirty="0"/>
              <a:t>Application to organizations and management</a:t>
            </a:r>
          </a:p>
        </p:txBody>
      </p:sp>
      <p:sp>
        <p:nvSpPr>
          <p:cNvPr id="3" name="Text Placeholder 2">
            <a:extLst>
              <a:ext uri="{FF2B5EF4-FFF2-40B4-BE49-F238E27FC236}">
                <a16:creationId xmlns:a16="http://schemas.microsoft.com/office/drawing/2014/main" id="{89018B89-6C37-5872-6519-5D2E8B3F10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2DECAB-7035-87DE-60BD-2BCEE37044E9}"/>
              </a:ext>
            </a:extLst>
          </p:cNvPr>
          <p:cNvSpPr>
            <a:spLocks noGrp="1"/>
          </p:cNvSpPr>
          <p:nvPr>
            <p:ph type="sldNum" sz="quarter" idx="12"/>
          </p:nvPr>
        </p:nvSpPr>
        <p:spPr/>
        <p:txBody>
          <a:bodyPr/>
          <a:lstStyle/>
          <a:p>
            <a:fld id="{4E5E9B44-CCE2-8740-9C9F-E57945DEEB9A}" type="slidenum">
              <a:rPr lang="en-US" smtClean="0"/>
              <a:t>152</a:t>
            </a:fld>
            <a:endParaRPr lang="en-US"/>
          </a:p>
        </p:txBody>
      </p:sp>
    </p:spTree>
    <p:extLst>
      <p:ext uri="{BB962C8B-B14F-4D97-AF65-F5344CB8AC3E}">
        <p14:creationId xmlns:p14="http://schemas.microsoft.com/office/powerpoint/2010/main" val="198781596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15;p17">
            <a:extLst>
              <a:ext uri="{FF2B5EF4-FFF2-40B4-BE49-F238E27FC236}">
                <a16:creationId xmlns:a16="http://schemas.microsoft.com/office/drawing/2014/main" id="{5BA07D7A-0B16-4C9D-A235-25F5E4F538AD}"/>
              </a:ext>
            </a:extLst>
          </p:cNvPr>
          <p:cNvPicPr>
            <a:picLocks noChangeAspect="1"/>
          </p:cNvPicPr>
          <p:nvPr/>
        </p:nvPicPr>
        <p:blipFill>
          <a:blip r:embed="rId3">
            <a:alphaModFix/>
          </a:blip>
          <a:srcRect/>
          <a:stretch>
            <a:fillRect/>
          </a:stretch>
        </p:blipFill>
        <p:spPr>
          <a:xfrm>
            <a:off x="46003" y="964938"/>
            <a:ext cx="5889814" cy="5320838"/>
          </a:xfrm>
          <a:prstGeom prst="rect">
            <a:avLst/>
          </a:prstGeom>
          <a:noFill/>
          <a:ln cap="flat">
            <a:noFill/>
          </a:ln>
        </p:spPr>
      </p:pic>
      <p:sp>
        <p:nvSpPr>
          <p:cNvPr id="3" name="Google Shape;116;p17">
            <a:extLst>
              <a:ext uri="{FF2B5EF4-FFF2-40B4-BE49-F238E27FC236}">
                <a16:creationId xmlns:a16="http://schemas.microsoft.com/office/drawing/2014/main" id="{978D32CC-84C8-4C60-9B5E-C706E42D18C7}"/>
              </a:ext>
            </a:extLst>
          </p:cNvPr>
          <p:cNvSpPr/>
          <p:nvPr/>
        </p:nvSpPr>
        <p:spPr>
          <a:xfrm>
            <a:off x="136227" y="5893061"/>
            <a:ext cx="5522701" cy="44713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38103" cap="flat">
            <a:solidFill>
              <a:srgbClr val="C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FFFFFF"/>
              </a:solidFill>
              <a:effectLst/>
              <a:uLnTx/>
              <a:uFillTx/>
              <a:latin typeface="Calibri"/>
              <a:ea typeface="Calibri"/>
              <a:cs typeface="Calibri"/>
            </a:endParaRPr>
          </a:p>
        </p:txBody>
      </p:sp>
      <p:sp>
        <p:nvSpPr>
          <p:cNvPr id="4" name="Google Shape;108;p16">
            <a:extLst>
              <a:ext uri="{FF2B5EF4-FFF2-40B4-BE49-F238E27FC236}">
                <a16:creationId xmlns:a16="http://schemas.microsoft.com/office/drawing/2014/main" id="{5E88D7D5-00F3-4E5D-94FC-925E2C48E873}"/>
              </a:ext>
            </a:extLst>
          </p:cNvPr>
          <p:cNvSpPr txBox="1">
            <a:spLocks noGrp="1"/>
          </p:cNvSpPr>
          <p:nvPr>
            <p:ph idx="1"/>
          </p:nvPr>
        </p:nvSpPr>
        <p:spPr>
          <a:xfrm>
            <a:off x="5799828" y="1401427"/>
            <a:ext cx="3298158" cy="4147498"/>
          </a:xfrm>
        </p:spPr>
        <p:txBody>
          <a:bodyPr/>
          <a:lstStyle/>
          <a:p>
            <a:pPr marL="0" lvl="0" indent="0">
              <a:lnSpc>
                <a:spcPct val="70000"/>
              </a:lnSpc>
              <a:buNone/>
            </a:pPr>
            <a:r>
              <a:rPr lang="en-US" sz="3600" dirty="0"/>
              <a:t>Company X</a:t>
            </a:r>
          </a:p>
          <a:p>
            <a:pPr marL="214317" indent="-214317">
              <a:lnSpc>
                <a:spcPct val="70000"/>
              </a:lnSpc>
              <a:buSzPts val="1750"/>
            </a:pPr>
            <a:r>
              <a:rPr lang="en-US" sz="2400" dirty="0"/>
              <a:t>Will use Baidu’s Apollo software </a:t>
            </a:r>
          </a:p>
          <a:p>
            <a:pPr marL="214317" lvl="0" indent="-214317">
              <a:lnSpc>
                <a:spcPct val="70000"/>
              </a:lnSpc>
              <a:buSzPts val="1750"/>
            </a:pPr>
            <a:r>
              <a:rPr lang="en-US" sz="2400" dirty="0"/>
              <a:t>$150B+ annual revenue</a:t>
            </a:r>
          </a:p>
          <a:p>
            <a:pPr marL="214317" lvl="0" indent="-214317">
              <a:lnSpc>
                <a:spcPct val="70000"/>
              </a:lnSpc>
              <a:buSzPts val="1750"/>
            </a:pPr>
            <a:r>
              <a:rPr lang="en-US" sz="2400" dirty="0"/>
              <a:t>Plans to demonstrate self-driving car on public roads</a:t>
            </a:r>
          </a:p>
          <a:p>
            <a:pPr marL="214317" lvl="0" indent="-214317">
              <a:lnSpc>
                <a:spcPct val="70000"/>
              </a:lnSpc>
              <a:buSzPts val="1750"/>
            </a:pPr>
            <a:r>
              <a:rPr lang="en-US" sz="2400" dirty="0"/>
              <a:t>Convinced that a systems approach to safety was required</a:t>
            </a:r>
          </a:p>
          <a:p>
            <a:pPr marL="214317" lvl="0" indent="-214317">
              <a:lnSpc>
                <a:spcPct val="70000"/>
              </a:lnSpc>
              <a:buSzPts val="1750"/>
            </a:pPr>
            <a:r>
              <a:rPr lang="en-US" sz="2400" dirty="0"/>
              <a:t>Decides to use STPA for “due diligence”</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127">
            <a:extLst>
              <a:ext uri="{FF2B5EF4-FFF2-40B4-BE49-F238E27FC236}">
                <a16:creationId xmlns:a16="http://schemas.microsoft.com/office/drawing/2014/main" id="{FD4982FF-22F6-4560-BAEE-BD399A963EBF}"/>
              </a:ext>
            </a:extLst>
          </p:cNvPr>
          <p:cNvSpPr/>
          <p:nvPr/>
        </p:nvSpPr>
        <p:spPr>
          <a:xfrm>
            <a:off x="-81884" y="6175610"/>
            <a:ext cx="9314599" cy="281351"/>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72D356B9-74ED-460F-9DEA-8F42D94CFEE1}"/>
              </a:ext>
            </a:extLst>
          </p:cNvPr>
          <p:cNvSpPr/>
          <p:nvPr/>
        </p:nvSpPr>
        <p:spPr>
          <a:xfrm>
            <a:off x="-81884" y="6087124"/>
            <a:ext cx="9314599" cy="281351"/>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FFFFFF"/>
              </a:solidFill>
              <a:effectLst/>
              <a:uLnTx/>
              <a:uFillTx/>
              <a:latin typeface="Arial"/>
              <a:ea typeface="+mn-ea"/>
              <a:cs typeface="+mn-cs"/>
            </a:endParaRPr>
          </a:p>
        </p:txBody>
      </p:sp>
      <p:sp>
        <p:nvSpPr>
          <p:cNvPr id="87" name="Rectangle: Rounded Corners 1">
            <a:extLst>
              <a:ext uri="{FF2B5EF4-FFF2-40B4-BE49-F238E27FC236}">
                <a16:creationId xmlns:a16="http://schemas.microsoft.com/office/drawing/2014/main" id="{2492B364-5FF1-48B8-98E3-29705845132A}"/>
              </a:ext>
            </a:extLst>
          </p:cNvPr>
          <p:cNvSpPr/>
          <p:nvPr/>
        </p:nvSpPr>
        <p:spPr>
          <a:xfrm>
            <a:off x="4945112" y="1495656"/>
            <a:ext cx="3997920" cy="5176669"/>
          </a:xfrm>
          <a:custGeom>
            <a:avLst>
              <a:gd name="f0" fmla="val 17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9F9F"/>
              </a:gs>
              <a:gs pos="100000">
                <a:srgbClr val="FFDDDD"/>
              </a:gs>
            </a:gsLst>
            <a:lin ang="16200000"/>
          </a:gradFill>
          <a:ln cap="flat">
            <a:noFill/>
            <a:prstDash val="solid"/>
          </a:ln>
          <a:effectLst>
            <a:outerShdw dist="19997" dir="5400000" algn="tl">
              <a:srgbClr val="000000">
                <a:alpha val="38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000000"/>
              </a:solidFill>
              <a:effectLst/>
              <a:uLnTx/>
              <a:uFillTx/>
              <a:latin typeface="Arial"/>
              <a:ea typeface="+mn-ea"/>
              <a:cs typeface="+mn-cs"/>
            </a:endParaRPr>
          </a:p>
        </p:txBody>
      </p:sp>
      <p:sp>
        <p:nvSpPr>
          <p:cNvPr id="81" name="Rectangle: Rounded Corners 1">
            <a:extLst>
              <a:ext uri="{FF2B5EF4-FFF2-40B4-BE49-F238E27FC236}">
                <a16:creationId xmlns:a16="http://schemas.microsoft.com/office/drawing/2014/main" id="{B76EB4B9-3AFD-4AF9-98C9-B9445352071E}"/>
              </a:ext>
            </a:extLst>
          </p:cNvPr>
          <p:cNvSpPr/>
          <p:nvPr/>
        </p:nvSpPr>
        <p:spPr>
          <a:xfrm>
            <a:off x="69423" y="5216472"/>
            <a:ext cx="3997920" cy="1549880"/>
          </a:xfrm>
          <a:custGeom>
            <a:avLst>
              <a:gd name="f0" fmla="val 170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FF9F9F"/>
              </a:gs>
              <a:gs pos="100000">
                <a:srgbClr val="FFDDDD"/>
              </a:gs>
            </a:gsLst>
            <a:lin ang="16200000"/>
          </a:gradFill>
          <a:ln cap="flat">
            <a:noFill/>
            <a:prstDash val="solid"/>
          </a:ln>
          <a:effectLst>
            <a:outerShdw dist="19997" dir="5400000" algn="tl">
              <a:srgbClr val="000000">
                <a:alpha val="38000"/>
              </a:srgbClr>
            </a:outerShdw>
          </a:effectLst>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000000"/>
              </a:solidFill>
              <a:effectLst/>
              <a:uLnTx/>
              <a:uFillTx/>
              <a:latin typeface="Arial"/>
              <a:ea typeface="+mn-ea"/>
              <a:cs typeface="+mn-cs"/>
            </a:endParaRPr>
          </a:p>
        </p:txBody>
      </p:sp>
      <p:sp>
        <p:nvSpPr>
          <p:cNvPr id="2" name="Google Shape;121;p18">
            <a:extLst>
              <a:ext uri="{FF2B5EF4-FFF2-40B4-BE49-F238E27FC236}">
                <a16:creationId xmlns:a16="http://schemas.microsoft.com/office/drawing/2014/main" id="{0588398D-BBA9-4FCF-898F-6DFC2431FA92}"/>
              </a:ext>
            </a:extLst>
          </p:cNvPr>
          <p:cNvSpPr txBox="1"/>
          <p:nvPr/>
        </p:nvSpPr>
        <p:spPr>
          <a:xfrm>
            <a:off x="2915728" y="0"/>
            <a:ext cx="6228271" cy="848517"/>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a:ln>
                  <a:noFill/>
                </a:ln>
                <a:solidFill>
                  <a:srgbClr val="000000"/>
                </a:solidFill>
                <a:effectLst/>
                <a:uLnTx/>
                <a:uFillTx/>
                <a:latin typeface="Calibri"/>
                <a:ea typeface="Calibri"/>
                <a:cs typeface="Calibri"/>
              </a:rPr>
              <a:t>Control Structure Refinement</a:t>
            </a:r>
          </a:p>
        </p:txBody>
      </p:sp>
      <p:sp>
        <p:nvSpPr>
          <p:cNvPr id="3" name="Google Shape;121;p18">
            <a:extLst>
              <a:ext uri="{FF2B5EF4-FFF2-40B4-BE49-F238E27FC236}">
                <a16:creationId xmlns:a16="http://schemas.microsoft.com/office/drawing/2014/main" id="{D45C40FA-199A-4FC4-98B0-E8D1083F88DF}"/>
              </a:ext>
            </a:extLst>
          </p:cNvPr>
          <p:cNvSpPr txBox="1"/>
          <p:nvPr/>
        </p:nvSpPr>
        <p:spPr>
          <a:xfrm>
            <a:off x="15892" y="938576"/>
            <a:ext cx="4556098" cy="665884"/>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a:ln>
                  <a:noFill/>
                </a:ln>
                <a:solidFill>
                  <a:srgbClr val="000000"/>
                </a:solidFill>
                <a:effectLst/>
                <a:uLnTx/>
                <a:uFillTx/>
                <a:latin typeface="Calibri"/>
                <a:ea typeface="Calibri"/>
                <a:cs typeface="Calibri"/>
              </a:rPr>
              <a:t>Level 1</a:t>
            </a:r>
          </a:p>
        </p:txBody>
      </p:sp>
      <p:sp>
        <p:nvSpPr>
          <p:cNvPr id="5" name="Google Shape;464;p28">
            <a:extLst>
              <a:ext uri="{FF2B5EF4-FFF2-40B4-BE49-F238E27FC236}">
                <a16:creationId xmlns:a16="http://schemas.microsoft.com/office/drawing/2014/main" id="{79CF9653-A496-4A33-9563-410D505FDE38}"/>
              </a:ext>
            </a:extLst>
          </p:cNvPr>
          <p:cNvSpPr/>
          <p:nvPr/>
        </p:nvSpPr>
        <p:spPr>
          <a:xfrm>
            <a:off x="140406" y="6221897"/>
            <a:ext cx="3870774" cy="450433"/>
          </a:xfrm>
          <a:prstGeom prst="rect">
            <a:avLst/>
          </a:prstGeom>
          <a:solidFill>
            <a:srgbClr val="FFFFFF"/>
          </a:solidFill>
          <a:ln w="57150" cap="flat">
            <a:solidFill>
              <a:srgbClr val="FF0000"/>
            </a:solidFill>
            <a:prstDash val="sysDot"/>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Autonomous Vehicle</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6" name="Google Shape;468;p28">
            <a:extLst>
              <a:ext uri="{FF2B5EF4-FFF2-40B4-BE49-F238E27FC236}">
                <a16:creationId xmlns:a16="http://schemas.microsoft.com/office/drawing/2014/main" id="{BE333C3B-369C-475C-8EC2-2B12BE48E4B4}"/>
              </a:ext>
            </a:extLst>
          </p:cNvPr>
          <p:cNvSpPr/>
          <p:nvPr/>
        </p:nvSpPr>
        <p:spPr>
          <a:xfrm>
            <a:off x="140406" y="1649678"/>
            <a:ext cx="3977374" cy="41631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Program Management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 name="Google Shape;469;p28">
            <a:extLst>
              <a:ext uri="{FF2B5EF4-FFF2-40B4-BE49-F238E27FC236}">
                <a16:creationId xmlns:a16="http://schemas.microsoft.com/office/drawing/2014/main" id="{F8F3D58A-0CE1-40A1-B887-ECFDD2586125}"/>
              </a:ext>
            </a:extLst>
          </p:cNvPr>
          <p:cNvSpPr/>
          <p:nvPr/>
        </p:nvSpPr>
        <p:spPr>
          <a:xfrm>
            <a:off x="1151147" y="3148279"/>
            <a:ext cx="760195" cy="507610"/>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Test Route Planners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sp>
        <p:nvSpPr>
          <p:cNvPr id="8" name="Google Shape;470;p28">
            <a:extLst>
              <a:ext uri="{FF2B5EF4-FFF2-40B4-BE49-F238E27FC236}">
                <a16:creationId xmlns:a16="http://schemas.microsoft.com/office/drawing/2014/main" id="{57CC9336-878E-4D56-8B9A-EB1A44E3F89E}"/>
              </a:ext>
            </a:extLst>
          </p:cNvPr>
          <p:cNvSpPr/>
          <p:nvPr/>
        </p:nvSpPr>
        <p:spPr>
          <a:xfrm>
            <a:off x="152585" y="2761268"/>
            <a:ext cx="1892076" cy="1617555"/>
          </a:xfrm>
          <a:prstGeom prst="rect">
            <a:avLst/>
          </a:prstGeom>
          <a:noFill/>
          <a:ln w="12701" cap="flat">
            <a:solidFill>
              <a:srgbClr val="000000"/>
            </a:solidFill>
            <a:prstDash val="solid"/>
            <a:miter/>
          </a:ln>
        </p:spPr>
        <p:txBody>
          <a:bodyPr vert="horz" wrap="square" lIns="91421" tIns="45701" rIns="91421" bIns="45701" anchor="t"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Engineering Team</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9" name="Google Shape;471;p28">
            <a:extLst>
              <a:ext uri="{FF2B5EF4-FFF2-40B4-BE49-F238E27FC236}">
                <a16:creationId xmlns:a16="http://schemas.microsoft.com/office/drawing/2014/main" id="{031C5D86-C1F8-44DD-A8B3-B7656C683413}"/>
              </a:ext>
            </a:extLst>
          </p:cNvPr>
          <p:cNvCxnSpPr/>
          <p:nvPr/>
        </p:nvCxnSpPr>
        <p:spPr>
          <a:xfrm flipV="1">
            <a:off x="782607" y="2073859"/>
            <a:ext cx="0" cy="650486"/>
          </a:xfrm>
          <a:prstGeom prst="straightConnector1">
            <a:avLst/>
          </a:prstGeom>
          <a:noFill/>
          <a:ln w="25402" cap="flat">
            <a:solidFill>
              <a:srgbClr val="000000"/>
            </a:solidFill>
            <a:prstDash val="solid"/>
            <a:miter/>
            <a:tailEnd type="arrow"/>
          </a:ln>
        </p:spPr>
      </p:cxnSp>
      <p:cxnSp>
        <p:nvCxnSpPr>
          <p:cNvPr id="10" name="Google Shape;473;p28">
            <a:extLst>
              <a:ext uri="{FF2B5EF4-FFF2-40B4-BE49-F238E27FC236}">
                <a16:creationId xmlns:a16="http://schemas.microsoft.com/office/drawing/2014/main" id="{7E78A596-1F86-400D-AD6C-2D38121422FF}"/>
              </a:ext>
            </a:extLst>
          </p:cNvPr>
          <p:cNvCxnSpPr>
            <a:cxnSpLocks/>
          </p:cNvCxnSpPr>
          <p:nvPr/>
        </p:nvCxnSpPr>
        <p:spPr>
          <a:xfrm>
            <a:off x="2561536" y="5895037"/>
            <a:ext cx="0" cy="326860"/>
          </a:xfrm>
          <a:prstGeom prst="straightConnector1">
            <a:avLst/>
          </a:prstGeom>
          <a:noFill/>
          <a:ln w="25402" cap="flat">
            <a:solidFill>
              <a:srgbClr val="000000"/>
            </a:solidFill>
            <a:prstDash val="solid"/>
            <a:miter/>
            <a:tailEnd type="arrow"/>
          </a:ln>
        </p:spPr>
      </p:cxnSp>
      <p:cxnSp>
        <p:nvCxnSpPr>
          <p:cNvPr id="11" name="Google Shape;475;p28">
            <a:extLst>
              <a:ext uri="{FF2B5EF4-FFF2-40B4-BE49-F238E27FC236}">
                <a16:creationId xmlns:a16="http://schemas.microsoft.com/office/drawing/2014/main" id="{18C615DF-37DB-4781-83D9-CE115081C39B}"/>
              </a:ext>
            </a:extLst>
          </p:cNvPr>
          <p:cNvCxnSpPr/>
          <p:nvPr/>
        </p:nvCxnSpPr>
        <p:spPr>
          <a:xfrm flipH="1">
            <a:off x="4011180" y="5659834"/>
            <a:ext cx="184965" cy="0"/>
          </a:xfrm>
          <a:prstGeom prst="straightConnector1">
            <a:avLst/>
          </a:prstGeom>
          <a:noFill/>
          <a:ln w="25402" cap="flat">
            <a:solidFill>
              <a:srgbClr val="A6A6A6"/>
            </a:solidFill>
            <a:prstDash val="solid"/>
            <a:miter/>
            <a:tailEnd type="arrow"/>
          </a:ln>
        </p:spPr>
      </p:cxnSp>
      <p:sp>
        <p:nvSpPr>
          <p:cNvPr id="12" name="Google Shape;477;p28">
            <a:extLst>
              <a:ext uri="{FF2B5EF4-FFF2-40B4-BE49-F238E27FC236}">
                <a16:creationId xmlns:a16="http://schemas.microsoft.com/office/drawing/2014/main" id="{FBB50B22-841B-4005-B939-D5D4F1C166B9}"/>
              </a:ext>
            </a:extLst>
          </p:cNvPr>
          <p:cNvSpPr/>
          <p:nvPr/>
        </p:nvSpPr>
        <p:spPr>
          <a:xfrm>
            <a:off x="1495117" y="5401093"/>
            <a:ext cx="2516063" cy="493944"/>
          </a:xfrm>
          <a:prstGeom prst="rect">
            <a:avLst/>
          </a:prstGeom>
          <a:solidFill>
            <a:schemeClr val="bg1"/>
          </a:solidFill>
          <a:ln w="57150" cap="flat">
            <a:solidFill>
              <a:srgbClr val="FF0000"/>
            </a:solidFill>
            <a:prstDash val="sysDot"/>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dirty="0">
                <a:ln>
                  <a:noFill/>
                </a:ln>
                <a:solidFill>
                  <a:srgbClr val="000000"/>
                </a:solidFill>
                <a:effectLst/>
                <a:uLnTx/>
                <a:uFillTx/>
                <a:latin typeface="Calibri"/>
                <a:ea typeface="Calibri"/>
                <a:cs typeface="Calibri"/>
              </a:rPr>
              <a:t>Safety Driver(s)</a:t>
            </a:r>
          </a:p>
        </p:txBody>
      </p:sp>
      <p:sp>
        <p:nvSpPr>
          <p:cNvPr id="13" name="Google Shape;478;p28">
            <a:extLst>
              <a:ext uri="{FF2B5EF4-FFF2-40B4-BE49-F238E27FC236}">
                <a16:creationId xmlns:a16="http://schemas.microsoft.com/office/drawing/2014/main" id="{EC4AE7B4-1288-42C6-A786-CA66C4F8A217}"/>
              </a:ext>
            </a:extLst>
          </p:cNvPr>
          <p:cNvSpPr/>
          <p:nvPr/>
        </p:nvSpPr>
        <p:spPr>
          <a:xfrm>
            <a:off x="247729" y="3797329"/>
            <a:ext cx="760186" cy="416317"/>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Post-drive reviewers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14" name="Google Shape;480;p28">
            <a:extLst>
              <a:ext uri="{FF2B5EF4-FFF2-40B4-BE49-F238E27FC236}">
                <a16:creationId xmlns:a16="http://schemas.microsoft.com/office/drawing/2014/main" id="{AC7231B8-0611-412E-8FC9-07EA8ED79B47}"/>
              </a:ext>
            </a:extLst>
          </p:cNvPr>
          <p:cNvCxnSpPr>
            <a:cxnSpLocks/>
          </p:cNvCxnSpPr>
          <p:nvPr/>
        </p:nvCxnSpPr>
        <p:spPr>
          <a:xfrm flipH="1" flipV="1">
            <a:off x="2855167" y="5906851"/>
            <a:ext cx="1" cy="315056"/>
          </a:xfrm>
          <a:prstGeom prst="straightConnector1">
            <a:avLst/>
          </a:prstGeom>
          <a:noFill/>
          <a:ln w="25402" cap="flat">
            <a:solidFill>
              <a:srgbClr val="000000"/>
            </a:solidFill>
            <a:prstDash val="solid"/>
            <a:miter/>
            <a:tailEnd type="arrow"/>
          </a:ln>
        </p:spPr>
      </p:cxnSp>
      <p:cxnSp>
        <p:nvCxnSpPr>
          <p:cNvPr id="15" name="Google Shape;481;p28">
            <a:extLst>
              <a:ext uri="{FF2B5EF4-FFF2-40B4-BE49-F238E27FC236}">
                <a16:creationId xmlns:a16="http://schemas.microsoft.com/office/drawing/2014/main" id="{CFFE83E2-BCEF-497B-9CE4-21BEA7A0D21D}"/>
              </a:ext>
            </a:extLst>
          </p:cNvPr>
          <p:cNvCxnSpPr/>
          <p:nvPr/>
        </p:nvCxnSpPr>
        <p:spPr>
          <a:xfrm flipV="1">
            <a:off x="335264" y="4362154"/>
            <a:ext cx="0" cy="1859743"/>
          </a:xfrm>
          <a:prstGeom prst="straightConnector1">
            <a:avLst/>
          </a:prstGeom>
          <a:noFill/>
          <a:ln w="25402" cap="flat">
            <a:solidFill>
              <a:srgbClr val="000000"/>
            </a:solidFill>
            <a:prstDash val="solid"/>
            <a:miter/>
            <a:tailEnd type="arrow"/>
          </a:ln>
        </p:spPr>
      </p:cxnSp>
      <p:sp>
        <p:nvSpPr>
          <p:cNvPr id="16" name="Google Shape;486;p28">
            <a:extLst>
              <a:ext uri="{FF2B5EF4-FFF2-40B4-BE49-F238E27FC236}">
                <a16:creationId xmlns:a16="http://schemas.microsoft.com/office/drawing/2014/main" id="{D2EC7E86-4FE2-48EF-89FC-89C822153864}"/>
              </a:ext>
            </a:extLst>
          </p:cNvPr>
          <p:cNvSpPr/>
          <p:nvPr/>
        </p:nvSpPr>
        <p:spPr>
          <a:xfrm>
            <a:off x="2299304" y="2735098"/>
            <a:ext cx="854552" cy="41631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Legal</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7" name="Google Shape;487;p28">
            <a:extLst>
              <a:ext uri="{FF2B5EF4-FFF2-40B4-BE49-F238E27FC236}">
                <a16:creationId xmlns:a16="http://schemas.microsoft.com/office/drawing/2014/main" id="{475C3A61-EBB0-4E7F-B66A-070EE7E9A122}"/>
              </a:ext>
            </a:extLst>
          </p:cNvPr>
          <p:cNvCxnSpPr/>
          <p:nvPr/>
        </p:nvCxnSpPr>
        <p:spPr>
          <a:xfrm rot="10799991">
            <a:off x="2716517" y="3167418"/>
            <a:ext cx="0" cy="216841"/>
          </a:xfrm>
          <a:prstGeom prst="straightConnector1">
            <a:avLst/>
          </a:prstGeom>
          <a:noFill/>
          <a:ln w="25402" cap="flat">
            <a:solidFill>
              <a:srgbClr val="000000"/>
            </a:solidFill>
            <a:prstDash val="solid"/>
            <a:miter/>
            <a:tailEnd type="arrow"/>
          </a:ln>
        </p:spPr>
      </p:cxnSp>
      <p:sp>
        <p:nvSpPr>
          <p:cNvPr id="18" name="Google Shape;488;p28">
            <a:extLst>
              <a:ext uri="{FF2B5EF4-FFF2-40B4-BE49-F238E27FC236}">
                <a16:creationId xmlns:a16="http://schemas.microsoft.com/office/drawing/2014/main" id="{50A4CDFA-4890-4DDB-87D6-A8AD7EF1A92F}"/>
              </a:ext>
            </a:extLst>
          </p:cNvPr>
          <p:cNvSpPr txBox="1"/>
          <p:nvPr/>
        </p:nvSpPr>
        <p:spPr>
          <a:xfrm>
            <a:off x="2716517" y="3225600"/>
            <a:ext cx="1010558" cy="672605"/>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State Law,</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Insurance,</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Etc.</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9" name="Google Shape;491;p28">
            <a:extLst>
              <a:ext uri="{FF2B5EF4-FFF2-40B4-BE49-F238E27FC236}">
                <a16:creationId xmlns:a16="http://schemas.microsoft.com/office/drawing/2014/main" id="{BA7BDD7F-1BC0-473F-A1BD-B4599548A2FA}"/>
              </a:ext>
            </a:extLst>
          </p:cNvPr>
          <p:cNvCxnSpPr/>
          <p:nvPr/>
        </p:nvCxnSpPr>
        <p:spPr>
          <a:xfrm>
            <a:off x="2044662" y="3615866"/>
            <a:ext cx="516874" cy="0"/>
          </a:xfrm>
          <a:prstGeom prst="straightConnector1">
            <a:avLst/>
          </a:prstGeom>
          <a:noFill/>
          <a:ln w="25402" cap="flat">
            <a:solidFill>
              <a:srgbClr val="000000"/>
            </a:solidFill>
            <a:prstDash val="solid"/>
            <a:miter/>
          </a:ln>
        </p:spPr>
      </p:cxnSp>
      <p:cxnSp>
        <p:nvCxnSpPr>
          <p:cNvPr id="20" name="Google Shape;492;p28">
            <a:extLst>
              <a:ext uri="{FF2B5EF4-FFF2-40B4-BE49-F238E27FC236}">
                <a16:creationId xmlns:a16="http://schemas.microsoft.com/office/drawing/2014/main" id="{11E0C934-71AB-4047-AE19-00795E68321A}"/>
              </a:ext>
            </a:extLst>
          </p:cNvPr>
          <p:cNvCxnSpPr/>
          <p:nvPr/>
        </p:nvCxnSpPr>
        <p:spPr>
          <a:xfrm flipV="1">
            <a:off x="2561536" y="3164400"/>
            <a:ext cx="0" cy="464451"/>
          </a:xfrm>
          <a:prstGeom prst="straightConnector1">
            <a:avLst/>
          </a:prstGeom>
          <a:noFill/>
          <a:ln w="25402" cap="flat">
            <a:solidFill>
              <a:srgbClr val="000000"/>
            </a:solidFill>
            <a:prstDash val="solid"/>
            <a:miter/>
            <a:tailEnd type="arrow"/>
          </a:ln>
        </p:spPr>
      </p:cxnSp>
      <p:cxnSp>
        <p:nvCxnSpPr>
          <p:cNvPr id="21" name="Google Shape;495;p28">
            <a:extLst>
              <a:ext uri="{FF2B5EF4-FFF2-40B4-BE49-F238E27FC236}">
                <a16:creationId xmlns:a16="http://schemas.microsoft.com/office/drawing/2014/main" id="{897E86DC-FBE2-40E8-9178-C41891C5636D}"/>
              </a:ext>
            </a:extLst>
          </p:cNvPr>
          <p:cNvCxnSpPr>
            <a:cxnSpLocks/>
          </p:cNvCxnSpPr>
          <p:nvPr/>
        </p:nvCxnSpPr>
        <p:spPr>
          <a:xfrm flipV="1">
            <a:off x="1609956" y="4376968"/>
            <a:ext cx="0" cy="1024125"/>
          </a:xfrm>
          <a:prstGeom prst="straightConnector1">
            <a:avLst/>
          </a:prstGeom>
          <a:noFill/>
          <a:ln w="25402" cap="flat">
            <a:solidFill>
              <a:srgbClr val="000000"/>
            </a:solidFill>
            <a:prstDash val="solid"/>
            <a:miter/>
            <a:tailEnd type="arrow"/>
          </a:ln>
        </p:spPr>
      </p:cxnSp>
      <p:sp>
        <p:nvSpPr>
          <p:cNvPr id="22" name="Google Shape;469;p28">
            <a:extLst>
              <a:ext uri="{FF2B5EF4-FFF2-40B4-BE49-F238E27FC236}">
                <a16:creationId xmlns:a16="http://schemas.microsoft.com/office/drawing/2014/main" id="{F8749B5A-06CA-4160-83FD-E096036FCB3C}"/>
              </a:ext>
            </a:extLst>
          </p:cNvPr>
          <p:cNvSpPr/>
          <p:nvPr/>
        </p:nvSpPr>
        <p:spPr>
          <a:xfrm>
            <a:off x="247729" y="3156024"/>
            <a:ext cx="760195" cy="507610"/>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System Integrators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23" name="Google Shape;473;p28">
            <a:extLst>
              <a:ext uri="{FF2B5EF4-FFF2-40B4-BE49-F238E27FC236}">
                <a16:creationId xmlns:a16="http://schemas.microsoft.com/office/drawing/2014/main" id="{18D21B00-3286-48F0-A3A9-5B4AA4F865BB}"/>
              </a:ext>
            </a:extLst>
          </p:cNvPr>
          <p:cNvCxnSpPr>
            <a:cxnSpLocks/>
          </p:cNvCxnSpPr>
          <p:nvPr/>
        </p:nvCxnSpPr>
        <p:spPr>
          <a:xfrm>
            <a:off x="2335149" y="4839050"/>
            <a:ext cx="0" cy="562043"/>
          </a:xfrm>
          <a:prstGeom prst="straightConnector1">
            <a:avLst/>
          </a:prstGeom>
          <a:noFill/>
          <a:ln w="25402" cap="flat">
            <a:solidFill>
              <a:srgbClr val="000000"/>
            </a:solidFill>
            <a:prstDash val="solid"/>
            <a:miter/>
            <a:tailEnd type="arrow"/>
          </a:ln>
        </p:spPr>
      </p:cxnSp>
      <p:cxnSp>
        <p:nvCxnSpPr>
          <p:cNvPr id="24" name="Google Shape;473;p28">
            <a:extLst>
              <a:ext uri="{FF2B5EF4-FFF2-40B4-BE49-F238E27FC236}">
                <a16:creationId xmlns:a16="http://schemas.microsoft.com/office/drawing/2014/main" id="{305639CF-AD56-468E-9CAF-AC5430DD77CE}"/>
              </a:ext>
            </a:extLst>
          </p:cNvPr>
          <p:cNvCxnSpPr/>
          <p:nvPr/>
        </p:nvCxnSpPr>
        <p:spPr>
          <a:xfrm>
            <a:off x="1422312" y="2063096"/>
            <a:ext cx="0" cy="672002"/>
          </a:xfrm>
          <a:prstGeom prst="straightConnector1">
            <a:avLst/>
          </a:prstGeom>
          <a:noFill/>
          <a:ln w="25402" cap="flat">
            <a:solidFill>
              <a:srgbClr val="000000"/>
            </a:solidFill>
            <a:prstDash val="solid"/>
            <a:miter/>
            <a:tailEnd type="arrow"/>
          </a:ln>
        </p:spPr>
      </p:cxnSp>
      <p:sp>
        <p:nvSpPr>
          <p:cNvPr id="25" name="Google Shape;486;p28">
            <a:extLst>
              <a:ext uri="{FF2B5EF4-FFF2-40B4-BE49-F238E27FC236}">
                <a16:creationId xmlns:a16="http://schemas.microsoft.com/office/drawing/2014/main" id="{4881768A-DB33-4A98-B11D-3AEFF3B51F32}"/>
              </a:ext>
            </a:extLst>
          </p:cNvPr>
          <p:cNvSpPr/>
          <p:nvPr/>
        </p:nvSpPr>
        <p:spPr>
          <a:xfrm>
            <a:off x="1765715" y="4650391"/>
            <a:ext cx="1118932" cy="34303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Trainers</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26" name="Google Shape;388;p26">
            <a:extLst>
              <a:ext uri="{FF2B5EF4-FFF2-40B4-BE49-F238E27FC236}">
                <a16:creationId xmlns:a16="http://schemas.microsoft.com/office/drawing/2014/main" id="{AB475991-6E57-4634-AB2A-88F40A301E12}"/>
              </a:ext>
            </a:extLst>
          </p:cNvPr>
          <p:cNvCxnSpPr>
            <a:cxnSpLocks/>
          </p:cNvCxnSpPr>
          <p:nvPr/>
        </p:nvCxnSpPr>
        <p:spPr>
          <a:xfrm>
            <a:off x="3853574" y="4248421"/>
            <a:ext cx="0" cy="1152672"/>
          </a:xfrm>
          <a:prstGeom prst="straightConnector1">
            <a:avLst/>
          </a:prstGeom>
          <a:noFill/>
          <a:ln w="25402" cap="flat">
            <a:solidFill>
              <a:srgbClr val="000000"/>
            </a:solidFill>
            <a:prstDash val="solid"/>
            <a:miter/>
            <a:tailEnd type="arrow"/>
          </a:ln>
        </p:spPr>
      </p:cxnSp>
      <p:pic>
        <p:nvPicPr>
          <p:cNvPr id="27" name="Google Shape;397;p26">
            <a:extLst>
              <a:ext uri="{FF2B5EF4-FFF2-40B4-BE49-F238E27FC236}">
                <a16:creationId xmlns:a16="http://schemas.microsoft.com/office/drawing/2014/main" id="{961846FF-534F-4BFA-B3D2-9FB8561BCD80}"/>
              </a:ext>
            </a:extLst>
          </p:cNvPr>
          <p:cNvPicPr>
            <a:picLocks noChangeAspect="1"/>
          </p:cNvPicPr>
          <p:nvPr/>
        </p:nvPicPr>
        <p:blipFill>
          <a:blip r:embed="rId3">
            <a:alphaModFix/>
          </a:blip>
          <a:srcRect/>
          <a:stretch>
            <a:fillRect/>
          </a:stretch>
        </p:blipFill>
        <p:spPr>
          <a:xfrm rot="16200004">
            <a:off x="3605973" y="2876125"/>
            <a:ext cx="467084" cy="83384"/>
          </a:xfrm>
          <a:prstGeom prst="rect">
            <a:avLst/>
          </a:prstGeom>
          <a:noFill/>
          <a:ln cap="flat">
            <a:noFill/>
          </a:ln>
        </p:spPr>
      </p:pic>
      <p:pic>
        <p:nvPicPr>
          <p:cNvPr id="28" name="Google Shape;397;p26">
            <a:extLst>
              <a:ext uri="{FF2B5EF4-FFF2-40B4-BE49-F238E27FC236}">
                <a16:creationId xmlns:a16="http://schemas.microsoft.com/office/drawing/2014/main" id="{11BED93B-1E25-45F0-AA6F-341F64FCEE88}"/>
              </a:ext>
            </a:extLst>
          </p:cNvPr>
          <p:cNvPicPr>
            <a:picLocks noChangeAspect="1"/>
          </p:cNvPicPr>
          <p:nvPr/>
        </p:nvPicPr>
        <p:blipFill>
          <a:blip r:embed="rId3">
            <a:alphaModFix/>
          </a:blip>
          <a:srcRect/>
          <a:stretch>
            <a:fillRect/>
          </a:stretch>
        </p:blipFill>
        <p:spPr>
          <a:xfrm rot="16200004">
            <a:off x="3605973" y="4101723"/>
            <a:ext cx="467084" cy="83384"/>
          </a:xfrm>
          <a:prstGeom prst="rect">
            <a:avLst/>
          </a:prstGeom>
          <a:noFill/>
          <a:ln cap="flat">
            <a:noFill/>
          </a:ln>
        </p:spPr>
      </p:pic>
      <p:cxnSp>
        <p:nvCxnSpPr>
          <p:cNvPr id="29" name="Google Shape;388;p26">
            <a:extLst>
              <a:ext uri="{FF2B5EF4-FFF2-40B4-BE49-F238E27FC236}">
                <a16:creationId xmlns:a16="http://schemas.microsoft.com/office/drawing/2014/main" id="{699244D3-55AA-4076-B558-85491A8F23A4}"/>
              </a:ext>
            </a:extLst>
          </p:cNvPr>
          <p:cNvCxnSpPr/>
          <p:nvPr/>
        </p:nvCxnSpPr>
        <p:spPr>
          <a:xfrm>
            <a:off x="3853574" y="3037947"/>
            <a:ext cx="0" cy="957084"/>
          </a:xfrm>
          <a:prstGeom prst="straightConnector1">
            <a:avLst/>
          </a:prstGeom>
          <a:noFill/>
          <a:ln w="25402" cap="flat">
            <a:solidFill>
              <a:srgbClr val="000000"/>
            </a:solidFill>
            <a:prstDash val="solid"/>
            <a:miter/>
          </a:ln>
        </p:spPr>
      </p:cxnSp>
      <p:cxnSp>
        <p:nvCxnSpPr>
          <p:cNvPr id="30" name="Google Shape;388;p26">
            <a:extLst>
              <a:ext uri="{FF2B5EF4-FFF2-40B4-BE49-F238E27FC236}">
                <a16:creationId xmlns:a16="http://schemas.microsoft.com/office/drawing/2014/main" id="{C03B01FA-CED8-4870-98C9-EC80E878BDC3}"/>
              </a:ext>
            </a:extLst>
          </p:cNvPr>
          <p:cNvCxnSpPr/>
          <p:nvPr/>
        </p:nvCxnSpPr>
        <p:spPr>
          <a:xfrm>
            <a:off x="3853574" y="2073859"/>
            <a:ext cx="0" cy="723912"/>
          </a:xfrm>
          <a:prstGeom prst="straightConnector1">
            <a:avLst/>
          </a:prstGeom>
          <a:noFill/>
          <a:ln w="25402" cap="flat">
            <a:solidFill>
              <a:srgbClr val="000000"/>
            </a:solidFill>
            <a:prstDash val="solid"/>
            <a:miter/>
          </a:ln>
        </p:spPr>
      </p:cxnSp>
      <p:cxnSp>
        <p:nvCxnSpPr>
          <p:cNvPr id="31" name="Google Shape;388;p26">
            <a:extLst>
              <a:ext uri="{FF2B5EF4-FFF2-40B4-BE49-F238E27FC236}">
                <a16:creationId xmlns:a16="http://schemas.microsoft.com/office/drawing/2014/main" id="{7D616FC4-6D2F-4E9C-B55B-2C853701E06F}"/>
              </a:ext>
            </a:extLst>
          </p:cNvPr>
          <p:cNvCxnSpPr/>
          <p:nvPr/>
        </p:nvCxnSpPr>
        <p:spPr>
          <a:xfrm>
            <a:off x="3166887" y="2937601"/>
            <a:ext cx="630927" cy="0"/>
          </a:xfrm>
          <a:prstGeom prst="straightConnector1">
            <a:avLst/>
          </a:prstGeom>
          <a:noFill/>
          <a:ln w="25402" cap="flat">
            <a:solidFill>
              <a:srgbClr val="000000"/>
            </a:solidFill>
            <a:prstDash val="solid"/>
            <a:miter/>
            <a:tailEnd type="arrow"/>
          </a:ln>
        </p:spPr>
      </p:cxnSp>
      <p:cxnSp>
        <p:nvCxnSpPr>
          <p:cNvPr id="32" name="Google Shape;388;p26">
            <a:extLst>
              <a:ext uri="{FF2B5EF4-FFF2-40B4-BE49-F238E27FC236}">
                <a16:creationId xmlns:a16="http://schemas.microsoft.com/office/drawing/2014/main" id="{A16488C6-F3EE-476A-AB23-A87512684D4E}"/>
              </a:ext>
            </a:extLst>
          </p:cNvPr>
          <p:cNvCxnSpPr/>
          <p:nvPr/>
        </p:nvCxnSpPr>
        <p:spPr>
          <a:xfrm>
            <a:off x="2048155" y="4119554"/>
            <a:ext cx="1782001" cy="0"/>
          </a:xfrm>
          <a:prstGeom prst="straightConnector1">
            <a:avLst/>
          </a:prstGeom>
          <a:noFill/>
          <a:ln w="25402" cap="flat">
            <a:solidFill>
              <a:srgbClr val="000000"/>
            </a:solidFill>
            <a:prstDash val="solid"/>
            <a:miter/>
            <a:tailEnd type="arrow"/>
          </a:ln>
        </p:spPr>
      </p:cxnSp>
      <p:sp>
        <p:nvSpPr>
          <p:cNvPr id="33" name="Google Shape;469;p28">
            <a:extLst>
              <a:ext uri="{FF2B5EF4-FFF2-40B4-BE49-F238E27FC236}">
                <a16:creationId xmlns:a16="http://schemas.microsoft.com/office/drawing/2014/main" id="{42EE427E-545D-41D6-BED0-8DAEEC703162}"/>
              </a:ext>
            </a:extLst>
          </p:cNvPr>
          <p:cNvSpPr/>
          <p:nvPr/>
        </p:nvSpPr>
        <p:spPr>
          <a:xfrm>
            <a:off x="1152637" y="3797329"/>
            <a:ext cx="763670" cy="416317"/>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Safety Engineers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34" name="Google Shape;473;p28">
            <a:extLst>
              <a:ext uri="{FF2B5EF4-FFF2-40B4-BE49-F238E27FC236}">
                <a16:creationId xmlns:a16="http://schemas.microsoft.com/office/drawing/2014/main" id="{F0C407AE-A64C-436A-A1FF-832005C53648}"/>
              </a:ext>
            </a:extLst>
          </p:cNvPr>
          <p:cNvCxnSpPr/>
          <p:nvPr/>
        </p:nvCxnSpPr>
        <p:spPr>
          <a:xfrm>
            <a:off x="1902976" y="4376967"/>
            <a:ext cx="0" cy="273424"/>
          </a:xfrm>
          <a:prstGeom prst="straightConnector1">
            <a:avLst/>
          </a:prstGeom>
          <a:noFill/>
          <a:ln w="25402" cap="flat">
            <a:solidFill>
              <a:srgbClr val="000000"/>
            </a:solidFill>
            <a:prstDash val="solid"/>
            <a:miter/>
            <a:tailEnd type="arrow"/>
          </a:ln>
        </p:spPr>
      </p:cxnSp>
      <p:cxnSp>
        <p:nvCxnSpPr>
          <p:cNvPr id="35" name="Google Shape;473;p28">
            <a:extLst>
              <a:ext uri="{FF2B5EF4-FFF2-40B4-BE49-F238E27FC236}">
                <a16:creationId xmlns:a16="http://schemas.microsoft.com/office/drawing/2014/main" id="{6FD03A5B-9CE6-443E-A3B5-BF0EBF1367B0}"/>
              </a:ext>
            </a:extLst>
          </p:cNvPr>
          <p:cNvCxnSpPr/>
          <p:nvPr/>
        </p:nvCxnSpPr>
        <p:spPr>
          <a:xfrm>
            <a:off x="560454" y="4376967"/>
            <a:ext cx="0" cy="1844930"/>
          </a:xfrm>
          <a:prstGeom prst="straightConnector1">
            <a:avLst/>
          </a:prstGeom>
          <a:noFill/>
          <a:ln w="25402" cap="flat">
            <a:solidFill>
              <a:srgbClr val="000000"/>
            </a:solidFill>
            <a:prstDash val="solid"/>
            <a:miter/>
            <a:tailEnd type="arrow"/>
          </a:ln>
        </p:spPr>
      </p:cxnSp>
      <p:sp>
        <p:nvSpPr>
          <p:cNvPr id="36" name="Google Shape;121;p18">
            <a:extLst>
              <a:ext uri="{FF2B5EF4-FFF2-40B4-BE49-F238E27FC236}">
                <a16:creationId xmlns:a16="http://schemas.microsoft.com/office/drawing/2014/main" id="{F183115A-58C0-4353-949E-450630F0CFF0}"/>
              </a:ext>
            </a:extLst>
          </p:cNvPr>
          <p:cNvSpPr txBox="1"/>
          <p:nvPr/>
        </p:nvSpPr>
        <p:spPr>
          <a:xfrm>
            <a:off x="4587901" y="938576"/>
            <a:ext cx="4556098" cy="665884"/>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a:ln>
                  <a:noFill/>
                </a:ln>
                <a:solidFill>
                  <a:srgbClr val="000000"/>
                </a:solidFill>
                <a:effectLst/>
                <a:uLnTx/>
                <a:uFillTx/>
                <a:latin typeface="Calibri"/>
                <a:ea typeface="Calibri"/>
                <a:cs typeface="Calibri"/>
              </a:rPr>
              <a:t>Level 2</a:t>
            </a:r>
          </a:p>
        </p:txBody>
      </p:sp>
      <p:sp>
        <p:nvSpPr>
          <p:cNvPr id="37" name="Google Shape;519;p30">
            <a:extLst>
              <a:ext uri="{FF2B5EF4-FFF2-40B4-BE49-F238E27FC236}">
                <a16:creationId xmlns:a16="http://schemas.microsoft.com/office/drawing/2014/main" id="{728BEDD3-D792-4180-82B5-29B7A65A6302}"/>
              </a:ext>
            </a:extLst>
          </p:cNvPr>
          <p:cNvSpPr/>
          <p:nvPr/>
        </p:nvSpPr>
        <p:spPr>
          <a:xfrm>
            <a:off x="5184739" y="1790687"/>
            <a:ext cx="1425202" cy="485811"/>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Pilot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38" name="Google Shape;520;p30">
            <a:extLst>
              <a:ext uri="{FF2B5EF4-FFF2-40B4-BE49-F238E27FC236}">
                <a16:creationId xmlns:a16="http://schemas.microsoft.com/office/drawing/2014/main" id="{3F8FBA03-2D65-463B-A8DD-9138D947D5CD}"/>
              </a:ext>
            </a:extLst>
          </p:cNvPr>
          <p:cNvSpPr/>
          <p:nvPr/>
        </p:nvSpPr>
        <p:spPr>
          <a:xfrm>
            <a:off x="6955822" y="1790687"/>
            <a:ext cx="1566879" cy="485811"/>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Copilot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39" name="Google Shape;521;p30">
            <a:extLst>
              <a:ext uri="{FF2B5EF4-FFF2-40B4-BE49-F238E27FC236}">
                <a16:creationId xmlns:a16="http://schemas.microsoft.com/office/drawing/2014/main" id="{5AACA162-86AC-4F9F-A163-29448B470D3F}"/>
              </a:ext>
            </a:extLst>
          </p:cNvPr>
          <p:cNvCxnSpPr/>
          <p:nvPr/>
        </p:nvCxnSpPr>
        <p:spPr>
          <a:xfrm>
            <a:off x="6609941" y="2043720"/>
            <a:ext cx="345881" cy="0"/>
          </a:xfrm>
          <a:prstGeom prst="straightConnector1">
            <a:avLst/>
          </a:prstGeom>
          <a:noFill/>
          <a:ln w="25402" cap="flat">
            <a:solidFill>
              <a:srgbClr val="000000"/>
            </a:solidFill>
            <a:prstDash val="solid"/>
            <a:miter/>
            <a:headEnd type="arrow"/>
            <a:tailEnd type="arrow"/>
          </a:ln>
        </p:spPr>
      </p:cxnSp>
      <p:sp>
        <p:nvSpPr>
          <p:cNvPr id="40" name="Google Shape;522;p30">
            <a:extLst>
              <a:ext uri="{FF2B5EF4-FFF2-40B4-BE49-F238E27FC236}">
                <a16:creationId xmlns:a16="http://schemas.microsoft.com/office/drawing/2014/main" id="{72348F3E-76A2-488D-A2AE-19087C25E182}"/>
              </a:ext>
            </a:extLst>
          </p:cNvPr>
          <p:cNvSpPr/>
          <p:nvPr/>
        </p:nvSpPr>
        <p:spPr>
          <a:xfrm>
            <a:off x="5002709" y="1627119"/>
            <a:ext cx="3744010" cy="814693"/>
          </a:xfrm>
          <a:prstGeom prst="rect">
            <a:avLst/>
          </a:prstGeom>
          <a:noFill/>
          <a:ln w="57150" cap="flat">
            <a:solidFill>
              <a:srgbClr val="FF0000"/>
            </a:solidFill>
            <a:custDash>
              <a:ds d="100000" sp="100000"/>
            </a:custDash>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000000"/>
              </a:solidFill>
              <a:effectLst/>
              <a:uLnTx/>
              <a:uFillTx/>
              <a:latin typeface="Calibri"/>
              <a:ea typeface="Calibri"/>
              <a:cs typeface="Calibri"/>
            </a:endParaRPr>
          </a:p>
        </p:txBody>
      </p:sp>
      <p:sp>
        <p:nvSpPr>
          <p:cNvPr id="41" name="Google Shape;523;p30">
            <a:extLst>
              <a:ext uri="{FF2B5EF4-FFF2-40B4-BE49-F238E27FC236}">
                <a16:creationId xmlns:a16="http://schemas.microsoft.com/office/drawing/2014/main" id="{A0011B52-724D-4D41-9F7C-B835D93A2AAE}"/>
              </a:ext>
            </a:extLst>
          </p:cNvPr>
          <p:cNvSpPr/>
          <p:nvPr/>
        </p:nvSpPr>
        <p:spPr>
          <a:xfrm>
            <a:off x="5184739" y="6075301"/>
            <a:ext cx="3337962" cy="485811"/>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Lincoln MKZ</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42" name="Google Shape;524;p30">
            <a:extLst>
              <a:ext uri="{FF2B5EF4-FFF2-40B4-BE49-F238E27FC236}">
                <a16:creationId xmlns:a16="http://schemas.microsoft.com/office/drawing/2014/main" id="{E07640E1-3F4E-4BF8-AF14-ADE7838CB039}"/>
              </a:ext>
            </a:extLst>
          </p:cNvPr>
          <p:cNvCxnSpPr/>
          <p:nvPr/>
        </p:nvCxnSpPr>
        <p:spPr>
          <a:xfrm>
            <a:off x="6504008" y="5822259"/>
            <a:ext cx="0" cy="253042"/>
          </a:xfrm>
          <a:prstGeom prst="straightConnector1">
            <a:avLst/>
          </a:prstGeom>
          <a:noFill/>
          <a:ln w="25402" cap="flat">
            <a:solidFill>
              <a:srgbClr val="000000"/>
            </a:solidFill>
            <a:prstDash val="solid"/>
            <a:miter/>
            <a:tailEnd type="arrow"/>
          </a:ln>
        </p:spPr>
      </p:cxnSp>
      <p:cxnSp>
        <p:nvCxnSpPr>
          <p:cNvPr id="43" name="Google Shape;525;p30">
            <a:extLst>
              <a:ext uri="{FF2B5EF4-FFF2-40B4-BE49-F238E27FC236}">
                <a16:creationId xmlns:a16="http://schemas.microsoft.com/office/drawing/2014/main" id="{2514DBFD-0E38-44BF-BC56-9227EBC32086}"/>
              </a:ext>
            </a:extLst>
          </p:cNvPr>
          <p:cNvCxnSpPr/>
          <p:nvPr/>
        </p:nvCxnSpPr>
        <p:spPr>
          <a:xfrm rot="10799991">
            <a:off x="8136258" y="5822267"/>
            <a:ext cx="0" cy="253042"/>
          </a:xfrm>
          <a:prstGeom prst="straightConnector1">
            <a:avLst/>
          </a:prstGeom>
          <a:noFill/>
          <a:ln w="25402" cap="flat">
            <a:solidFill>
              <a:srgbClr val="000000"/>
            </a:solidFill>
            <a:prstDash val="solid"/>
            <a:miter/>
            <a:tailEnd type="arrow"/>
          </a:ln>
        </p:spPr>
      </p:cxnSp>
      <p:sp>
        <p:nvSpPr>
          <p:cNvPr id="44" name="Google Shape;526;p30">
            <a:extLst>
              <a:ext uri="{FF2B5EF4-FFF2-40B4-BE49-F238E27FC236}">
                <a16:creationId xmlns:a16="http://schemas.microsoft.com/office/drawing/2014/main" id="{5C5BA823-3B96-4DD0-A6E7-ED1B87563543}"/>
              </a:ext>
            </a:extLst>
          </p:cNvPr>
          <p:cNvSpPr/>
          <p:nvPr/>
        </p:nvSpPr>
        <p:spPr>
          <a:xfrm>
            <a:off x="7600328" y="5341513"/>
            <a:ext cx="922373" cy="485811"/>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Sensors</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45" name="Google Shape;527;p30">
            <a:extLst>
              <a:ext uri="{FF2B5EF4-FFF2-40B4-BE49-F238E27FC236}">
                <a16:creationId xmlns:a16="http://schemas.microsoft.com/office/drawing/2014/main" id="{B4FFE4A5-74AB-4DAB-A055-5CFE88ED914B}"/>
              </a:ext>
            </a:extLst>
          </p:cNvPr>
          <p:cNvSpPr/>
          <p:nvPr/>
        </p:nvSpPr>
        <p:spPr>
          <a:xfrm>
            <a:off x="5994349" y="5341513"/>
            <a:ext cx="1525840" cy="485811"/>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Dataspeed</a:t>
            </a:r>
          </a:p>
        </p:txBody>
      </p:sp>
      <p:cxnSp>
        <p:nvCxnSpPr>
          <p:cNvPr id="46" name="Google Shape;528;p30">
            <a:extLst>
              <a:ext uri="{FF2B5EF4-FFF2-40B4-BE49-F238E27FC236}">
                <a16:creationId xmlns:a16="http://schemas.microsoft.com/office/drawing/2014/main" id="{7D7AA6A7-8223-454C-8F9D-4C6AE2F9F65E}"/>
              </a:ext>
            </a:extLst>
          </p:cNvPr>
          <p:cNvCxnSpPr/>
          <p:nvPr/>
        </p:nvCxnSpPr>
        <p:spPr>
          <a:xfrm rot="10799991">
            <a:off x="7055821" y="5822267"/>
            <a:ext cx="0" cy="253042"/>
          </a:xfrm>
          <a:prstGeom prst="straightConnector1">
            <a:avLst/>
          </a:prstGeom>
          <a:noFill/>
          <a:ln w="25402" cap="flat">
            <a:solidFill>
              <a:srgbClr val="000000"/>
            </a:solidFill>
            <a:prstDash val="solid"/>
            <a:miter/>
            <a:tailEnd type="arrow"/>
          </a:ln>
        </p:spPr>
      </p:cxnSp>
      <p:sp>
        <p:nvSpPr>
          <p:cNvPr id="47" name="Google Shape;529;p30">
            <a:extLst>
              <a:ext uri="{FF2B5EF4-FFF2-40B4-BE49-F238E27FC236}">
                <a16:creationId xmlns:a16="http://schemas.microsoft.com/office/drawing/2014/main" id="{E3B02D8C-3375-4920-82F2-2AFAF77E9B7F}"/>
              </a:ext>
            </a:extLst>
          </p:cNvPr>
          <p:cNvSpPr/>
          <p:nvPr/>
        </p:nvSpPr>
        <p:spPr>
          <a:xfrm>
            <a:off x="6531531" y="3717081"/>
            <a:ext cx="1991160" cy="1335984"/>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Apollo 2.0 </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Software System</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48" name="Google Shape;530;p30">
            <a:extLst>
              <a:ext uri="{FF2B5EF4-FFF2-40B4-BE49-F238E27FC236}">
                <a16:creationId xmlns:a16="http://schemas.microsoft.com/office/drawing/2014/main" id="{F3CFD5CA-F957-4204-8860-52F4DF4735A0}"/>
              </a:ext>
            </a:extLst>
          </p:cNvPr>
          <p:cNvCxnSpPr/>
          <p:nvPr/>
        </p:nvCxnSpPr>
        <p:spPr>
          <a:xfrm>
            <a:off x="6738497" y="5053056"/>
            <a:ext cx="0" cy="253042"/>
          </a:xfrm>
          <a:prstGeom prst="straightConnector1">
            <a:avLst/>
          </a:prstGeom>
          <a:noFill/>
          <a:ln w="25402" cap="flat">
            <a:solidFill>
              <a:srgbClr val="000000"/>
            </a:solidFill>
            <a:prstDash val="solid"/>
            <a:miter/>
            <a:tailEnd type="arrow"/>
          </a:ln>
        </p:spPr>
      </p:cxnSp>
      <p:cxnSp>
        <p:nvCxnSpPr>
          <p:cNvPr id="49" name="Google Shape;531;p30">
            <a:extLst>
              <a:ext uri="{FF2B5EF4-FFF2-40B4-BE49-F238E27FC236}">
                <a16:creationId xmlns:a16="http://schemas.microsoft.com/office/drawing/2014/main" id="{8089916D-7073-4B09-A727-2935B11F6A7C}"/>
              </a:ext>
            </a:extLst>
          </p:cNvPr>
          <p:cNvCxnSpPr/>
          <p:nvPr/>
        </p:nvCxnSpPr>
        <p:spPr>
          <a:xfrm rot="10799991">
            <a:off x="7323914" y="5053066"/>
            <a:ext cx="0" cy="253042"/>
          </a:xfrm>
          <a:prstGeom prst="straightConnector1">
            <a:avLst/>
          </a:prstGeom>
          <a:noFill/>
          <a:ln w="25402" cap="flat">
            <a:solidFill>
              <a:srgbClr val="000000"/>
            </a:solidFill>
            <a:prstDash val="solid"/>
            <a:miter/>
            <a:tailEnd type="arrow"/>
          </a:ln>
        </p:spPr>
      </p:cxnSp>
      <p:cxnSp>
        <p:nvCxnSpPr>
          <p:cNvPr id="50" name="Google Shape;532;p30">
            <a:extLst>
              <a:ext uri="{FF2B5EF4-FFF2-40B4-BE49-F238E27FC236}">
                <a16:creationId xmlns:a16="http://schemas.microsoft.com/office/drawing/2014/main" id="{C91C2011-E869-42B2-818F-744F404B772E}"/>
              </a:ext>
            </a:extLst>
          </p:cNvPr>
          <p:cNvCxnSpPr/>
          <p:nvPr/>
        </p:nvCxnSpPr>
        <p:spPr>
          <a:xfrm rot="10799991">
            <a:off x="8147459" y="5053066"/>
            <a:ext cx="0" cy="253042"/>
          </a:xfrm>
          <a:prstGeom prst="straightConnector1">
            <a:avLst/>
          </a:prstGeom>
          <a:noFill/>
          <a:ln w="25402" cap="flat">
            <a:solidFill>
              <a:srgbClr val="000000"/>
            </a:solidFill>
            <a:prstDash val="solid"/>
            <a:miter/>
            <a:tailEnd type="arrow"/>
          </a:ln>
        </p:spPr>
      </p:cxnSp>
      <p:sp>
        <p:nvSpPr>
          <p:cNvPr id="51" name="Google Shape;533;p30">
            <a:extLst>
              <a:ext uri="{FF2B5EF4-FFF2-40B4-BE49-F238E27FC236}">
                <a16:creationId xmlns:a16="http://schemas.microsoft.com/office/drawing/2014/main" id="{EB0DFA65-5730-45F1-857C-D0FC9998FE8A}"/>
              </a:ext>
            </a:extLst>
          </p:cNvPr>
          <p:cNvSpPr/>
          <p:nvPr/>
        </p:nvSpPr>
        <p:spPr>
          <a:xfrm>
            <a:off x="6531531" y="2922568"/>
            <a:ext cx="1991170" cy="390503"/>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Apollo HMI</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52" name="Google Shape;534;p30">
            <a:extLst>
              <a:ext uri="{FF2B5EF4-FFF2-40B4-BE49-F238E27FC236}">
                <a16:creationId xmlns:a16="http://schemas.microsoft.com/office/drawing/2014/main" id="{483B36C6-3397-4E57-BD31-861D5DBE549B}"/>
              </a:ext>
            </a:extLst>
          </p:cNvPr>
          <p:cNvCxnSpPr/>
          <p:nvPr/>
        </p:nvCxnSpPr>
        <p:spPr>
          <a:xfrm>
            <a:off x="7168841" y="3313072"/>
            <a:ext cx="0" cy="404009"/>
          </a:xfrm>
          <a:prstGeom prst="straightConnector1">
            <a:avLst/>
          </a:prstGeom>
          <a:noFill/>
          <a:ln w="25402" cap="flat">
            <a:solidFill>
              <a:srgbClr val="000000"/>
            </a:solidFill>
            <a:prstDash val="solid"/>
            <a:miter/>
            <a:tailEnd type="arrow"/>
          </a:ln>
        </p:spPr>
      </p:cxnSp>
      <p:cxnSp>
        <p:nvCxnSpPr>
          <p:cNvPr id="53" name="Google Shape;535;p30">
            <a:extLst>
              <a:ext uri="{FF2B5EF4-FFF2-40B4-BE49-F238E27FC236}">
                <a16:creationId xmlns:a16="http://schemas.microsoft.com/office/drawing/2014/main" id="{FB569C51-08AA-441B-A248-C83A5852B766}"/>
              </a:ext>
            </a:extLst>
          </p:cNvPr>
          <p:cNvCxnSpPr/>
          <p:nvPr/>
        </p:nvCxnSpPr>
        <p:spPr>
          <a:xfrm rot="10799991">
            <a:off x="8013042" y="3313081"/>
            <a:ext cx="0" cy="404009"/>
          </a:xfrm>
          <a:prstGeom prst="straightConnector1">
            <a:avLst/>
          </a:prstGeom>
          <a:noFill/>
          <a:ln w="25402" cap="flat">
            <a:solidFill>
              <a:srgbClr val="000000"/>
            </a:solidFill>
            <a:prstDash val="solid"/>
            <a:miter/>
            <a:tailEnd type="arrow"/>
          </a:ln>
        </p:spPr>
      </p:cxnSp>
      <p:cxnSp>
        <p:nvCxnSpPr>
          <p:cNvPr id="54" name="Google Shape;536;p30">
            <a:extLst>
              <a:ext uri="{FF2B5EF4-FFF2-40B4-BE49-F238E27FC236}">
                <a16:creationId xmlns:a16="http://schemas.microsoft.com/office/drawing/2014/main" id="{273E6A77-11D6-4658-B396-44294D1728D8}"/>
              </a:ext>
            </a:extLst>
          </p:cNvPr>
          <p:cNvCxnSpPr/>
          <p:nvPr/>
        </p:nvCxnSpPr>
        <p:spPr>
          <a:xfrm>
            <a:off x="7411842" y="2276508"/>
            <a:ext cx="0" cy="646060"/>
          </a:xfrm>
          <a:prstGeom prst="straightConnector1">
            <a:avLst/>
          </a:prstGeom>
          <a:noFill/>
          <a:ln w="25402" cap="flat">
            <a:solidFill>
              <a:srgbClr val="000000"/>
            </a:solidFill>
            <a:prstDash val="solid"/>
            <a:miter/>
            <a:tailEnd type="arrow"/>
          </a:ln>
        </p:spPr>
      </p:cxnSp>
      <p:cxnSp>
        <p:nvCxnSpPr>
          <p:cNvPr id="55" name="Google Shape;537;p30">
            <a:extLst>
              <a:ext uri="{FF2B5EF4-FFF2-40B4-BE49-F238E27FC236}">
                <a16:creationId xmlns:a16="http://schemas.microsoft.com/office/drawing/2014/main" id="{E224C69A-8806-4BEF-B118-B60BC51735C6}"/>
              </a:ext>
            </a:extLst>
          </p:cNvPr>
          <p:cNvCxnSpPr/>
          <p:nvPr/>
        </p:nvCxnSpPr>
        <p:spPr>
          <a:xfrm rot="10799991">
            <a:off x="7990639" y="2276508"/>
            <a:ext cx="0" cy="646060"/>
          </a:xfrm>
          <a:prstGeom prst="straightConnector1">
            <a:avLst/>
          </a:prstGeom>
          <a:noFill/>
          <a:ln w="25402" cap="flat">
            <a:solidFill>
              <a:srgbClr val="000000"/>
            </a:solidFill>
            <a:prstDash val="solid"/>
            <a:miter/>
            <a:tailEnd type="arrow"/>
          </a:ln>
        </p:spPr>
      </p:cxnSp>
      <p:cxnSp>
        <p:nvCxnSpPr>
          <p:cNvPr id="56" name="Google Shape;538;p30">
            <a:extLst>
              <a:ext uri="{FF2B5EF4-FFF2-40B4-BE49-F238E27FC236}">
                <a16:creationId xmlns:a16="http://schemas.microsoft.com/office/drawing/2014/main" id="{B736BDB1-AC5C-4967-982B-77477825ED16}"/>
              </a:ext>
            </a:extLst>
          </p:cNvPr>
          <p:cNvCxnSpPr/>
          <p:nvPr/>
        </p:nvCxnSpPr>
        <p:spPr>
          <a:xfrm>
            <a:off x="7081406" y="2263011"/>
            <a:ext cx="0" cy="371110"/>
          </a:xfrm>
          <a:prstGeom prst="straightConnector1">
            <a:avLst/>
          </a:prstGeom>
          <a:noFill/>
          <a:ln w="25402" cap="flat">
            <a:solidFill>
              <a:srgbClr val="000000"/>
            </a:solidFill>
            <a:prstDash val="solid"/>
            <a:miter/>
          </a:ln>
        </p:spPr>
      </p:cxnSp>
      <p:cxnSp>
        <p:nvCxnSpPr>
          <p:cNvPr id="57" name="Google Shape;539;p30">
            <a:extLst>
              <a:ext uri="{FF2B5EF4-FFF2-40B4-BE49-F238E27FC236}">
                <a16:creationId xmlns:a16="http://schemas.microsoft.com/office/drawing/2014/main" id="{E37BDB5C-1B34-461B-9C6E-18F7D0AEE226}"/>
              </a:ext>
            </a:extLst>
          </p:cNvPr>
          <p:cNvCxnSpPr/>
          <p:nvPr/>
        </p:nvCxnSpPr>
        <p:spPr>
          <a:xfrm>
            <a:off x="6286554" y="2634121"/>
            <a:ext cx="0" cy="2707392"/>
          </a:xfrm>
          <a:prstGeom prst="straightConnector1">
            <a:avLst/>
          </a:prstGeom>
          <a:noFill/>
          <a:ln w="25402" cap="flat">
            <a:solidFill>
              <a:srgbClr val="000000"/>
            </a:solidFill>
            <a:prstDash val="solid"/>
            <a:miter/>
            <a:tailEnd type="arrow"/>
          </a:ln>
        </p:spPr>
      </p:cxnSp>
      <p:cxnSp>
        <p:nvCxnSpPr>
          <p:cNvPr id="58" name="Google Shape;540;p30">
            <a:extLst>
              <a:ext uri="{FF2B5EF4-FFF2-40B4-BE49-F238E27FC236}">
                <a16:creationId xmlns:a16="http://schemas.microsoft.com/office/drawing/2014/main" id="{FFF5ED15-F9EB-4E44-8B88-2D14B067D704}"/>
              </a:ext>
            </a:extLst>
          </p:cNvPr>
          <p:cNvCxnSpPr/>
          <p:nvPr/>
        </p:nvCxnSpPr>
        <p:spPr>
          <a:xfrm rot="10799991">
            <a:off x="6286564" y="2634121"/>
            <a:ext cx="787308" cy="0"/>
          </a:xfrm>
          <a:prstGeom prst="straightConnector1">
            <a:avLst/>
          </a:prstGeom>
          <a:noFill/>
          <a:ln w="25402" cap="flat">
            <a:solidFill>
              <a:srgbClr val="000000"/>
            </a:solidFill>
            <a:prstDash val="solid"/>
            <a:miter/>
          </a:ln>
        </p:spPr>
      </p:cxnSp>
      <p:cxnSp>
        <p:nvCxnSpPr>
          <p:cNvPr id="59" name="Google Shape;541;p30">
            <a:extLst>
              <a:ext uri="{FF2B5EF4-FFF2-40B4-BE49-F238E27FC236}">
                <a16:creationId xmlns:a16="http://schemas.microsoft.com/office/drawing/2014/main" id="{C9D9FA73-3DF1-42FC-8F8C-B8AD50E7A407}"/>
              </a:ext>
            </a:extLst>
          </p:cNvPr>
          <p:cNvCxnSpPr/>
          <p:nvPr/>
        </p:nvCxnSpPr>
        <p:spPr>
          <a:xfrm>
            <a:off x="6135816" y="2276508"/>
            <a:ext cx="0" cy="3065005"/>
          </a:xfrm>
          <a:prstGeom prst="straightConnector1">
            <a:avLst/>
          </a:prstGeom>
          <a:noFill/>
          <a:ln w="25402" cap="flat">
            <a:solidFill>
              <a:srgbClr val="000000"/>
            </a:solidFill>
            <a:prstDash val="solid"/>
            <a:miter/>
            <a:tailEnd type="arrow"/>
          </a:ln>
        </p:spPr>
      </p:cxnSp>
      <p:sp>
        <p:nvSpPr>
          <p:cNvPr id="60" name="Google Shape;542;p30">
            <a:extLst>
              <a:ext uri="{FF2B5EF4-FFF2-40B4-BE49-F238E27FC236}">
                <a16:creationId xmlns:a16="http://schemas.microsoft.com/office/drawing/2014/main" id="{AF7B3300-48EB-4BA8-AF2E-C45BFCB87ED0}"/>
              </a:ext>
            </a:extLst>
          </p:cNvPr>
          <p:cNvSpPr txBox="1"/>
          <p:nvPr/>
        </p:nvSpPr>
        <p:spPr>
          <a:xfrm rot="16200004">
            <a:off x="5481974" y="3743445"/>
            <a:ext cx="1090540" cy="296457"/>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ESTOP</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61" name="Google Shape;543;p30">
            <a:extLst>
              <a:ext uri="{FF2B5EF4-FFF2-40B4-BE49-F238E27FC236}">
                <a16:creationId xmlns:a16="http://schemas.microsoft.com/office/drawing/2014/main" id="{658ED0DA-9284-4973-A09E-7EB5B6F8B494}"/>
              </a:ext>
            </a:extLst>
          </p:cNvPr>
          <p:cNvCxnSpPr/>
          <p:nvPr/>
        </p:nvCxnSpPr>
        <p:spPr>
          <a:xfrm>
            <a:off x="5382816" y="2276508"/>
            <a:ext cx="0" cy="3798793"/>
          </a:xfrm>
          <a:prstGeom prst="straightConnector1">
            <a:avLst/>
          </a:prstGeom>
          <a:noFill/>
          <a:ln w="25402" cap="flat">
            <a:solidFill>
              <a:srgbClr val="000000"/>
            </a:solidFill>
            <a:prstDash val="solid"/>
            <a:miter/>
            <a:tailEnd type="arrow"/>
          </a:ln>
        </p:spPr>
      </p:cxnSp>
      <p:cxnSp>
        <p:nvCxnSpPr>
          <p:cNvPr id="62" name="Google Shape;544;p30">
            <a:extLst>
              <a:ext uri="{FF2B5EF4-FFF2-40B4-BE49-F238E27FC236}">
                <a16:creationId xmlns:a16="http://schemas.microsoft.com/office/drawing/2014/main" id="{C217A181-C272-49D1-877B-A42D25FCA0C7}"/>
              </a:ext>
            </a:extLst>
          </p:cNvPr>
          <p:cNvCxnSpPr/>
          <p:nvPr/>
        </p:nvCxnSpPr>
        <p:spPr>
          <a:xfrm rot="10799991">
            <a:off x="5614928" y="2276517"/>
            <a:ext cx="0" cy="3798793"/>
          </a:xfrm>
          <a:prstGeom prst="straightConnector1">
            <a:avLst/>
          </a:prstGeom>
          <a:noFill/>
          <a:ln w="25402" cap="flat">
            <a:solidFill>
              <a:srgbClr val="000000"/>
            </a:solidFill>
            <a:prstDash val="solid"/>
            <a:miter/>
            <a:tailEnd type="arrow"/>
          </a:ln>
        </p:spPr>
      </p:cxnSp>
      <p:sp>
        <p:nvSpPr>
          <p:cNvPr id="63" name="Google Shape;522;p30">
            <a:extLst>
              <a:ext uri="{FF2B5EF4-FFF2-40B4-BE49-F238E27FC236}">
                <a16:creationId xmlns:a16="http://schemas.microsoft.com/office/drawing/2014/main" id="{EDA7780B-ABF5-4309-A7B5-47906AAB7BB1}"/>
              </a:ext>
            </a:extLst>
          </p:cNvPr>
          <p:cNvSpPr/>
          <p:nvPr/>
        </p:nvSpPr>
        <p:spPr>
          <a:xfrm>
            <a:off x="5012932" y="2761268"/>
            <a:ext cx="3744010" cy="3900556"/>
          </a:xfrm>
          <a:prstGeom prst="rect">
            <a:avLst/>
          </a:prstGeom>
          <a:noFill/>
          <a:ln w="57150" cap="flat">
            <a:solidFill>
              <a:srgbClr val="FF0000"/>
            </a:solidFill>
            <a:custDash>
              <a:ds d="100000" sp="100000"/>
            </a:custDash>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800" b="0" i="0" u="none" strike="noStrike" kern="0" cap="none" spc="0" normalizeH="0" baseline="0" noProof="0">
              <a:ln>
                <a:noFill/>
              </a:ln>
              <a:solidFill>
                <a:srgbClr val="000000"/>
              </a:solidFill>
              <a:effectLst/>
              <a:uLnTx/>
              <a:uFillTx/>
              <a:latin typeface="Calibri"/>
              <a:ea typeface="Calibri"/>
              <a:cs typeface="Calibri"/>
            </a:endParaRPr>
          </a:p>
        </p:txBody>
      </p:sp>
      <p:sp>
        <p:nvSpPr>
          <p:cNvPr id="64" name="Google Shape;488;p28">
            <a:extLst>
              <a:ext uri="{FF2B5EF4-FFF2-40B4-BE49-F238E27FC236}">
                <a16:creationId xmlns:a16="http://schemas.microsoft.com/office/drawing/2014/main" id="{F1360210-D75F-4E84-B6C2-3053F3EFE0C4}"/>
              </a:ext>
            </a:extLst>
          </p:cNvPr>
          <p:cNvSpPr txBox="1"/>
          <p:nvPr/>
        </p:nvSpPr>
        <p:spPr>
          <a:xfrm>
            <a:off x="3988914" y="5352010"/>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cxnSp>
        <p:nvCxnSpPr>
          <p:cNvPr id="65" name="Google Shape;475;p28">
            <a:extLst>
              <a:ext uri="{FF2B5EF4-FFF2-40B4-BE49-F238E27FC236}">
                <a16:creationId xmlns:a16="http://schemas.microsoft.com/office/drawing/2014/main" id="{13C62A1C-8A26-49EA-91D8-7D0CFF97CCE3}"/>
              </a:ext>
            </a:extLst>
          </p:cNvPr>
          <p:cNvCxnSpPr/>
          <p:nvPr/>
        </p:nvCxnSpPr>
        <p:spPr>
          <a:xfrm flipH="1">
            <a:off x="4027575" y="6455718"/>
            <a:ext cx="184965" cy="0"/>
          </a:xfrm>
          <a:prstGeom prst="straightConnector1">
            <a:avLst/>
          </a:prstGeom>
          <a:noFill/>
          <a:ln w="25402" cap="flat">
            <a:solidFill>
              <a:srgbClr val="A6A6A6"/>
            </a:solidFill>
            <a:prstDash val="solid"/>
            <a:miter/>
            <a:tailEnd type="arrow"/>
          </a:ln>
        </p:spPr>
      </p:cxnSp>
      <p:sp>
        <p:nvSpPr>
          <p:cNvPr id="66" name="Google Shape;488;p28">
            <a:extLst>
              <a:ext uri="{FF2B5EF4-FFF2-40B4-BE49-F238E27FC236}">
                <a16:creationId xmlns:a16="http://schemas.microsoft.com/office/drawing/2014/main" id="{459E05A1-CB92-492A-B635-648BAA8C12C7}"/>
              </a:ext>
            </a:extLst>
          </p:cNvPr>
          <p:cNvSpPr txBox="1"/>
          <p:nvPr/>
        </p:nvSpPr>
        <p:spPr>
          <a:xfrm>
            <a:off x="4005309" y="6147904"/>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cxnSp>
        <p:nvCxnSpPr>
          <p:cNvPr id="67" name="Google Shape;475;p28">
            <a:extLst>
              <a:ext uri="{FF2B5EF4-FFF2-40B4-BE49-F238E27FC236}">
                <a16:creationId xmlns:a16="http://schemas.microsoft.com/office/drawing/2014/main" id="{232E5067-DF4C-4406-89BF-698453DEFB46}"/>
              </a:ext>
            </a:extLst>
          </p:cNvPr>
          <p:cNvCxnSpPr/>
          <p:nvPr/>
        </p:nvCxnSpPr>
        <p:spPr>
          <a:xfrm flipH="1">
            <a:off x="8785033" y="2098511"/>
            <a:ext cx="184974" cy="0"/>
          </a:xfrm>
          <a:prstGeom prst="straightConnector1">
            <a:avLst/>
          </a:prstGeom>
          <a:noFill/>
          <a:ln w="25402" cap="flat">
            <a:solidFill>
              <a:srgbClr val="A6A6A6"/>
            </a:solidFill>
            <a:prstDash val="solid"/>
            <a:miter/>
            <a:tailEnd type="arrow"/>
          </a:ln>
        </p:spPr>
      </p:cxnSp>
      <p:sp>
        <p:nvSpPr>
          <p:cNvPr id="68" name="Google Shape;488;p28">
            <a:extLst>
              <a:ext uri="{FF2B5EF4-FFF2-40B4-BE49-F238E27FC236}">
                <a16:creationId xmlns:a16="http://schemas.microsoft.com/office/drawing/2014/main" id="{1C6B13B6-50F4-4513-89A7-A584FCDE841C}"/>
              </a:ext>
            </a:extLst>
          </p:cNvPr>
          <p:cNvSpPr txBox="1"/>
          <p:nvPr/>
        </p:nvSpPr>
        <p:spPr>
          <a:xfrm>
            <a:off x="8762777" y="1790687"/>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cxnSp>
        <p:nvCxnSpPr>
          <p:cNvPr id="69" name="Google Shape;475;p28">
            <a:extLst>
              <a:ext uri="{FF2B5EF4-FFF2-40B4-BE49-F238E27FC236}">
                <a16:creationId xmlns:a16="http://schemas.microsoft.com/office/drawing/2014/main" id="{C8883D51-6869-47BF-B4A5-6D3EA08B95F2}"/>
              </a:ext>
            </a:extLst>
          </p:cNvPr>
          <p:cNvCxnSpPr/>
          <p:nvPr/>
        </p:nvCxnSpPr>
        <p:spPr>
          <a:xfrm flipH="1">
            <a:off x="8789212" y="6401028"/>
            <a:ext cx="184965" cy="0"/>
          </a:xfrm>
          <a:prstGeom prst="straightConnector1">
            <a:avLst/>
          </a:prstGeom>
          <a:noFill/>
          <a:ln w="25402" cap="flat">
            <a:solidFill>
              <a:srgbClr val="A6A6A6"/>
            </a:solidFill>
            <a:prstDash val="solid"/>
            <a:miter/>
            <a:tailEnd type="arrow"/>
          </a:ln>
        </p:spPr>
      </p:cxnSp>
      <p:sp>
        <p:nvSpPr>
          <p:cNvPr id="70" name="Google Shape;488;p28">
            <a:extLst>
              <a:ext uri="{FF2B5EF4-FFF2-40B4-BE49-F238E27FC236}">
                <a16:creationId xmlns:a16="http://schemas.microsoft.com/office/drawing/2014/main" id="{A25F9296-C4B9-48F6-ADD3-AC743CF91520}"/>
              </a:ext>
            </a:extLst>
          </p:cNvPr>
          <p:cNvSpPr txBox="1"/>
          <p:nvPr/>
        </p:nvSpPr>
        <p:spPr>
          <a:xfrm>
            <a:off x="8766947" y="6093204"/>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cxnSp>
        <p:nvCxnSpPr>
          <p:cNvPr id="71" name="Google Shape;473;p28">
            <a:extLst>
              <a:ext uri="{FF2B5EF4-FFF2-40B4-BE49-F238E27FC236}">
                <a16:creationId xmlns:a16="http://schemas.microsoft.com/office/drawing/2014/main" id="{639D1F79-E0A5-4EE1-B3DA-BE9202AE0E28}"/>
              </a:ext>
            </a:extLst>
          </p:cNvPr>
          <p:cNvCxnSpPr/>
          <p:nvPr/>
        </p:nvCxnSpPr>
        <p:spPr>
          <a:xfrm>
            <a:off x="8300822" y="1503401"/>
            <a:ext cx="0" cy="202119"/>
          </a:xfrm>
          <a:prstGeom prst="straightConnector1">
            <a:avLst/>
          </a:prstGeom>
          <a:noFill/>
          <a:ln w="25402" cap="flat">
            <a:solidFill>
              <a:srgbClr val="A6A6A6"/>
            </a:solidFill>
            <a:prstDash val="solid"/>
            <a:miter/>
            <a:tailEnd type="arrow"/>
          </a:ln>
        </p:spPr>
      </p:cxnSp>
      <p:cxnSp>
        <p:nvCxnSpPr>
          <p:cNvPr id="72" name="Google Shape;473;p28">
            <a:extLst>
              <a:ext uri="{FF2B5EF4-FFF2-40B4-BE49-F238E27FC236}">
                <a16:creationId xmlns:a16="http://schemas.microsoft.com/office/drawing/2014/main" id="{0CF65E29-29C8-4CD7-8E91-4B8EBCD5BA93}"/>
              </a:ext>
            </a:extLst>
          </p:cNvPr>
          <p:cNvCxnSpPr/>
          <p:nvPr/>
        </p:nvCxnSpPr>
        <p:spPr>
          <a:xfrm flipV="1">
            <a:off x="8524548" y="1503401"/>
            <a:ext cx="0" cy="202119"/>
          </a:xfrm>
          <a:prstGeom prst="straightConnector1">
            <a:avLst/>
          </a:prstGeom>
          <a:noFill/>
          <a:ln w="25402" cap="flat">
            <a:solidFill>
              <a:srgbClr val="A6A6A6"/>
            </a:solidFill>
            <a:prstDash val="solid"/>
            <a:miter/>
            <a:tailEnd type="arrow"/>
          </a:ln>
        </p:spPr>
      </p:cxnSp>
      <p:sp>
        <p:nvSpPr>
          <p:cNvPr id="73" name="Freeform: Shape 8">
            <a:extLst>
              <a:ext uri="{FF2B5EF4-FFF2-40B4-BE49-F238E27FC236}">
                <a16:creationId xmlns:a16="http://schemas.microsoft.com/office/drawing/2014/main" id="{04BC1A21-8703-48DF-B604-61409E74071F}"/>
              </a:ext>
            </a:extLst>
          </p:cNvPr>
          <p:cNvSpPr/>
          <p:nvPr/>
        </p:nvSpPr>
        <p:spPr>
          <a:xfrm>
            <a:off x="4048350" y="1626799"/>
            <a:ext cx="947199" cy="5032674"/>
          </a:xfrm>
          <a:custGeom>
            <a:avLst/>
            <a:gdLst>
              <a:gd name="f0" fmla="val 10800000"/>
              <a:gd name="f1" fmla="val 5400000"/>
              <a:gd name="f2" fmla="val 180"/>
              <a:gd name="f3" fmla="val w"/>
              <a:gd name="f4" fmla="val h"/>
              <a:gd name="f5" fmla="val 0"/>
              <a:gd name="f6" fmla="val 895794"/>
              <a:gd name="f7" fmla="val 5032676"/>
              <a:gd name="f8" fmla="val 237"/>
              <a:gd name="f9" fmla="val 3670212"/>
              <a:gd name="f10" fmla="val -696"/>
              <a:gd name="f11" fmla="val 4121246"/>
              <a:gd name="f12" fmla="val 1493"/>
              <a:gd name="f13" fmla="val 4581642"/>
              <a:gd name="f14" fmla="val 560"/>
              <a:gd name="f15" fmla="val 857882"/>
              <a:gd name="f16" fmla="val 5032352"/>
              <a:gd name="f17" fmla="val 855780"/>
              <a:gd name="f18" fmla="val 3733273"/>
              <a:gd name="f19" fmla="val 897820"/>
              <a:gd name="f20" fmla="val 1299079"/>
              <a:gd name="f21" fmla="val 895718"/>
              <a:gd name="f22" fmla="+- 0 0 -90"/>
              <a:gd name="f23" fmla="*/ f3 1 895794"/>
              <a:gd name="f24" fmla="*/ f4 1 5032676"/>
              <a:gd name="f25" fmla="val f5"/>
              <a:gd name="f26" fmla="val f6"/>
              <a:gd name="f27" fmla="val f7"/>
              <a:gd name="f28" fmla="*/ f22 f0 1"/>
              <a:gd name="f29" fmla="+- f27 0 f25"/>
              <a:gd name="f30" fmla="+- f26 0 f25"/>
              <a:gd name="f31" fmla="*/ f28 1 f2"/>
              <a:gd name="f32" fmla="*/ f30 1 895794"/>
              <a:gd name="f33" fmla="*/ f29 1 5032676"/>
              <a:gd name="f34" fmla="*/ 237 f30 1"/>
              <a:gd name="f35" fmla="*/ 3670212 f29 1"/>
              <a:gd name="f36" fmla="*/ 560 f30 1"/>
              <a:gd name="f37" fmla="*/ 5032676 f29 1"/>
              <a:gd name="f38" fmla="*/ 857882 f30 1"/>
              <a:gd name="f39" fmla="*/ 5032352 f29 1"/>
              <a:gd name="f40" fmla="*/ 895718 f30 1"/>
              <a:gd name="f41" fmla="*/ 0 f29 1"/>
              <a:gd name="f42" fmla="+- f31 0 f1"/>
              <a:gd name="f43" fmla="*/ f34 1 895794"/>
              <a:gd name="f44" fmla="*/ f35 1 5032676"/>
              <a:gd name="f45" fmla="*/ f36 1 895794"/>
              <a:gd name="f46" fmla="*/ f37 1 5032676"/>
              <a:gd name="f47" fmla="*/ f38 1 895794"/>
              <a:gd name="f48" fmla="*/ f39 1 5032676"/>
              <a:gd name="f49" fmla="*/ f40 1 895794"/>
              <a:gd name="f50" fmla="*/ f41 1 5032676"/>
              <a:gd name="f51" fmla="*/ f25 1 f32"/>
              <a:gd name="f52" fmla="*/ f26 1 f32"/>
              <a:gd name="f53" fmla="*/ f25 1 f33"/>
              <a:gd name="f54" fmla="*/ f27 1 f33"/>
              <a:gd name="f55" fmla="*/ f43 1 f32"/>
              <a:gd name="f56" fmla="*/ f44 1 f33"/>
              <a:gd name="f57" fmla="*/ f45 1 f32"/>
              <a:gd name="f58" fmla="*/ f46 1 f33"/>
              <a:gd name="f59" fmla="*/ f47 1 f32"/>
              <a:gd name="f60" fmla="*/ f48 1 f33"/>
              <a:gd name="f61" fmla="*/ f49 1 f32"/>
              <a:gd name="f62" fmla="*/ f50 1 f33"/>
              <a:gd name="f63" fmla="*/ f51 f23 1"/>
              <a:gd name="f64" fmla="*/ f52 f23 1"/>
              <a:gd name="f65" fmla="*/ f54 f24 1"/>
              <a:gd name="f66" fmla="*/ f53 f24 1"/>
              <a:gd name="f67" fmla="*/ f55 f23 1"/>
              <a:gd name="f68" fmla="*/ f56 f24 1"/>
              <a:gd name="f69" fmla="*/ f57 f23 1"/>
              <a:gd name="f70" fmla="*/ f58 f24 1"/>
              <a:gd name="f71" fmla="*/ f59 f23 1"/>
              <a:gd name="f72" fmla="*/ f60 f24 1"/>
              <a:gd name="f73" fmla="*/ f61 f23 1"/>
              <a:gd name="f74" fmla="*/ f62 f24 1"/>
            </a:gdLst>
            <a:ahLst/>
            <a:cxnLst>
              <a:cxn ang="3cd4">
                <a:pos x="hc" y="t"/>
              </a:cxn>
              <a:cxn ang="0">
                <a:pos x="r" y="vc"/>
              </a:cxn>
              <a:cxn ang="cd4">
                <a:pos x="hc" y="b"/>
              </a:cxn>
              <a:cxn ang="cd2">
                <a:pos x="l" y="vc"/>
              </a:cxn>
              <a:cxn ang="f42">
                <a:pos x="f67" y="f68"/>
              </a:cxn>
              <a:cxn ang="f42">
                <a:pos x="f69" y="f70"/>
              </a:cxn>
              <a:cxn ang="f42">
                <a:pos x="f71" y="f72"/>
              </a:cxn>
              <a:cxn ang="f42">
                <a:pos x="f73" y="f74"/>
              </a:cxn>
              <a:cxn ang="f42">
                <a:pos x="f67" y="f68"/>
              </a:cxn>
            </a:cxnLst>
            <a:rect l="f63" t="f66" r="f64" b="f65"/>
            <a:pathLst>
              <a:path w="895794" h="5032676">
                <a:moveTo>
                  <a:pt x="f8" y="f9"/>
                </a:moveTo>
                <a:cubicBezTo>
                  <a:pt x="f10" y="f11"/>
                  <a:pt x="f12" y="f13"/>
                  <a:pt x="f14" y="f7"/>
                </a:cubicBezTo>
                <a:lnTo>
                  <a:pt x="f15" y="f16"/>
                </a:lnTo>
                <a:cubicBezTo>
                  <a:pt x="f17" y="f18"/>
                  <a:pt x="f19" y="f20"/>
                  <a:pt x="f21" y="f5"/>
                </a:cubicBezTo>
                <a:lnTo>
                  <a:pt x="f8" y="f9"/>
                </a:lnTo>
                <a:close/>
              </a:path>
            </a:pathLst>
          </a:custGeom>
          <a:gradFill flip="none" rotWithShape="1">
            <a:gsLst>
              <a:gs pos="0">
                <a:srgbClr val="FF0000">
                  <a:alpha val="47000"/>
                </a:srgbClr>
              </a:gs>
              <a:gs pos="33000">
                <a:srgbClr val="FFD0C5">
                  <a:alpha val="47000"/>
                </a:srgbClr>
              </a:gs>
            </a:gsLst>
            <a:lin ang="16200000" scaled="1"/>
            <a:tileRect/>
          </a:gra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dirty="0">
              <a:ln>
                <a:noFill/>
              </a:ln>
              <a:solidFill>
                <a:srgbClr val="FFFFFF"/>
              </a:solidFill>
              <a:effectLst/>
              <a:uLnTx/>
              <a:uFillTx/>
              <a:latin typeface="Arial"/>
              <a:ea typeface="+mn-ea"/>
              <a:cs typeface="+mn-cs"/>
            </a:endParaRPr>
          </a:p>
        </p:txBody>
      </p:sp>
      <p:sp>
        <p:nvSpPr>
          <p:cNvPr id="74" name="TextBox 120">
            <a:extLst>
              <a:ext uri="{FF2B5EF4-FFF2-40B4-BE49-F238E27FC236}">
                <a16:creationId xmlns:a16="http://schemas.microsoft.com/office/drawing/2014/main" id="{95E88181-7281-437D-88C0-861CD2E2D48F}"/>
              </a:ext>
            </a:extLst>
          </p:cNvPr>
          <p:cNvSpPr txBox="1"/>
          <p:nvPr/>
        </p:nvSpPr>
        <p:spPr>
          <a:xfrm>
            <a:off x="6790471" y="6654738"/>
            <a:ext cx="2353528"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75" name="Google Shape;390;p26">
            <a:extLst>
              <a:ext uri="{FF2B5EF4-FFF2-40B4-BE49-F238E27FC236}">
                <a16:creationId xmlns:a16="http://schemas.microsoft.com/office/drawing/2014/main" id="{6359D6DB-B6E6-4011-869A-22B18FAA5011}"/>
              </a:ext>
            </a:extLst>
          </p:cNvPr>
          <p:cNvSpPr txBox="1"/>
          <p:nvPr/>
        </p:nvSpPr>
        <p:spPr>
          <a:xfrm>
            <a:off x="2855744" y="2028852"/>
            <a:ext cx="997829"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Go/No-Go</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6" name="Google Shape;390;p26">
            <a:extLst>
              <a:ext uri="{FF2B5EF4-FFF2-40B4-BE49-F238E27FC236}">
                <a16:creationId xmlns:a16="http://schemas.microsoft.com/office/drawing/2014/main" id="{95AA8BEF-E87F-41BB-BB28-5FA2E4B17B40}"/>
              </a:ext>
            </a:extLst>
          </p:cNvPr>
          <p:cNvSpPr txBox="1"/>
          <p:nvPr/>
        </p:nvSpPr>
        <p:spPr>
          <a:xfrm>
            <a:off x="2796500" y="4087239"/>
            <a:ext cx="997829"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Go/No-Go</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7" name="Google Shape;390;p26">
            <a:extLst>
              <a:ext uri="{FF2B5EF4-FFF2-40B4-BE49-F238E27FC236}">
                <a16:creationId xmlns:a16="http://schemas.microsoft.com/office/drawing/2014/main" id="{187AAD98-CE4B-45FD-92B6-4FEA6A6925B4}"/>
              </a:ext>
            </a:extLst>
          </p:cNvPr>
          <p:cNvSpPr txBox="1"/>
          <p:nvPr/>
        </p:nvSpPr>
        <p:spPr>
          <a:xfrm>
            <a:off x="3105832" y="2653232"/>
            <a:ext cx="997829" cy="279330"/>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Go/</a:t>
            </a:r>
            <a:br>
              <a:rPr kumimoji="0" lang="en-US" sz="1400" b="0" i="0" u="none" strike="noStrike" kern="0" cap="none" spc="0" normalizeH="0" baseline="0" noProof="0">
                <a:ln>
                  <a:noFill/>
                </a:ln>
                <a:solidFill>
                  <a:srgbClr val="000000"/>
                </a:solidFill>
                <a:effectLst/>
                <a:uLnTx/>
                <a:uFillTx/>
                <a:latin typeface="Calibri"/>
                <a:ea typeface="Calibri"/>
                <a:cs typeface="Calibri"/>
              </a:rPr>
            </a:br>
            <a:r>
              <a:rPr kumimoji="0" lang="en-US" sz="1400" b="0" i="0" u="none" strike="noStrike" kern="0" cap="none" spc="0" normalizeH="0" baseline="0" noProof="0">
                <a:ln>
                  <a:noFill/>
                </a:ln>
                <a:solidFill>
                  <a:srgbClr val="000000"/>
                </a:solidFill>
                <a:effectLst/>
                <a:uLnTx/>
                <a:uFillTx/>
                <a:latin typeface="Calibri"/>
                <a:ea typeface="Calibri"/>
                <a:cs typeface="Calibri"/>
              </a:rPr>
              <a:t>No-Go</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9" name="Google Shape;390;p26">
            <a:extLst>
              <a:ext uri="{FF2B5EF4-FFF2-40B4-BE49-F238E27FC236}">
                <a16:creationId xmlns:a16="http://schemas.microsoft.com/office/drawing/2014/main" id="{4851BA66-9453-4005-BB79-6A7DD7105297}"/>
              </a:ext>
            </a:extLst>
          </p:cNvPr>
          <p:cNvSpPr txBox="1"/>
          <p:nvPr/>
        </p:nvSpPr>
        <p:spPr>
          <a:xfrm>
            <a:off x="0" y="2190702"/>
            <a:ext cx="792478"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rPr>
              <a:t>“Go” criteria</a:t>
            </a:r>
            <a:endParaRPr kumimoji="0" lang="en-US" sz="1400" b="0" i="0" u="none" strike="noStrike" kern="0" cap="none" spc="0" normalizeH="0" baseline="0" noProof="0" dirty="0">
              <a:ln>
                <a:noFill/>
              </a:ln>
              <a:solidFill>
                <a:srgbClr val="000000"/>
              </a:solidFill>
              <a:effectLst/>
              <a:uLnTx/>
              <a:uFillTx/>
              <a:latin typeface="Arial"/>
              <a:ea typeface="Arial"/>
              <a:cs typeface="Arial"/>
            </a:endParaRPr>
          </a:p>
        </p:txBody>
      </p:sp>
      <p:sp>
        <p:nvSpPr>
          <p:cNvPr id="80" name="Google Shape;390;p26">
            <a:extLst>
              <a:ext uri="{FF2B5EF4-FFF2-40B4-BE49-F238E27FC236}">
                <a16:creationId xmlns:a16="http://schemas.microsoft.com/office/drawing/2014/main" id="{A73582A1-6BF4-4E49-9047-040053B6DD7A}"/>
              </a:ext>
            </a:extLst>
          </p:cNvPr>
          <p:cNvSpPr txBox="1"/>
          <p:nvPr/>
        </p:nvSpPr>
        <p:spPr>
          <a:xfrm>
            <a:off x="1438776" y="2235328"/>
            <a:ext cx="1118925" cy="279330"/>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rPr>
              <a:t>Objectives</a:t>
            </a:r>
            <a:endParaRPr kumimoji="0" lang="en-US" sz="1400" b="0" i="0" u="none" strike="noStrike" kern="0" cap="none" spc="0" normalizeH="0" baseline="0" noProof="0" dirty="0">
              <a:ln>
                <a:noFill/>
              </a:ln>
              <a:solidFill>
                <a:srgbClr val="000000"/>
              </a:solidFill>
              <a:effectLst/>
              <a:uLnTx/>
              <a:uFillTx/>
              <a:latin typeface="Arial"/>
              <a:ea typeface="Arial"/>
              <a:cs typeface="Arial"/>
            </a:endParaRPr>
          </a:p>
        </p:txBody>
      </p:sp>
      <p:sp>
        <p:nvSpPr>
          <p:cNvPr id="83" name="TextBox 82">
            <a:extLst>
              <a:ext uri="{FF2B5EF4-FFF2-40B4-BE49-F238E27FC236}">
                <a16:creationId xmlns:a16="http://schemas.microsoft.com/office/drawing/2014/main" id="{91B4F02B-EA6E-4E34-0507-C798BBE3A961}"/>
              </a:ext>
            </a:extLst>
          </p:cNvPr>
          <p:cNvSpPr txBox="1"/>
          <p:nvPr/>
        </p:nvSpPr>
        <p:spPr>
          <a:xfrm>
            <a:off x="5012932" y="1351186"/>
            <a:ext cx="1777540" cy="261610"/>
          </a:xfrm>
          <a:prstGeom prst="rect">
            <a:avLst/>
          </a:prstGeom>
          <a:noFill/>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0" cap="none" spc="0" normalizeH="0" baseline="0" noProof="0" dirty="0">
                <a:ln>
                  <a:noFill/>
                </a:ln>
                <a:solidFill>
                  <a:srgbClr val="C00000"/>
                </a:solidFill>
                <a:effectLst/>
                <a:uLnTx/>
                <a:uFillTx/>
                <a:latin typeface="Calibri"/>
                <a:ea typeface="Calibri"/>
                <a:cs typeface="Calibri"/>
              </a:rPr>
              <a:t>Safety Drivers</a:t>
            </a:r>
          </a:p>
        </p:txBody>
      </p:sp>
      <p:sp>
        <p:nvSpPr>
          <p:cNvPr id="84" name="TextBox 83">
            <a:extLst>
              <a:ext uri="{FF2B5EF4-FFF2-40B4-BE49-F238E27FC236}">
                <a16:creationId xmlns:a16="http://schemas.microsoft.com/office/drawing/2014/main" id="{6E4B3162-F436-933A-45B7-65E076F277F7}"/>
              </a:ext>
            </a:extLst>
          </p:cNvPr>
          <p:cNvSpPr txBox="1"/>
          <p:nvPr/>
        </p:nvSpPr>
        <p:spPr>
          <a:xfrm>
            <a:off x="4907942" y="6645057"/>
            <a:ext cx="1777540" cy="261610"/>
          </a:xfrm>
          <a:prstGeom prst="rect">
            <a:avLst/>
          </a:prstGeom>
          <a:noFill/>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100" b="0" i="0" u="none" strike="noStrike" kern="0" cap="none" spc="0" normalizeH="0" baseline="0" noProof="0" dirty="0">
                <a:ln>
                  <a:noFill/>
                </a:ln>
                <a:solidFill>
                  <a:srgbClr val="C00000"/>
                </a:solidFill>
                <a:effectLst/>
                <a:uLnTx/>
                <a:uFillTx/>
                <a:latin typeface="Calibri"/>
                <a:ea typeface="Calibri"/>
                <a:cs typeface="Calibri"/>
              </a:rPr>
              <a:t>Autonomous Vehicle</a:t>
            </a:r>
          </a:p>
        </p:txBody>
      </p:sp>
    </p:spTree>
  </p:cSld>
  <p:clrMapOvr>
    <a:masterClrMapping/>
  </p:clrMapOvr>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1000"/>
                                        <p:tgtEl>
                                          <p:spTgt spid="37"/>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childTnLst>
                                </p:cTn>
                              </p:par>
                              <p:par>
                                <p:cTn id="14" presetID="10" presetClass="entr" presetSubtype="0" fill="hold" nodeType="withEffect">
                                  <p:stCondLst>
                                    <p:cond delay="100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1000"/>
                                        <p:tgtEl>
                                          <p:spTgt spid="40"/>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childTnLst>
                                </p:cTn>
                              </p:par>
                              <p:par>
                                <p:cTn id="23" presetID="10" presetClass="entr" presetSubtype="0" fill="hold"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1000"/>
                                        <p:tgtEl>
                                          <p:spTgt spid="42"/>
                                        </p:tgtEl>
                                      </p:cBhvr>
                                    </p:animEffect>
                                  </p:childTnLst>
                                </p:cTn>
                              </p:par>
                              <p:par>
                                <p:cTn id="26" presetID="10" presetClass="entr" presetSubtype="0" fill="hold" nodeType="withEffect">
                                  <p:stCondLst>
                                    <p:cond delay="10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1000"/>
                                        <p:tgtEl>
                                          <p:spTgt spid="45"/>
                                        </p:tgtEl>
                                      </p:cBhvr>
                                    </p:animEffect>
                                  </p:childTnLst>
                                </p:cTn>
                              </p:par>
                              <p:par>
                                <p:cTn id="35" presetID="10" presetClass="entr" presetSubtype="0" fill="hold"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1000"/>
                                        <p:tgtEl>
                                          <p:spTgt spid="46"/>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childTnLst>
                                </p:cTn>
                              </p:par>
                              <p:par>
                                <p:cTn id="41" presetID="10" presetClass="entr" presetSubtype="0" fill="hold" nodeType="withEffect">
                                  <p:stCondLst>
                                    <p:cond delay="100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childTnLst>
                                </p:cTn>
                              </p:par>
                              <p:par>
                                <p:cTn id="44" presetID="10" presetClass="entr" presetSubtype="0" fill="hold" nodeType="withEffect">
                                  <p:stCondLst>
                                    <p:cond delay="1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000"/>
                                        <p:tgtEl>
                                          <p:spTgt spid="49"/>
                                        </p:tgtEl>
                                      </p:cBhvr>
                                    </p:animEffect>
                                  </p:childTnLst>
                                </p:cTn>
                              </p:par>
                              <p:par>
                                <p:cTn id="47" presetID="10" presetClass="entr" presetSubtype="0" fill="hold" nodeType="withEffect">
                                  <p:stCondLst>
                                    <p:cond delay="100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1000"/>
                                        <p:tgtEl>
                                          <p:spTgt spid="50"/>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1000"/>
                                        <p:tgtEl>
                                          <p:spTgt spid="51"/>
                                        </p:tgtEl>
                                      </p:cBhvr>
                                    </p:animEffect>
                                  </p:childTnLst>
                                </p:cTn>
                              </p:par>
                              <p:par>
                                <p:cTn id="53" presetID="10" presetClass="entr" presetSubtype="0" fill="hold" nodeType="withEffect">
                                  <p:stCondLst>
                                    <p:cond delay="10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childTnLst>
                                </p:cTn>
                              </p:par>
                              <p:par>
                                <p:cTn id="56" presetID="10" presetClass="entr" presetSubtype="0" fill="hold" nodeType="withEffect">
                                  <p:stCondLst>
                                    <p:cond delay="100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1000"/>
                                        <p:tgtEl>
                                          <p:spTgt spid="53"/>
                                        </p:tgtEl>
                                      </p:cBhvr>
                                    </p:animEffect>
                                  </p:childTnLst>
                                </p:cTn>
                              </p:par>
                              <p:par>
                                <p:cTn id="59" presetID="10" presetClass="entr" presetSubtype="0" fill="hold" nodeType="withEffect">
                                  <p:stCondLst>
                                    <p:cond delay="100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1000"/>
                                        <p:tgtEl>
                                          <p:spTgt spid="54"/>
                                        </p:tgtEl>
                                      </p:cBhvr>
                                    </p:animEffect>
                                  </p:childTnLst>
                                </p:cTn>
                              </p:par>
                              <p:par>
                                <p:cTn id="62" presetID="10" presetClass="entr" presetSubtype="0" fill="hold" nodeType="withEffect">
                                  <p:stCondLst>
                                    <p:cond delay="100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1000"/>
                                        <p:tgtEl>
                                          <p:spTgt spid="55"/>
                                        </p:tgtEl>
                                      </p:cBhvr>
                                    </p:animEffect>
                                  </p:childTnLst>
                                </p:cTn>
                              </p:par>
                              <p:par>
                                <p:cTn id="65" presetID="10" presetClass="entr" presetSubtype="0" fill="hold" nodeType="withEffect">
                                  <p:stCondLst>
                                    <p:cond delay="10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1000"/>
                                        <p:tgtEl>
                                          <p:spTgt spid="56"/>
                                        </p:tgtEl>
                                      </p:cBhvr>
                                    </p:animEffect>
                                  </p:childTnLst>
                                </p:cTn>
                              </p:par>
                              <p:par>
                                <p:cTn id="68" presetID="10" presetClass="entr" presetSubtype="0" fill="hold" nodeType="withEffect">
                                  <p:stCondLst>
                                    <p:cond delay="100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childTnLst>
                                </p:cTn>
                              </p:par>
                              <p:par>
                                <p:cTn id="71" presetID="10" presetClass="entr" presetSubtype="0" fill="hold" nodeType="withEffect">
                                  <p:stCondLst>
                                    <p:cond delay="100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1000"/>
                                        <p:tgtEl>
                                          <p:spTgt spid="58"/>
                                        </p:tgtEl>
                                      </p:cBhvr>
                                    </p:animEffect>
                                  </p:childTnLst>
                                </p:cTn>
                              </p:par>
                              <p:par>
                                <p:cTn id="74" presetID="10" presetClass="entr" presetSubtype="0" fill="hold" nodeType="withEffect">
                                  <p:stCondLst>
                                    <p:cond delay="1000"/>
                                  </p:stCondLst>
                                  <p:childTnLst>
                                    <p:set>
                                      <p:cBhvr>
                                        <p:cTn id="75" dur="1" fill="hold">
                                          <p:stCondLst>
                                            <p:cond delay="0"/>
                                          </p:stCondLst>
                                        </p:cTn>
                                        <p:tgtEl>
                                          <p:spTgt spid="59"/>
                                        </p:tgtEl>
                                        <p:attrNameLst>
                                          <p:attrName>style.visibility</p:attrName>
                                        </p:attrNameLst>
                                      </p:cBhvr>
                                      <p:to>
                                        <p:strVal val="visible"/>
                                      </p:to>
                                    </p:set>
                                    <p:animEffect transition="in" filter="fade">
                                      <p:cBhvr>
                                        <p:cTn id="76" dur="1000"/>
                                        <p:tgtEl>
                                          <p:spTgt spid="59"/>
                                        </p:tgtEl>
                                      </p:cBhvr>
                                    </p:animEffect>
                                  </p:childTnLst>
                                </p:cTn>
                              </p:par>
                              <p:par>
                                <p:cTn id="77" presetID="10" presetClass="entr" presetSubtype="0" fill="hold" grpId="0" nodeType="withEffect">
                                  <p:stCondLst>
                                    <p:cond delay="100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1000"/>
                                        <p:tgtEl>
                                          <p:spTgt spid="60"/>
                                        </p:tgtEl>
                                      </p:cBhvr>
                                    </p:animEffect>
                                  </p:childTnLst>
                                </p:cTn>
                              </p:par>
                              <p:par>
                                <p:cTn id="80" presetID="10" presetClass="entr" presetSubtype="0" fill="hold" nodeType="withEffect">
                                  <p:stCondLst>
                                    <p:cond delay="1000"/>
                                  </p:stCondLst>
                                  <p:childTnLst>
                                    <p:set>
                                      <p:cBhvr>
                                        <p:cTn id="81" dur="1" fill="hold">
                                          <p:stCondLst>
                                            <p:cond delay="0"/>
                                          </p:stCondLst>
                                        </p:cTn>
                                        <p:tgtEl>
                                          <p:spTgt spid="61"/>
                                        </p:tgtEl>
                                        <p:attrNameLst>
                                          <p:attrName>style.visibility</p:attrName>
                                        </p:attrNameLst>
                                      </p:cBhvr>
                                      <p:to>
                                        <p:strVal val="visible"/>
                                      </p:to>
                                    </p:set>
                                    <p:animEffect transition="in" filter="fade">
                                      <p:cBhvr>
                                        <p:cTn id="82" dur="1000"/>
                                        <p:tgtEl>
                                          <p:spTgt spid="61"/>
                                        </p:tgtEl>
                                      </p:cBhvr>
                                    </p:animEffect>
                                  </p:childTnLst>
                                </p:cTn>
                              </p:par>
                              <p:par>
                                <p:cTn id="83" presetID="10" presetClass="entr" presetSubtype="0" fill="hold" nodeType="withEffect">
                                  <p:stCondLst>
                                    <p:cond delay="100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1000"/>
                                        <p:tgtEl>
                                          <p:spTgt spid="62"/>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63"/>
                                        </p:tgtEl>
                                        <p:attrNameLst>
                                          <p:attrName>style.visibility</p:attrName>
                                        </p:attrNameLst>
                                      </p:cBhvr>
                                      <p:to>
                                        <p:strVal val="visible"/>
                                      </p:to>
                                    </p:set>
                                    <p:animEffect transition="in" filter="fade">
                                      <p:cBhvr>
                                        <p:cTn id="88" dur="1000"/>
                                        <p:tgtEl>
                                          <p:spTgt spid="63"/>
                                        </p:tgtEl>
                                      </p:cBhvr>
                                    </p:animEffect>
                                  </p:childTnLst>
                                </p:cTn>
                              </p:par>
                              <p:par>
                                <p:cTn id="89" presetID="10" presetClass="entr" presetSubtype="0" fill="hold" nodeType="withEffect">
                                  <p:stCondLst>
                                    <p:cond delay="100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1000"/>
                                        <p:tgtEl>
                                          <p:spTgt spid="67"/>
                                        </p:tgtEl>
                                      </p:cBhvr>
                                    </p:animEffect>
                                  </p:childTnLst>
                                </p:cTn>
                              </p:par>
                              <p:par>
                                <p:cTn id="92" presetID="10" presetClass="entr" presetSubtype="0" fill="hold" grpId="0" nodeType="withEffect">
                                  <p:stCondLst>
                                    <p:cond delay="100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1000"/>
                                        <p:tgtEl>
                                          <p:spTgt spid="68"/>
                                        </p:tgtEl>
                                      </p:cBhvr>
                                    </p:animEffect>
                                  </p:childTnLst>
                                </p:cTn>
                              </p:par>
                              <p:par>
                                <p:cTn id="95" presetID="10" presetClass="entr" presetSubtype="0" fill="hold" nodeType="withEffect">
                                  <p:stCondLst>
                                    <p:cond delay="1000"/>
                                  </p:stCondLst>
                                  <p:childTnLst>
                                    <p:set>
                                      <p:cBhvr>
                                        <p:cTn id="96" dur="1" fill="hold">
                                          <p:stCondLst>
                                            <p:cond delay="0"/>
                                          </p:stCondLst>
                                        </p:cTn>
                                        <p:tgtEl>
                                          <p:spTgt spid="69"/>
                                        </p:tgtEl>
                                        <p:attrNameLst>
                                          <p:attrName>style.visibility</p:attrName>
                                        </p:attrNameLst>
                                      </p:cBhvr>
                                      <p:to>
                                        <p:strVal val="visible"/>
                                      </p:to>
                                    </p:set>
                                    <p:animEffect transition="in" filter="fade">
                                      <p:cBhvr>
                                        <p:cTn id="97" dur="1000"/>
                                        <p:tgtEl>
                                          <p:spTgt spid="69"/>
                                        </p:tgtEl>
                                      </p:cBhvr>
                                    </p:animEffect>
                                  </p:childTnLst>
                                </p:cTn>
                              </p:par>
                              <p:par>
                                <p:cTn id="98" presetID="10" presetClass="entr" presetSubtype="0" fill="hold" grpId="0" nodeType="withEffect">
                                  <p:stCondLst>
                                    <p:cond delay="1000"/>
                                  </p:stCondLst>
                                  <p:childTnLst>
                                    <p:set>
                                      <p:cBhvr>
                                        <p:cTn id="99" dur="1" fill="hold">
                                          <p:stCondLst>
                                            <p:cond delay="0"/>
                                          </p:stCondLst>
                                        </p:cTn>
                                        <p:tgtEl>
                                          <p:spTgt spid="70"/>
                                        </p:tgtEl>
                                        <p:attrNameLst>
                                          <p:attrName>style.visibility</p:attrName>
                                        </p:attrNameLst>
                                      </p:cBhvr>
                                      <p:to>
                                        <p:strVal val="visible"/>
                                      </p:to>
                                    </p:set>
                                    <p:animEffect transition="in" filter="fade">
                                      <p:cBhvr>
                                        <p:cTn id="100" dur="1000"/>
                                        <p:tgtEl>
                                          <p:spTgt spid="70"/>
                                        </p:tgtEl>
                                      </p:cBhvr>
                                    </p:animEffect>
                                  </p:childTnLst>
                                </p:cTn>
                              </p:par>
                              <p:par>
                                <p:cTn id="101" presetID="10" presetClass="entr" presetSubtype="0" fill="hold" nodeType="withEffect">
                                  <p:stCondLst>
                                    <p:cond delay="100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1000"/>
                                        <p:tgtEl>
                                          <p:spTgt spid="71"/>
                                        </p:tgtEl>
                                      </p:cBhvr>
                                    </p:animEffect>
                                  </p:childTnLst>
                                </p:cTn>
                              </p:par>
                              <p:par>
                                <p:cTn id="104" presetID="10" presetClass="entr" presetSubtype="0" fill="hold" nodeType="withEffect">
                                  <p:stCondLst>
                                    <p:cond delay="1000"/>
                                  </p:stCondLst>
                                  <p:childTnLst>
                                    <p:set>
                                      <p:cBhvr>
                                        <p:cTn id="105" dur="1" fill="hold">
                                          <p:stCondLst>
                                            <p:cond delay="0"/>
                                          </p:stCondLst>
                                        </p:cTn>
                                        <p:tgtEl>
                                          <p:spTgt spid="72"/>
                                        </p:tgtEl>
                                        <p:attrNameLst>
                                          <p:attrName>style.visibility</p:attrName>
                                        </p:attrNameLst>
                                      </p:cBhvr>
                                      <p:to>
                                        <p:strVal val="visible"/>
                                      </p:to>
                                    </p:set>
                                    <p:animEffect transition="in" filter="fade">
                                      <p:cBhvr>
                                        <p:cTn id="106" dur="1000"/>
                                        <p:tgtEl>
                                          <p:spTgt spid="72"/>
                                        </p:tgtEl>
                                      </p:cBhvr>
                                    </p:animEffect>
                                  </p:childTnLst>
                                </p:cTn>
                              </p:par>
                              <p:par>
                                <p:cTn id="107" presetID="10" presetClass="entr" presetSubtype="0" fill="hold" grpId="0" nodeType="withEffect">
                                  <p:stCondLst>
                                    <p:cond delay="1000"/>
                                  </p:stCondLst>
                                  <p:childTnLst>
                                    <p:set>
                                      <p:cBhvr>
                                        <p:cTn id="108" dur="1" fill="hold">
                                          <p:stCondLst>
                                            <p:cond delay="0"/>
                                          </p:stCondLst>
                                        </p:cTn>
                                        <p:tgtEl>
                                          <p:spTgt spid="73"/>
                                        </p:tgtEl>
                                        <p:attrNameLst>
                                          <p:attrName>style.visibility</p:attrName>
                                        </p:attrNameLst>
                                      </p:cBhvr>
                                      <p:to>
                                        <p:strVal val="visible"/>
                                      </p:to>
                                    </p:set>
                                    <p:animEffect transition="in" filter="fade">
                                      <p:cBhvr>
                                        <p:cTn id="109" dur="1000"/>
                                        <p:tgtEl>
                                          <p:spTgt spid="7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81"/>
                                        </p:tgtEl>
                                        <p:attrNameLst>
                                          <p:attrName>style.visibility</p:attrName>
                                        </p:attrNameLst>
                                      </p:cBhvr>
                                      <p:to>
                                        <p:strVal val="visible"/>
                                      </p:to>
                                    </p:set>
                                    <p:animEffect transition="in" filter="fade">
                                      <p:cBhvr>
                                        <p:cTn id="114" dur="500"/>
                                        <p:tgtEl>
                                          <p:spTgt spid="81"/>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87"/>
                                        </p:tgtEl>
                                        <p:attrNameLst>
                                          <p:attrName>style.visibility</p:attrName>
                                        </p:attrNameLst>
                                      </p:cBhvr>
                                      <p:to>
                                        <p:strVal val="visible"/>
                                      </p:to>
                                    </p:set>
                                    <p:animEffect transition="in" filter="fade">
                                      <p:cBhvr>
                                        <p:cTn id="11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1" grpId="0" animBg="1"/>
      <p:bldP spid="36" grpId="0"/>
      <p:bldP spid="37" grpId="0" animBg="1"/>
      <p:bldP spid="38" grpId="0" animBg="1"/>
      <p:bldP spid="40" grpId="0" animBg="1"/>
      <p:bldP spid="41" grpId="0" animBg="1"/>
      <p:bldP spid="44" grpId="0" animBg="1"/>
      <p:bldP spid="45" grpId="0" animBg="1"/>
      <p:bldP spid="47" grpId="0" animBg="1"/>
      <p:bldP spid="51" grpId="0" animBg="1"/>
      <p:bldP spid="60" grpId="0"/>
      <p:bldP spid="63" grpId="0" animBg="1"/>
      <p:bldP spid="68" grpId="0"/>
      <p:bldP spid="70" grpId="0"/>
      <p:bldP spid="73"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27">
            <a:extLst>
              <a:ext uri="{FF2B5EF4-FFF2-40B4-BE49-F238E27FC236}">
                <a16:creationId xmlns:a16="http://schemas.microsoft.com/office/drawing/2014/main" id="{62E6E15B-7F38-4055-9921-572E05328740}"/>
              </a:ext>
            </a:extLst>
          </p:cNvPr>
          <p:cNvSpPr/>
          <p:nvPr/>
        </p:nvSpPr>
        <p:spPr>
          <a:xfrm>
            <a:off x="-136455" y="6288499"/>
            <a:ext cx="9314599" cy="281351"/>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US" sz="1400" b="0" i="0" u="none" strike="noStrike" kern="0" cap="none" spc="0" normalizeH="0" baseline="0" noProof="0">
              <a:ln>
                <a:noFill/>
              </a:ln>
              <a:solidFill>
                <a:srgbClr val="FFFFFF"/>
              </a:solidFill>
              <a:effectLst/>
              <a:uLnTx/>
              <a:uFillTx/>
              <a:latin typeface="Arial"/>
              <a:ea typeface="+mn-ea"/>
              <a:cs typeface="+mn-cs"/>
            </a:endParaRPr>
          </a:p>
        </p:txBody>
      </p:sp>
      <p:sp>
        <p:nvSpPr>
          <p:cNvPr id="4" name="Google Shape;121;p18">
            <a:extLst>
              <a:ext uri="{FF2B5EF4-FFF2-40B4-BE49-F238E27FC236}">
                <a16:creationId xmlns:a16="http://schemas.microsoft.com/office/drawing/2014/main" id="{DD94A0E8-F58E-4B44-9A7D-11D530A02437}"/>
              </a:ext>
            </a:extLst>
          </p:cNvPr>
          <p:cNvSpPr txBox="1"/>
          <p:nvPr/>
        </p:nvSpPr>
        <p:spPr>
          <a:xfrm>
            <a:off x="2915728" y="0"/>
            <a:ext cx="6228271" cy="848517"/>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4400" b="0" i="0" u="none" strike="noStrike" kern="0" cap="none" spc="0" normalizeH="0" baseline="0" noProof="0" dirty="0">
                <a:ln>
                  <a:noFill/>
                </a:ln>
                <a:solidFill>
                  <a:srgbClr val="000000"/>
                </a:solidFill>
                <a:effectLst/>
                <a:uLnTx/>
                <a:uFillTx/>
                <a:latin typeface="Calibri"/>
                <a:ea typeface="Calibri"/>
                <a:cs typeface="Calibri"/>
              </a:rPr>
              <a:t>Control Structure</a:t>
            </a:r>
          </a:p>
        </p:txBody>
      </p:sp>
      <p:sp>
        <p:nvSpPr>
          <p:cNvPr id="6" name="Google Shape;464;p28">
            <a:extLst>
              <a:ext uri="{FF2B5EF4-FFF2-40B4-BE49-F238E27FC236}">
                <a16:creationId xmlns:a16="http://schemas.microsoft.com/office/drawing/2014/main" id="{ECEB13F0-20E0-4503-B374-018C97F722B2}"/>
              </a:ext>
            </a:extLst>
          </p:cNvPr>
          <p:cNvSpPr/>
          <p:nvPr/>
        </p:nvSpPr>
        <p:spPr>
          <a:xfrm>
            <a:off x="149694" y="6146251"/>
            <a:ext cx="3870774" cy="450433"/>
          </a:xfrm>
          <a:prstGeom prst="rect">
            <a:avLst/>
          </a:prstGeom>
          <a:no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Autonomous Vehicle</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7" name="Google Shape;468;p28">
            <a:extLst>
              <a:ext uri="{FF2B5EF4-FFF2-40B4-BE49-F238E27FC236}">
                <a16:creationId xmlns:a16="http://schemas.microsoft.com/office/drawing/2014/main" id="{C82F50FF-A002-464A-BE7D-8A6CF0851E9A}"/>
              </a:ext>
            </a:extLst>
          </p:cNvPr>
          <p:cNvSpPr/>
          <p:nvPr/>
        </p:nvSpPr>
        <p:spPr>
          <a:xfrm>
            <a:off x="149694" y="1574022"/>
            <a:ext cx="3977374" cy="41631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Program Management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8" name="Google Shape;469;p28">
            <a:extLst>
              <a:ext uri="{FF2B5EF4-FFF2-40B4-BE49-F238E27FC236}">
                <a16:creationId xmlns:a16="http://schemas.microsoft.com/office/drawing/2014/main" id="{D63A03CB-2D22-47D1-99D7-6ED70F8B311E}"/>
              </a:ext>
            </a:extLst>
          </p:cNvPr>
          <p:cNvSpPr/>
          <p:nvPr/>
        </p:nvSpPr>
        <p:spPr>
          <a:xfrm>
            <a:off x="1160435" y="3072623"/>
            <a:ext cx="760195" cy="507610"/>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Test Route Planners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sp>
        <p:nvSpPr>
          <p:cNvPr id="9" name="Google Shape;470;p28">
            <a:extLst>
              <a:ext uri="{FF2B5EF4-FFF2-40B4-BE49-F238E27FC236}">
                <a16:creationId xmlns:a16="http://schemas.microsoft.com/office/drawing/2014/main" id="{45930A45-5B11-40F0-A460-E89CAD2E8235}"/>
              </a:ext>
            </a:extLst>
          </p:cNvPr>
          <p:cNvSpPr/>
          <p:nvPr/>
        </p:nvSpPr>
        <p:spPr>
          <a:xfrm>
            <a:off x="161873" y="2685622"/>
            <a:ext cx="1892076" cy="1617555"/>
          </a:xfrm>
          <a:prstGeom prst="rect">
            <a:avLst/>
          </a:prstGeom>
          <a:noFill/>
          <a:ln w="12701" cap="flat">
            <a:solidFill>
              <a:srgbClr val="000000"/>
            </a:solidFill>
            <a:prstDash val="solid"/>
            <a:miter/>
          </a:ln>
        </p:spPr>
        <p:txBody>
          <a:bodyPr vert="horz" wrap="square" lIns="91421" tIns="45701" rIns="91421" bIns="45701" anchor="t"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Engineering Team</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11" name="Google Shape;473;p28">
            <a:extLst>
              <a:ext uri="{FF2B5EF4-FFF2-40B4-BE49-F238E27FC236}">
                <a16:creationId xmlns:a16="http://schemas.microsoft.com/office/drawing/2014/main" id="{9B165F0A-E5EB-4E25-9222-B8C7A74BA20F}"/>
              </a:ext>
            </a:extLst>
          </p:cNvPr>
          <p:cNvCxnSpPr/>
          <p:nvPr/>
        </p:nvCxnSpPr>
        <p:spPr>
          <a:xfrm>
            <a:off x="2570824" y="5929410"/>
            <a:ext cx="0" cy="216841"/>
          </a:xfrm>
          <a:prstGeom prst="straightConnector1">
            <a:avLst/>
          </a:prstGeom>
          <a:noFill/>
          <a:ln w="25402" cap="flat">
            <a:solidFill>
              <a:srgbClr val="000000"/>
            </a:solidFill>
            <a:prstDash val="solid"/>
            <a:miter/>
            <a:tailEnd type="arrow"/>
          </a:ln>
        </p:spPr>
      </p:cxnSp>
      <p:sp>
        <p:nvSpPr>
          <p:cNvPr id="12" name="Google Shape;477;p28">
            <a:extLst>
              <a:ext uri="{FF2B5EF4-FFF2-40B4-BE49-F238E27FC236}">
                <a16:creationId xmlns:a16="http://schemas.microsoft.com/office/drawing/2014/main" id="{5EA32B3F-7EF5-4B78-B95E-121F44E5B4B4}"/>
              </a:ext>
            </a:extLst>
          </p:cNvPr>
          <p:cNvSpPr/>
          <p:nvPr/>
        </p:nvSpPr>
        <p:spPr>
          <a:xfrm>
            <a:off x="1504405" y="5215410"/>
            <a:ext cx="2516063" cy="714000"/>
          </a:xfrm>
          <a:prstGeom prst="rect">
            <a:avLst/>
          </a:prstGeom>
          <a:no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Safety Driver(s)</a:t>
            </a:r>
          </a:p>
        </p:txBody>
      </p:sp>
      <p:sp>
        <p:nvSpPr>
          <p:cNvPr id="13" name="Google Shape;478;p28">
            <a:extLst>
              <a:ext uri="{FF2B5EF4-FFF2-40B4-BE49-F238E27FC236}">
                <a16:creationId xmlns:a16="http://schemas.microsoft.com/office/drawing/2014/main" id="{35509193-3C99-4498-A539-3E5D26B07C7D}"/>
              </a:ext>
            </a:extLst>
          </p:cNvPr>
          <p:cNvSpPr/>
          <p:nvPr/>
        </p:nvSpPr>
        <p:spPr>
          <a:xfrm>
            <a:off x="257017" y="3721673"/>
            <a:ext cx="760186" cy="416317"/>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Post-drive reviewers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14" name="Google Shape;480;p28">
            <a:extLst>
              <a:ext uri="{FF2B5EF4-FFF2-40B4-BE49-F238E27FC236}">
                <a16:creationId xmlns:a16="http://schemas.microsoft.com/office/drawing/2014/main" id="{DF660366-3514-4BBE-B52F-9906E6AE18D5}"/>
              </a:ext>
            </a:extLst>
          </p:cNvPr>
          <p:cNvCxnSpPr/>
          <p:nvPr/>
        </p:nvCxnSpPr>
        <p:spPr>
          <a:xfrm rot="10799991">
            <a:off x="2864456" y="5929409"/>
            <a:ext cx="0" cy="216841"/>
          </a:xfrm>
          <a:prstGeom prst="straightConnector1">
            <a:avLst/>
          </a:prstGeom>
          <a:noFill/>
          <a:ln w="25402" cap="flat">
            <a:solidFill>
              <a:srgbClr val="000000"/>
            </a:solidFill>
            <a:prstDash val="solid"/>
            <a:miter/>
            <a:tailEnd type="arrow"/>
          </a:ln>
        </p:spPr>
      </p:cxnSp>
      <p:cxnSp>
        <p:nvCxnSpPr>
          <p:cNvPr id="15" name="Google Shape;481;p28">
            <a:extLst>
              <a:ext uri="{FF2B5EF4-FFF2-40B4-BE49-F238E27FC236}">
                <a16:creationId xmlns:a16="http://schemas.microsoft.com/office/drawing/2014/main" id="{0EAD5231-ED52-43A3-A3C6-0311F4817F4F}"/>
              </a:ext>
            </a:extLst>
          </p:cNvPr>
          <p:cNvCxnSpPr/>
          <p:nvPr/>
        </p:nvCxnSpPr>
        <p:spPr>
          <a:xfrm flipV="1">
            <a:off x="344552" y="4286498"/>
            <a:ext cx="0" cy="1859744"/>
          </a:xfrm>
          <a:prstGeom prst="straightConnector1">
            <a:avLst/>
          </a:prstGeom>
          <a:noFill/>
          <a:ln w="25402" cap="flat">
            <a:solidFill>
              <a:srgbClr val="000000"/>
            </a:solidFill>
            <a:prstDash val="solid"/>
            <a:miter/>
            <a:tailEnd type="arrow"/>
          </a:ln>
        </p:spPr>
      </p:cxnSp>
      <p:sp>
        <p:nvSpPr>
          <p:cNvPr id="16" name="Google Shape;486;p28">
            <a:extLst>
              <a:ext uri="{FF2B5EF4-FFF2-40B4-BE49-F238E27FC236}">
                <a16:creationId xmlns:a16="http://schemas.microsoft.com/office/drawing/2014/main" id="{27C2453B-858C-4637-90E0-695619C72E12}"/>
              </a:ext>
            </a:extLst>
          </p:cNvPr>
          <p:cNvSpPr/>
          <p:nvPr/>
        </p:nvSpPr>
        <p:spPr>
          <a:xfrm>
            <a:off x="2308592" y="2659442"/>
            <a:ext cx="854552" cy="41631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Legal</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22" name="Google Shape;469;p28">
            <a:extLst>
              <a:ext uri="{FF2B5EF4-FFF2-40B4-BE49-F238E27FC236}">
                <a16:creationId xmlns:a16="http://schemas.microsoft.com/office/drawing/2014/main" id="{0235442F-067B-46D9-9846-E504D727BD51}"/>
              </a:ext>
            </a:extLst>
          </p:cNvPr>
          <p:cNvSpPr/>
          <p:nvPr/>
        </p:nvSpPr>
        <p:spPr>
          <a:xfrm>
            <a:off x="257017" y="3080368"/>
            <a:ext cx="760195" cy="507610"/>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System Integrators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23" name="Google Shape;473;p28">
            <a:extLst>
              <a:ext uri="{FF2B5EF4-FFF2-40B4-BE49-F238E27FC236}">
                <a16:creationId xmlns:a16="http://schemas.microsoft.com/office/drawing/2014/main" id="{48740FFC-D8FC-44AA-A0E8-B7355544C31C}"/>
              </a:ext>
            </a:extLst>
          </p:cNvPr>
          <p:cNvCxnSpPr/>
          <p:nvPr/>
        </p:nvCxnSpPr>
        <p:spPr>
          <a:xfrm>
            <a:off x="2344437" y="4763395"/>
            <a:ext cx="0" cy="466819"/>
          </a:xfrm>
          <a:prstGeom prst="straightConnector1">
            <a:avLst/>
          </a:prstGeom>
          <a:noFill/>
          <a:ln w="25402" cap="flat">
            <a:solidFill>
              <a:srgbClr val="000000"/>
            </a:solidFill>
            <a:prstDash val="solid"/>
            <a:miter/>
            <a:tailEnd type="arrow"/>
          </a:ln>
        </p:spPr>
      </p:cxnSp>
      <p:sp>
        <p:nvSpPr>
          <p:cNvPr id="25" name="Google Shape;486;p28">
            <a:extLst>
              <a:ext uri="{FF2B5EF4-FFF2-40B4-BE49-F238E27FC236}">
                <a16:creationId xmlns:a16="http://schemas.microsoft.com/office/drawing/2014/main" id="{A1DFE58C-7315-4750-B516-18922331CADF}"/>
              </a:ext>
            </a:extLst>
          </p:cNvPr>
          <p:cNvSpPr/>
          <p:nvPr/>
        </p:nvSpPr>
        <p:spPr>
          <a:xfrm>
            <a:off x="1775003" y="4574735"/>
            <a:ext cx="1118932" cy="34303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Trainers</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26" name="Google Shape;388;p26">
            <a:extLst>
              <a:ext uri="{FF2B5EF4-FFF2-40B4-BE49-F238E27FC236}">
                <a16:creationId xmlns:a16="http://schemas.microsoft.com/office/drawing/2014/main" id="{4A38A96B-AFB3-4899-9352-8B90B825CB5D}"/>
              </a:ext>
            </a:extLst>
          </p:cNvPr>
          <p:cNvCxnSpPr/>
          <p:nvPr/>
        </p:nvCxnSpPr>
        <p:spPr>
          <a:xfrm>
            <a:off x="3862862" y="1986536"/>
            <a:ext cx="0" cy="3228874"/>
          </a:xfrm>
          <a:prstGeom prst="straightConnector1">
            <a:avLst/>
          </a:prstGeom>
          <a:noFill/>
          <a:ln w="25402" cap="flat">
            <a:solidFill>
              <a:srgbClr val="000000"/>
            </a:solidFill>
            <a:prstDash val="solid"/>
            <a:miter/>
            <a:tailEnd type="arrow"/>
          </a:ln>
        </p:spPr>
      </p:cxnSp>
      <p:sp>
        <p:nvSpPr>
          <p:cNvPr id="27" name="Google Shape;390;p26">
            <a:extLst>
              <a:ext uri="{FF2B5EF4-FFF2-40B4-BE49-F238E27FC236}">
                <a16:creationId xmlns:a16="http://schemas.microsoft.com/office/drawing/2014/main" id="{EE25E3A6-A979-4C86-B7C8-7BE56D2823A8}"/>
              </a:ext>
            </a:extLst>
          </p:cNvPr>
          <p:cNvSpPr txBox="1"/>
          <p:nvPr/>
        </p:nvSpPr>
        <p:spPr>
          <a:xfrm>
            <a:off x="2865032" y="1958847"/>
            <a:ext cx="997829"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rPr>
              <a:t>Go</a:t>
            </a:r>
            <a:endParaRPr kumimoji="0" lang="en-US" sz="1400" b="0" i="0" u="none" strike="noStrike" kern="0" cap="none" spc="0" normalizeH="0" baseline="0" noProof="0" dirty="0">
              <a:ln>
                <a:noFill/>
              </a:ln>
              <a:solidFill>
                <a:srgbClr val="000000"/>
              </a:solidFill>
              <a:effectLst/>
              <a:uLnTx/>
              <a:uFillTx/>
              <a:latin typeface="Arial"/>
              <a:ea typeface="Arial"/>
              <a:cs typeface="Arial"/>
            </a:endParaRPr>
          </a:p>
        </p:txBody>
      </p:sp>
      <p:sp>
        <p:nvSpPr>
          <p:cNvPr id="34" name="Google Shape;469;p28">
            <a:extLst>
              <a:ext uri="{FF2B5EF4-FFF2-40B4-BE49-F238E27FC236}">
                <a16:creationId xmlns:a16="http://schemas.microsoft.com/office/drawing/2014/main" id="{9D51F494-F6B2-48AC-A809-DE924E97A1A9}"/>
              </a:ext>
            </a:extLst>
          </p:cNvPr>
          <p:cNvSpPr/>
          <p:nvPr/>
        </p:nvSpPr>
        <p:spPr>
          <a:xfrm>
            <a:off x="1161925" y="3721673"/>
            <a:ext cx="763670" cy="416317"/>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Safety Engineers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36" name="Google Shape;473;p28">
            <a:extLst>
              <a:ext uri="{FF2B5EF4-FFF2-40B4-BE49-F238E27FC236}">
                <a16:creationId xmlns:a16="http://schemas.microsoft.com/office/drawing/2014/main" id="{2E1A8555-9903-4E9E-8E77-A43A8361F319}"/>
              </a:ext>
            </a:extLst>
          </p:cNvPr>
          <p:cNvCxnSpPr/>
          <p:nvPr/>
        </p:nvCxnSpPr>
        <p:spPr>
          <a:xfrm>
            <a:off x="569742" y="4301312"/>
            <a:ext cx="0" cy="1844930"/>
          </a:xfrm>
          <a:prstGeom prst="straightConnector1">
            <a:avLst/>
          </a:prstGeom>
          <a:noFill/>
          <a:ln w="25402" cap="flat">
            <a:solidFill>
              <a:srgbClr val="000000"/>
            </a:solidFill>
            <a:prstDash val="solid"/>
            <a:miter/>
            <a:tailEnd type="arrow"/>
          </a:ln>
        </p:spPr>
      </p:cxnSp>
      <p:cxnSp>
        <p:nvCxnSpPr>
          <p:cNvPr id="37" name="Google Shape;475;p28">
            <a:extLst>
              <a:ext uri="{FF2B5EF4-FFF2-40B4-BE49-F238E27FC236}">
                <a16:creationId xmlns:a16="http://schemas.microsoft.com/office/drawing/2014/main" id="{5CBA4FE7-DE13-4AF1-A939-BAEA3C480AA5}"/>
              </a:ext>
            </a:extLst>
          </p:cNvPr>
          <p:cNvCxnSpPr/>
          <p:nvPr/>
        </p:nvCxnSpPr>
        <p:spPr>
          <a:xfrm flipH="1">
            <a:off x="4020468" y="5584178"/>
            <a:ext cx="184965" cy="0"/>
          </a:xfrm>
          <a:prstGeom prst="straightConnector1">
            <a:avLst/>
          </a:prstGeom>
          <a:noFill/>
          <a:ln w="25402" cap="flat">
            <a:solidFill>
              <a:srgbClr val="A6A6A6"/>
            </a:solidFill>
            <a:prstDash val="solid"/>
            <a:miter/>
            <a:tailEnd type="arrow"/>
          </a:ln>
        </p:spPr>
      </p:cxnSp>
      <p:sp>
        <p:nvSpPr>
          <p:cNvPr id="38" name="Google Shape;488;p28">
            <a:extLst>
              <a:ext uri="{FF2B5EF4-FFF2-40B4-BE49-F238E27FC236}">
                <a16:creationId xmlns:a16="http://schemas.microsoft.com/office/drawing/2014/main" id="{5EAA4114-7442-4A4C-830F-C72D4CA67894}"/>
              </a:ext>
            </a:extLst>
          </p:cNvPr>
          <p:cNvSpPr txBox="1"/>
          <p:nvPr/>
        </p:nvSpPr>
        <p:spPr>
          <a:xfrm>
            <a:off x="3998202" y="5276355"/>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cxnSp>
        <p:nvCxnSpPr>
          <p:cNvPr id="39" name="Google Shape;475;p28">
            <a:extLst>
              <a:ext uri="{FF2B5EF4-FFF2-40B4-BE49-F238E27FC236}">
                <a16:creationId xmlns:a16="http://schemas.microsoft.com/office/drawing/2014/main" id="{5B927B62-216F-43CA-AF36-7ACAE5646471}"/>
              </a:ext>
            </a:extLst>
          </p:cNvPr>
          <p:cNvCxnSpPr/>
          <p:nvPr/>
        </p:nvCxnSpPr>
        <p:spPr>
          <a:xfrm flipH="1">
            <a:off x="4036863" y="6380063"/>
            <a:ext cx="184965" cy="0"/>
          </a:xfrm>
          <a:prstGeom prst="straightConnector1">
            <a:avLst/>
          </a:prstGeom>
          <a:noFill/>
          <a:ln w="25402" cap="flat">
            <a:solidFill>
              <a:srgbClr val="A6A6A6"/>
            </a:solidFill>
            <a:prstDash val="solid"/>
            <a:miter/>
            <a:tailEnd type="arrow"/>
          </a:ln>
        </p:spPr>
      </p:cxnSp>
      <p:sp>
        <p:nvSpPr>
          <p:cNvPr id="40" name="Google Shape;488;p28">
            <a:extLst>
              <a:ext uri="{FF2B5EF4-FFF2-40B4-BE49-F238E27FC236}">
                <a16:creationId xmlns:a16="http://schemas.microsoft.com/office/drawing/2014/main" id="{C5ED9A7C-CC6E-4D27-B7B5-3C99A19F2670}"/>
              </a:ext>
            </a:extLst>
          </p:cNvPr>
          <p:cNvSpPr txBox="1"/>
          <p:nvPr/>
        </p:nvSpPr>
        <p:spPr>
          <a:xfrm>
            <a:off x="3950738" y="6402444"/>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sp>
        <p:nvSpPr>
          <p:cNvPr id="41" name="TextBox 132">
            <a:extLst>
              <a:ext uri="{FF2B5EF4-FFF2-40B4-BE49-F238E27FC236}">
                <a16:creationId xmlns:a16="http://schemas.microsoft.com/office/drawing/2014/main" id="{0EF8A67A-D14F-49FB-8BD9-BBB7B9D880B3}"/>
              </a:ext>
            </a:extLst>
          </p:cNvPr>
          <p:cNvSpPr txBox="1"/>
          <p:nvPr/>
        </p:nvSpPr>
        <p:spPr>
          <a:xfrm>
            <a:off x="6790471" y="6638150"/>
            <a:ext cx="2353528" cy="276999"/>
          </a:xfrm>
          <a:prstGeom prst="rect">
            <a:avLst/>
          </a:prstGeom>
          <a:noFill/>
          <a:ln cap="flat">
            <a:noFill/>
          </a:ln>
        </p:spPr>
        <p:txBody>
          <a:bodyPr vert="horz" wrap="non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dirty="0">
                <a:ln>
                  <a:noFill/>
                </a:ln>
                <a:solidFill>
                  <a:srgbClr val="000000"/>
                </a:solidFill>
                <a:effectLst/>
                <a:uLnTx/>
                <a:uFillTx/>
                <a:latin typeface="Arial"/>
                <a:ea typeface="Arial"/>
                <a:cs typeface="Arial"/>
              </a:rPr>
              <a:t>© Copyright 2023 John Thomas</a:t>
            </a:r>
          </a:p>
        </p:txBody>
      </p:sp>
      <p:sp>
        <p:nvSpPr>
          <p:cNvPr id="45" name="Google Shape;464;p28">
            <a:extLst>
              <a:ext uri="{FF2B5EF4-FFF2-40B4-BE49-F238E27FC236}">
                <a16:creationId xmlns:a16="http://schemas.microsoft.com/office/drawing/2014/main" id="{95F3D491-13FD-410C-A4B8-08F4DA98B038}"/>
              </a:ext>
            </a:extLst>
          </p:cNvPr>
          <p:cNvSpPr/>
          <p:nvPr/>
        </p:nvSpPr>
        <p:spPr>
          <a:xfrm>
            <a:off x="4826000" y="6134584"/>
            <a:ext cx="3870774" cy="450433"/>
          </a:xfrm>
          <a:prstGeom prst="rect">
            <a:avLst/>
          </a:prstGeom>
          <a:no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Autonomous Vehicle</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46" name="Google Shape;468;p28">
            <a:extLst>
              <a:ext uri="{FF2B5EF4-FFF2-40B4-BE49-F238E27FC236}">
                <a16:creationId xmlns:a16="http://schemas.microsoft.com/office/drawing/2014/main" id="{00C5EF59-1B52-4AD5-9EC8-8E63F2018D28}"/>
              </a:ext>
            </a:extLst>
          </p:cNvPr>
          <p:cNvSpPr/>
          <p:nvPr/>
        </p:nvSpPr>
        <p:spPr>
          <a:xfrm>
            <a:off x="4826000" y="1562355"/>
            <a:ext cx="3977374" cy="41631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Program Management</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47" name="Google Shape;469;p28">
            <a:extLst>
              <a:ext uri="{FF2B5EF4-FFF2-40B4-BE49-F238E27FC236}">
                <a16:creationId xmlns:a16="http://schemas.microsoft.com/office/drawing/2014/main" id="{47C647AA-F23B-4565-AFBF-04B15A6AC432}"/>
              </a:ext>
            </a:extLst>
          </p:cNvPr>
          <p:cNvSpPr/>
          <p:nvPr/>
        </p:nvSpPr>
        <p:spPr>
          <a:xfrm>
            <a:off x="5836741" y="3060956"/>
            <a:ext cx="760195" cy="507610"/>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Test Route Planners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sp>
        <p:nvSpPr>
          <p:cNvPr id="48" name="Google Shape;470;p28">
            <a:extLst>
              <a:ext uri="{FF2B5EF4-FFF2-40B4-BE49-F238E27FC236}">
                <a16:creationId xmlns:a16="http://schemas.microsoft.com/office/drawing/2014/main" id="{84FD76B5-DA94-4D5A-AE98-459A5BBC2F38}"/>
              </a:ext>
            </a:extLst>
          </p:cNvPr>
          <p:cNvSpPr/>
          <p:nvPr/>
        </p:nvSpPr>
        <p:spPr>
          <a:xfrm>
            <a:off x="4838179" y="2673955"/>
            <a:ext cx="1892076" cy="1617555"/>
          </a:xfrm>
          <a:prstGeom prst="rect">
            <a:avLst/>
          </a:prstGeom>
          <a:noFill/>
          <a:ln w="12701" cap="flat">
            <a:solidFill>
              <a:srgbClr val="000000"/>
            </a:solidFill>
            <a:prstDash val="solid"/>
            <a:miter/>
          </a:ln>
        </p:spPr>
        <p:txBody>
          <a:bodyPr vert="horz" wrap="square" lIns="91421" tIns="45701" rIns="91421" bIns="45701" anchor="t"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Engineering Team</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49" name="Google Shape;471;p28">
            <a:extLst>
              <a:ext uri="{FF2B5EF4-FFF2-40B4-BE49-F238E27FC236}">
                <a16:creationId xmlns:a16="http://schemas.microsoft.com/office/drawing/2014/main" id="{A1836610-7AC2-4D7B-8CC1-A0C2C386CE67}"/>
              </a:ext>
            </a:extLst>
          </p:cNvPr>
          <p:cNvCxnSpPr/>
          <p:nvPr/>
        </p:nvCxnSpPr>
        <p:spPr>
          <a:xfrm flipV="1">
            <a:off x="5468201" y="1986536"/>
            <a:ext cx="0" cy="650486"/>
          </a:xfrm>
          <a:prstGeom prst="straightConnector1">
            <a:avLst/>
          </a:prstGeom>
          <a:noFill/>
          <a:ln w="25402" cap="flat">
            <a:solidFill>
              <a:srgbClr val="000000"/>
            </a:solidFill>
            <a:prstDash val="solid"/>
            <a:miter/>
            <a:tailEnd type="arrow"/>
          </a:ln>
        </p:spPr>
      </p:cxnSp>
      <p:cxnSp>
        <p:nvCxnSpPr>
          <p:cNvPr id="50" name="Google Shape;473;p28">
            <a:extLst>
              <a:ext uri="{FF2B5EF4-FFF2-40B4-BE49-F238E27FC236}">
                <a16:creationId xmlns:a16="http://schemas.microsoft.com/office/drawing/2014/main" id="{64407FCD-F33C-4E43-ADA9-A3A3217DB438}"/>
              </a:ext>
            </a:extLst>
          </p:cNvPr>
          <p:cNvCxnSpPr/>
          <p:nvPr/>
        </p:nvCxnSpPr>
        <p:spPr>
          <a:xfrm>
            <a:off x="7247130" y="5917743"/>
            <a:ext cx="0" cy="216841"/>
          </a:xfrm>
          <a:prstGeom prst="straightConnector1">
            <a:avLst/>
          </a:prstGeom>
          <a:noFill/>
          <a:ln w="25402" cap="flat">
            <a:solidFill>
              <a:srgbClr val="000000"/>
            </a:solidFill>
            <a:prstDash val="solid"/>
            <a:miter/>
            <a:tailEnd type="arrow"/>
          </a:ln>
        </p:spPr>
      </p:cxnSp>
      <p:sp>
        <p:nvSpPr>
          <p:cNvPr id="51" name="Google Shape;477;p28">
            <a:extLst>
              <a:ext uri="{FF2B5EF4-FFF2-40B4-BE49-F238E27FC236}">
                <a16:creationId xmlns:a16="http://schemas.microsoft.com/office/drawing/2014/main" id="{FDC45188-945F-4A32-B452-24499EFE77ED}"/>
              </a:ext>
            </a:extLst>
          </p:cNvPr>
          <p:cNvSpPr/>
          <p:nvPr/>
        </p:nvSpPr>
        <p:spPr>
          <a:xfrm>
            <a:off x="6180711" y="5203743"/>
            <a:ext cx="2516063" cy="714000"/>
          </a:xfrm>
          <a:prstGeom prst="rect">
            <a:avLst/>
          </a:prstGeom>
          <a:no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Safety Driver(s)</a:t>
            </a:r>
          </a:p>
        </p:txBody>
      </p:sp>
      <p:sp>
        <p:nvSpPr>
          <p:cNvPr id="52" name="Google Shape;478;p28">
            <a:extLst>
              <a:ext uri="{FF2B5EF4-FFF2-40B4-BE49-F238E27FC236}">
                <a16:creationId xmlns:a16="http://schemas.microsoft.com/office/drawing/2014/main" id="{B8A2F684-EED5-4A58-8E55-017E5CE7F28D}"/>
              </a:ext>
            </a:extLst>
          </p:cNvPr>
          <p:cNvSpPr/>
          <p:nvPr/>
        </p:nvSpPr>
        <p:spPr>
          <a:xfrm>
            <a:off x="4933323" y="3710006"/>
            <a:ext cx="760186" cy="416317"/>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Post-drive reviewers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53" name="Google Shape;480;p28">
            <a:extLst>
              <a:ext uri="{FF2B5EF4-FFF2-40B4-BE49-F238E27FC236}">
                <a16:creationId xmlns:a16="http://schemas.microsoft.com/office/drawing/2014/main" id="{55C07DCB-099B-4CDC-99A8-F3513D571C28}"/>
              </a:ext>
            </a:extLst>
          </p:cNvPr>
          <p:cNvCxnSpPr/>
          <p:nvPr/>
        </p:nvCxnSpPr>
        <p:spPr>
          <a:xfrm rot="10799991">
            <a:off x="7540762" y="5917742"/>
            <a:ext cx="0" cy="216841"/>
          </a:xfrm>
          <a:prstGeom prst="straightConnector1">
            <a:avLst/>
          </a:prstGeom>
          <a:noFill/>
          <a:ln w="25402" cap="flat">
            <a:solidFill>
              <a:srgbClr val="000000"/>
            </a:solidFill>
            <a:prstDash val="solid"/>
            <a:miter/>
            <a:tailEnd type="arrow"/>
          </a:ln>
        </p:spPr>
      </p:cxnSp>
      <p:cxnSp>
        <p:nvCxnSpPr>
          <p:cNvPr id="54" name="Google Shape;481;p28">
            <a:extLst>
              <a:ext uri="{FF2B5EF4-FFF2-40B4-BE49-F238E27FC236}">
                <a16:creationId xmlns:a16="http://schemas.microsoft.com/office/drawing/2014/main" id="{9ACAA819-4734-47FC-B994-2AB3905611FC}"/>
              </a:ext>
            </a:extLst>
          </p:cNvPr>
          <p:cNvCxnSpPr/>
          <p:nvPr/>
        </p:nvCxnSpPr>
        <p:spPr>
          <a:xfrm flipV="1">
            <a:off x="5020858" y="4274831"/>
            <a:ext cx="0" cy="1859744"/>
          </a:xfrm>
          <a:prstGeom prst="straightConnector1">
            <a:avLst/>
          </a:prstGeom>
          <a:noFill/>
          <a:ln w="25402" cap="flat">
            <a:solidFill>
              <a:srgbClr val="000000"/>
            </a:solidFill>
            <a:prstDash val="solid"/>
            <a:miter/>
            <a:tailEnd type="arrow"/>
          </a:ln>
        </p:spPr>
      </p:cxnSp>
      <p:sp>
        <p:nvSpPr>
          <p:cNvPr id="55" name="Google Shape;486;p28">
            <a:extLst>
              <a:ext uri="{FF2B5EF4-FFF2-40B4-BE49-F238E27FC236}">
                <a16:creationId xmlns:a16="http://schemas.microsoft.com/office/drawing/2014/main" id="{C2D91EF1-5380-449A-A6C1-EE025338C2B7}"/>
              </a:ext>
            </a:extLst>
          </p:cNvPr>
          <p:cNvSpPr/>
          <p:nvPr/>
        </p:nvSpPr>
        <p:spPr>
          <a:xfrm>
            <a:off x="6984898" y="2647775"/>
            <a:ext cx="854552" cy="41631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Legal</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56" name="Google Shape;487;p28">
            <a:extLst>
              <a:ext uri="{FF2B5EF4-FFF2-40B4-BE49-F238E27FC236}">
                <a16:creationId xmlns:a16="http://schemas.microsoft.com/office/drawing/2014/main" id="{DB78A82A-D8DF-4BED-AF77-030BEFEAB479}"/>
              </a:ext>
            </a:extLst>
          </p:cNvPr>
          <p:cNvCxnSpPr/>
          <p:nvPr/>
        </p:nvCxnSpPr>
        <p:spPr>
          <a:xfrm rot="10799991">
            <a:off x="7402111" y="3080095"/>
            <a:ext cx="0" cy="216840"/>
          </a:xfrm>
          <a:prstGeom prst="straightConnector1">
            <a:avLst/>
          </a:prstGeom>
          <a:noFill/>
          <a:ln w="25402" cap="flat">
            <a:solidFill>
              <a:srgbClr val="000000"/>
            </a:solidFill>
            <a:prstDash val="solid"/>
            <a:miter/>
            <a:tailEnd type="arrow"/>
          </a:ln>
        </p:spPr>
      </p:cxnSp>
      <p:sp>
        <p:nvSpPr>
          <p:cNvPr id="57" name="Google Shape;488;p28">
            <a:extLst>
              <a:ext uri="{FF2B5EF4-FFF2-40B4-BE49-F238E27FC236}">
                <a16:creationId xmlns:a16="http://schemas.microsoft.com/office/drawing/2014/main" id="{C18B383D-9AF4-40DE-94FD-12CD9DF20C1A}"/>
              </a:ext>
            </a:extLst>
          </p:cNvPr>
          <p:cNvSpPr txBox="1"/>
          <p:nvPr/>
        </p:nvSpPr>
        <p:spPr>
          <a:xfrm>
            <a:off x="7402111" y="3138278"/>
            <a:ext cx="1010558" cy="672605"/>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State Law,</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Insurance,</a:t>
            </a:r>
            <a:endParaRPr kumimoji="0" lang="en-US" sz="1400" b="0" i="0" u="none" strike="noStrike" kern="0" cap="none" spc="0" normalizeH="0" baseline="0" noProof="0">
              <a:ln>
                <a:noFill/>
              </a:ln>
              <a:solidFill>
                <a:srgbClr val="000000"/>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Etc.</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58" name="Google Shape;491;p28">
            <a:extLst>
              <a:ext uri="{FF2B5EF4-FFF2-40B4-BE49-F238E27FC236}">
                <a16:creationId xmlns:a16="http://schemas.microsoft.com/office/drawing/2014/main" id="{D5143EC6-3EAC-4B0F-A3D3-3971E5801C6D}"/>
              </a:ext>
            </a:extLst>
          </p:cNvPr>
          <p:cNvCxnSpPr/>
          <p:nvPr/>
        </p:nvCxnSpPr>
        <p:spPr>
          <a:xfrm>
            <a:off x="6730256" y="3528544"/>
            <a:ext cx="516874" cy="0"/>
          </a:xfrm>
          <a:prstGeom prst="straightConnector1">
            <a:avLst/>
          </a:prstGeom>
          <a:noFill/>
          <a:ln w="25402" cap="flat">
            <a:solidFill>
              <a:srgbClr val="000000"/>
            </a:solidFill>
            <a:prstDash val="solid"/>
            <a:miter/>
          </a:ln>
        </p:spPr>
      </p:cxnSp>
      <p:cxnSp>
        <p:nvCxnSpPr>
          <p:cNvPr id="59" name="Google Shape;492;p28">
            <a:extLst>
              <a:ext uri="{FF2B5EF4-FFF2-40B4-BE49-F238E27FC236}">
                <a16:creationId xmlns:a16="http://schemas.microsoft.com/office/drawing/2014/main" id="{F18A8D69-87A6-4F90-8AB2-011C5F333185}"/>
              </a:ext>
            </a:extLst>
          </p:cNvPr>
          <p:cNvCxnSpPr/>
          <p:nvPr/>
        </p:nvCxnSpPr>
        <p:spPr>
          <a:xfrm flipV="1">
            <a:off x="7247130" y="3077077"/>
            <a:ext cx="0" cy="464451"/>
          </a:xfrm>
          <a:prstGeom prst="straightConnector1">
            <a:avLst/>
          </a:prstGeom>
          <a:noFill/>
          <a:ln w="25402" cap="flat">
            <a:solidFill>
              <a:srgbClr val="000000"/>
            </a:solidFill>
            <a:prstDash val="solid"/>
            <a:miter/>
            <a:tailEnd type="arrow"/>
          </a:ln>
        </p:spPr>
      </p:cxnSp>
      <p:cxnSp>
        <p:nvCxnSpPr>
          <p:cNvPr id="60" name="Google Shape;495;p28">
            <a:extLst>
              <a:ext uri="{FF2B5EF4-FFF2-40B4-BE49-F238E27FC236}">
                <a16:creationId xmlns:a16="http://schemas.microsoft.com/office/drawing/2014/main" id="{1808FF1C-5B4F-42CB-95FA-EFFD3E1CA130}"/>
              </a:ext>
            </a:extLst>
          </p:cNvPr>
          <p:cNvCxnSpPr/>
          <p:nvPr/>
        </p:nvCxnSpPr>
        <p:spPr>
          <a:xfrm flipV="1">
            <a:off x="6295550" y="4289645"/>
            <a:ext cx="0" cy="928902"/>
          </a:xfrm>
          <a:prstGeom prst="straightConnector1">
            <a:avLst/>
          </a:prstGeom>
          <a:noFill/>
          <a:ln w="25402" cap="flat">
            <a:solidFill>
              <a:srgbClr val="000000"/>
            </a:solidFill>
            <a:prstDash val="solid"/>
            <a:miter/>
            <a:tailEnd type="arrow"/>
          </a:ln>
        </p:spPr>
      </p:cxnSp>
      <p:sp>
        <p:nvSpPr>
          <p:cNvPr id="61" name="Google Shape;469;p28">
            <a:extLst>
              <a:ext uri="{FF2B5EF4-FFF2-40B4-BE49-F238E27FC236}">
                <a16:creationId xmlns:a16="http://schemas.microsoft.com/office/drawing/2014/main" id="{8890A634-FC26-4653-8258-86AA892296CC}"/>
              </a:ext>
            </a:extLst>
          </p:cNvPr>
          <p:cNvSpPr/>
          <p:nvPr/>
        </p:nvSpPr>
        <p:spPr>
          <a:xfrm>
            <a:off x="4933323" y="3068701"/>
            <a:ext cx="760195" cy="507610"/>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System Integrators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62" name="Google Shape;473;p28">
            <a:extLst>
              <a:ext uri="{FF2B5EF4-FFF2-40B4-BE49-F238E27FC236}">
                <a16:creationId xmlns:a16="http://schemas.microsoft.com/office/drawing/2014/main" id="{7E45FAB3-ADEB-4CEF-98B2-72665A754DFC}"/>
              </a:ext>
            </a:extLst>
          </p:cNvPr>
          <p:cNvCxnSpPr/>
          <p:nvPr/>
        </p:nvCxnSpPr>
        <p:spPr>
          <a:xfrm>
            <a:off x="7020743" y="4751728"/>
            <a:ext cx="0" cy="466819"/>
          </a:xfrm>
          <a:prstGeom prst="straightConnector1">
            <a:avLst/>
          </a:prstGeom>
          <a:noFill/>
          <a:ln w="25402" cap="flat">
            <a:solidFill>
              <a:srgbClr val="000000"/>
            </a:solidFill>
            <a:prstDash val="solid"/>
            <a:miter/>
            <a:tailEnd type="arrow"/>
          </a:ln>
        </p:spPr>
      </p:cxnSp>
      <p:cxnSp>
        <p:nvCxnSpPr>
          <p:cNvPr id="63" name="Google Shape;473;p28">
            <a:extLst>
              <a:ext uri="{FF2B5EF4-FFF2-40B4-BE49-F238E27FC236}">
                <a16:creationId xmlns:a16="http://schemas.microsoft.com/office/drawing/2014/main" id="{1D1BCF41-D9D1-4ABE-AB12-4564828E247F}"/>
              </a:ext>
            </a:extLst>
          </p:cNvPr>
          <p:cNvCxnSpPr/>
          <p:nvPr/>
        </p:nvCxnSpPr>
        <p:spPr>
          <a:xfrm>
            <a:off x="6107906" y="1975774"/>
            <a:ext cx="0" cy="672001"/>
          </a:xfrm>
          <a:prstGeom prst="straightConnector1">
            <a:avLst/>
          </a:prstGeom>
          <a:noFill/>
          <a:ln w="25402" cap="flat">
            <a:solidFill>
              <a:srgbClr val="000000"/>
            </a:solidFill>
            <a:prstDash val="solid"/>
            <a:miter/>
            <a:tailEnd type="arrow"/>
          </a:ln>
        </p:spPr>
      </p:cxnSp>
      <p:sp>
        <p:nvSpPr>
          <p:cNvPr id="64" name="Google Shape;486;p28">
            <a:extLst>
              <a:ext uri="{FF2B5EF4-FFF2-40B4-BE49-F238E27FC236}">
                <a16:creationId xmlns:a16="http://schemas.microsoft.com/office/drawing/2014/main" id="{BCD10E05-3EFC-4959-BD17-F5ADC91F38C8}"/>
              </a:ext>
            </a:extLst>
          </p:cNvPr>
          <p:cNvSpPr/>
          <p:nvPr/>
        </p:nvSpPr>
        <p:spPr>
          <a:xfrm>
            <a:off x="6451309" y="4563068"/>
            <a:ext cx="1118932" cy="343037"/>
          </a:xfrm>
          <a:prstGeom prst="rect">
            <a:avLst/>
          </a:prstGeom>
          <a:solidFill>
            <a:srgbClr val="FFFFFF"/>
          </a:solidFill>
          <a:ln w="12701" cap="flat">
            <a:solidFill>
              <a:srgbClr val="000000"/>
            </a:solidFill>
            <a:prstDash val="solid"/>
            <a:miter/>
          </a:ln>
        </p:spPr>
        <p:txBody>
          <a:bodyPr vert="horz" wrap="square" lIns="91421" tIns="45701" rIns="91421"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0" i="0" u="none" strike="noStrike" kern="0" cap="none" spc="0" normalizeH="0" baseline="0" noProof="0">
                <a:ln>
                  <a:noFill/>
                </a:ln>
                <a:solidFill>
                  <a:srgbClr val="000000"/>
                </a:solidFill>
                <a:effectLst/>
                <a:uLnTx/>
                <a:uFillTx/>
                <a:latin typeface="Calibri"/>
                <a:ea typeface="Calibri"/>
                <a:cs typeface="Calibri"/>
              </a:rPr>
              <a:t>Trainers</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cxnSp>
        <p:nvCxnSpPr>
          <p:cNvPr id="65" name="Google Shape;388;p26">
            <a:extLst>
              <a:ext uri="{FF2B5EF4-FFF2-40B4-BE49-F238E27FC236}">
                <a16:creationId xmlns:a16="http://schemas.microsoft.com/office/drawing/2014/main" id="{7C182200-72D1-4226-87EA-299FA2308D61}"/>
              </a:ext>
            </a:extLst>
          </p:cNvPr>
          <p:cNvCxnSpPr/>
          <p:nvPr/>
        </p:nvCxnSpPr>
        <p:spPr>
          <a:xfrm>
            <a:off x="8539168" y="4161098"/>
            <a:ext cx="0" cy="1042645"/>
          </a:xfrm>
          <a:prstGeom prst="straightConnector1">
            <a:avLst/>
          </a:prstGeom>
          <a:noFill/>
          <a:ln w="25402" cap="flat">
            <a:solidFill>
              <a:srgbClr val="000000"/>
            </a:solidFill>
            <a:prstDash val="solid"/>
            <a:miter/>
            <a:tailEnd type="arrow"/>
          </a:ln>
        </p:spPr>
      </p:cxnSp>
      <p:sp>
        <p:nvSpPr>
          <p:cNvPr id="66" name="Google Shape;390;p26">
            <a:extLst>
              <a:ext uri="{FF2B5EF4-FFF2-40B4-BE49-F238E27FC236}">
                <a16:creationId xmlns:a16="http://schemas.microsoft.com/office/drawing/2014/main" id="{7DBC317A-BCFF-4760-960F-B67BDBE1FE88}"/>
              </a:ext>
            </a:extLst>
          </p:cNvPr>
          <p:cNvSpPr txBox="1"/>
          <p:nvPr/>
        </p:nvSpPr>
        <p:spPr>
          <a:xfrm>
            <a:off x="7541338" y="1947180"/>
            <a:ext cx="997829"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Go/No-Go</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pic>
        <p:nvPicPr>
          <p:cNvPr id="67" name="Google Shape;397;p26">
            <a:extLst>
              <a:ext uri="{FF2B5EF4-FFF2-40B4-BE49-F238E27FC236}">
                <a16:creationId xmlns:a16="http://schemas.microsoft.com/office/drawing/2014/main" id="{0C9507C1-3946-48B5-A874-74979263138F}"/>
              </a:ext>
            </a:extLst>
          </p:cNvPr>
          <p:cNvPicPr>
            <a:picLocks noChangeAspect="1"/>
          </p:cNvPicPr>
          <p:nvPr/>
        </p:nvPicPr>
        <p:blipFill>
          <a:blip r:embed="rId3">
            <a:alphaModFix/>
          </a:blip>
          <a:srcRect/>
          <a:stretch>
            <a:fillRect/>
          </a:stretch>
        </p:blipFill>
        <p:spPr>
          <a:xfrm rot="16200004">
            <a:off x="8291567" y="2788803"/>
            <a:ext cx="467084" cy="83384"/>
          </a:xfrm>
          <a:prstGeom prst="rect">
            <a:avLst/>
          </a:prstGeom>
          <a:noFill/>
          <a:ln cap="flat">
            <a:noFill/>
          </a:ln>
        </p:spPr>
      </p:pic>
      <p:pic>
        <p:nvPicPr>
          <p:cNvPr id="68" name="Google Shape;397;p26">
            <a:extLst>
              <a:ext uri="{FF2B5EF4-FFF2-40B4-BE49-F238E27FC236}">
                <a16:creationId xmlns:a16="http://schemas.microsoft.com/office/drawing/2014/main" id="{6763AE1B-03C9-4C29-BEC7-388D03482FFB}"/>
              </a:ext>
            </a:extLst>
          </p:cNvPr>
          <p:cNvPicPr>
            <a:picLocks noChangeAspect="1"/>
          </p:cNvPicPr>
          <p:nvPr/>
        </p:nvPicPr>
        <p:blipFill>
          <a:blip r:embed="rId3">
            <a:alphaModFix/>
          </a:blip>
          <a:srcRect/>
          <a:stretch>
            <a:fillRect/>
          </a:stretch>
        </p:blipFill>
        <p:spPr>
          <a:xfrm rot="16200004">
            <a:off x="8291567" y="4014401"/>
            <a:ext cx="467084" cy="83384"/>
          </a:xfrm>
          <a:prstGeom prst="rect">
            <a:avLst/>
          </a:prstGeom>
          <a:noFill/>
          <a:ln cap="flat">
            <a:noFill/>
          </a:ln>
        </p:spPr>
      </p:pic>
      <p:cxnSp>
        <p:nvCxnSpPr>
          <p:cNvPr id="69" name="Google Shape;388;p26">
            <a:extLst>
              <a:ext uri="{FF2B5EF4-FFF2-40B4-BE49-F238E27FC236}">
                <a16:creationId xmlns:a16="http://schemas.microsoft.com/office/drawing/2014/main" id="{ADF7D548-9C96-4A83-A5C5-E5DB769EDB28}"/>
              </a:ext>
            </a:extLst>
          </p:cNvPr>
          <p:cNvCxnSpPr/>
          <p:nvPr/>
        </p:nvCxnSpPr>
        <p:spPr>
          <a:xfrm>
            <a:off x="8539168" y="2950625"/>
            <a:ext cx="0" cy="957084"/>
          </a:xfrm>
          <a:prstGeom prst="straightConnector1">
            <a:avLst/>
          </a:prstGeom>
          <a:noFill/>
          <a:ln w="25402" cap="flat">
            <a:solidFill>
              <a:srgbClr val="000000"/>
            </a:solidFill>
            <a:prstDash val="solid"/>
            <a:miter/>
          </a:ln>
        </p:spPr>
      </p:cxnSp>
      <p:cxnSp>
        <p:nvCxnSpPr>
          <p:cNvPr id="70" name="Google Shape;388;p26">
            <a:extLst>
              <a:ext uri="{FF2B5EF4-FFF2-40B4-BE49-F238E27FC236}">
                <a16:creationId xmlns:a16="http://schemas.microsoft.com/office/drawing/2014/main" id="{3D961320-DAFF-429A-B3C4-55DB13489225}"/>
              </a:ext>
            </a:extLst>
          </p:cNvPr>
          <p:cNvCxnSpPr/>
          <p:nvPr/>
        </p:nvCxnSpPr>
        <p:spPr>
          <a:xfrm>
            <a:off x="8539168" y="1986536"/>
            <a:ext cx="0" cy="723912"/>
          </a:xfrm>
          <a:prstGeom prst="straightConnector1">
            <a:avLst/>
          </a:prstGeom>
          <a:noFill/>
          <a:ln w="25402" cap="flat">
            <a:solidFill>
              <a:srgbClr val="000000"/>
            </a:solidFill>
            <a:prstDash val="solid"/>
            <a:miter/>
          </a:ln>
        </p:spPr>
      </p:cxnSp>
      <p:cxnSp>
        <p:nvCxnSpPr>
          <p:cNvPr id="71" name="Google Shape;388;p26">
            <a:extLst>
              <a:ext uri="{FF2B5EF4-FFF2-40B4-BE49-F238E27FC236}">
                <a16:creationId xmlns:a16="http://schemas.microsoft.com/office/drawing/2014/main" id="{A61010FB-9133-4394-BE9A-C7D6F572BE31}"/>
              </a:ext>
            </a:extLst>
          </p:cNvPr>
          <p:cNvCxnSpPr/>
          <p:nvPr/>
        </p:nvCxnSpPr>
        <p:spPr>
          <a:xfrm>
            <a:off x="7852481" y="2850278"/>
            <a:ext cx="630927" cy="0"/>
          </a:xfrm>
          <a:prstGeom prst="straightConnector1">
            <a:avLst/>
          </a:prstGeom>
          <a:noFill/>
          <a:ln w="25402" cap="flat">
            <a:solidFill>
              <a:srgbClr val="000000"/>
            </a:solidFill>
            <a:prstDash val="solid"/>
            <a:miter/>
            <a:tailEnd type="arrow"/>
          </a:ln>
        </p:spPr>
      </p:cxnSp>
      <p:cxnSp>
        <p:nvCxnSpPr>
          <p:cNvPr id="72" name="Google Shape;388;p26">
            <a:extLst>
              <a:ext uri="{FF2B5EF4-FFF2-40B4-BE49-F238E27FC236}">
                <a16:creationId xmlns:a16="http://schemas.microsoft.com/office/drawing/2014/main" id="{89EAC9E9-679F-4EE2-8812-A0B57A5F6826}"/>
              </a:ext>
            </a:extLst>
          </p:cNvPr>
          <p:cNvCxnSpPr/>
          <p:nvPr/>
        </p:nvCxnSpPr>
        <p:spPr>
          <a:xfrm>
            <a:off x="6733749" y="4032241"/>
            <a:ext cx="1782001" cy="0"/>
          </a:xfrm>
          <a:prstGeom prst="straightConnector1">
            <a:avLst/>
          </a:prstGeom>
          <a:noFill/>
          <a:ln w="25402" cap="flat">
            <a:solidFill>
              <a:srgbClr val="000000"/>
            </a:solidFill>
            <a:prstDash val="solid"/>
            <a:miter/>
            <a:tailEnd type="arrow"/>
          </a:ln>
        </p:spPr>
      </p:cxnSp>
      <p:sp>
        <p:nvSpPr>
          <p:cNvPr id="73" name="Google Shape;469;p28">
            <a:extLst>
              <a:ext uri="{FF2B5EF4-FFF2-40B4-BE49-F238E27FC236}">
                <a16:creationId xmlns:a16="http://schemas.microsoft.com/office/drawing/2014/main" id="{13096BA9-A542-4AD7-8E5C-DFABF57E0833}"/>
              </a:ext>
            </a:extLst>
          </p:cNvPr>
          <p:cNvSpPr/>
          <p:nvPr/>
        </p:nvSpPr>
        <p:spPr>
          <a:xfrm>
            <a:off x="5838231" y="3710006"/>
            <a:ext cx="763670" cy="416317"/>
          </a:xfrm>
          <a:prstGeom prst="rect">
            <a:avLst/>
          </a:prstGeom>
          <a:solidFill>
            <a:srgbClr val="FFFFFF"/>
          </a:solidFill>
          <a:ln w="12701" cap="flat">
            <a:solidFill>
              <a:srgbClr val="000000"/>
            </a:solidFill>
            <a:prstDash val="solid"/>
            <a:miter/>
          </a:ln>
        </p:spPr>
        <p:txBody>
          <a:bodyPr vert="horz" wrap="square" lIns="0" tIns="45701" rIns="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0" i="0" u="none" strike="noStrike" kern="0" cap="none" spc="0" normalizeH="0" baseline="0" noProof="0">
                <a:ln>
                  <a:noFill/>
                </a:ln>
                <a:solidFill>
                  <a:srgbClr val="000000"/>
                </a:solidFill>
                <a:effectLst/>
                <a:uLnTx/>
                <a:uFillTx/>
                <a:latin typeface="Calibri"/>
                <a:ea typeface="Calibri"/>
                <a:cs typeface="Calibri"/>
              </a:rPr>
              <a:t>Safety Engineers</a:t>
            </a:r>
            <a:endParaRPr kumimoji="0" lang="en-US" sz="1050" b="0" i="0" u="none" strike="noStrike" kern="0" cap="none" spc="0" normalizeH="0" baseline="0" noProof="0">
              <a:ln>
                <a:noFill/>
              </a:ln>
              <a:solidFill>
                <a:srgbClr val="000000"/>
              </a:solidFill>
              <a:effectLst/>
              <a:uLnTx/>
              <a:uFillTx/>
              <a:latin typeface="Arial"/>
              <a:ea typeface="Arial"/>
              <a:cs typeface="Arial"/>
            </a:endParaRPr>
          </a:p>
        </p:txBody>
      </p:sp>
      <p:cxnSp>
        <p:nvCxnSpPr>
          <p:cNvPr id="74" name="Google Shape;473;p28">
            <a:extLst>
              <a:ext uri="{FF2B5EF4-FFF2-40B4-BE49-F238E27FC236}">
                <a16:creationId xmlns:a16="http://schemas.microsoft.com/office/drawing/2014/main" id="{DDF46D85-FBE7-45F2-BE65-A9215C23C982}"/>
              </a:ext>
            </a:extLst>
          </p:cNvPr>
          <p:cNvCxnSpPr/>
          <p:nvPr/>
        </p:nvCxnSpPr>
        <p:spPr>
          <a:xfrm>
            <a:off x="6588570" y="4289645"/>
            <a:ext cx="0" cy="273423"/>
          </a:xfrm>
          <a:prstGeom prst="straightConnector1">
            <a:avLst/>
          </a:prstGeom>
          <a:noFill/>
          <a:ln w="25402" cap="flat">
            <a:solidFill>
              <a:srgbClr val="000000"/>
            </a:solidFill>
            <a:prstDash val="solid"/>
            <a:miter/>
            <a:tailEnd type="arrow"/>
          </a:ln>
        </p:spPr>
      </p:cxnSp>
      <p:cxnSp>
        <p:nvCxnSpPr>
          <p:cNvPr id="75" name="Google Shape;473;p28">
            <a:extLst>
              <a:ext uri="{FF2B5EF4-FFF2-40B4-BE49-F238E27FC236}">
                <a16:creationId xmlns:a16="http://schemas.microsoft.com/office/drawing/2014/main" id="{92E9CF29-7310-4016-8C21-C3659D832780}"/>
              </a:ext>
            </a:extLst>
          </p:cNvPr>
          <p:cNvCxnSpPr/>
          <p:nvPr/>
        </p:nvCxnSpPr>
        <p:spPr>
          <a:xfrm>
            <a:off x="5246048" y="4289645"/>
            <a:ext cx="0" cy="1844930"/>
          </a:xfrm>
          <a:prstGeom prst="straightConnector1">
            <a:avLst/>
          </a:prstGeom>
          <a:noFill/>
          <a:ln w="25402" cap="flat">
            <a:solidFill>
              <a:srgbClr val="000000"/>
            </a:solidFill>
            <a:prstDash val="solid"/>
            <a:miter/>
            <a:tailEnd type="arrow"/>
          </a:ln>
        </p:spPr>
      </p:cxnSp>
      <p:cxnSp>
        <p:nvCxnSpPr>
          <p:cNvPr id="76" name="Google Shape;475;p28">
            <a:extLst>
              <a:ext uri="{FF2B5EF4-FFF2-40B4-BE49-F238E27FC236}">
                <a16:creationId xmlns:a16="http://schemas.microsoft.com/office/drawing/2014/main" id="{73469F7B-F98E-4EE7-B1B5-F17F0056D955}"/>
              </a:ext>
            </a:extLst>
          </p:cNvPr>
          <p:cNvCxnSpPr/>
          <p:nvPr/>
        </p:nvCxnSpPr>
        <p:spPr>
          <a:xfrm flipH="1">
            <a:off x="8696774" y="5572511"/>
            <a:ext cx="184965" cy="0"/>
          </a:xfrm>
          <a:prstGeom prst="straightConnector1">
            <a:avLst/>
          </a:prstGeom>
          <a:noFill/>
          <a:ln w="25402" cap="flat">
            <a:solidFill>
              <a:srgbClr val="A6A6A6"/>
            </a:solidFill>
            <a:prstDash val="solid"/>
            <a:miter/>
            <a:tailEnd type="arrow"/>
          </a:ln>
        </p:spPr>
      </p:cxnSp>
      <p:sp>
        <p:nvSpPr>
          <p:cNvPr id="77" name="Google Shape;488;p28">
            <a:extLst>
              <a:ext uri="{FF2B5EF4-FFF2-40B4-BE49-F238E27FC236}">
                <a16:creationId xmlns:a16="http://schemas.microsoft.com/office/drawing/2014/main" id="{1073DFDD-9AEC-4211-9A67-649121C859B6}"/>
              </a:ext>
            </a:extLst>
          </p:cNvPr>
          <p:cNvSpPr txBox="1"/>
          <p:nvPr/>
        </p:nvSpPr>
        <p:spPr>
          <a:xfrm>
            <a:off x="8674508" y="5264688"/>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cxnSp>
        <p:nvCxnSpPr>
          <p:cNvPr id="78" name="Google Shape;475;p28">
            <a:extLst>
              <a:ext uri="{FF2B5EF4-FFF2-40B4-BE49-F238E27FC236}">
                <a16:creationId xmlns:a16="http://schemas.microsoft.com/office/drawing/2014/main" id="{9B577850-6F84-439C-B3E1-EBCFF37444AC}"/>
              </a:ext>
            </a:extLst>
          </p:cNvPr>
          <p:cNvCxnSpPr/>
          <p:nvPr/>
        </p:nvCxnSpPr>
        <p:spPr>
          <a:xfrm flipH="1">
            <a:off x="8713169" y="6368396"/>
            <a:ext cx="184965" cy="0"/>
          </a:xfrm>
          <a:prstGeom prst="straightConnector1">
            <a:avLst/>
          </a:prstGeom>
          <a:noFill/>
          <a:ln w="25402" cap="flat">
            <a:solidFill>
              <a:srgbClr val="A6A6A6"/>
            </a:solidFill>
            <a:prstDash val="solid"/>
            <a:miter/>
            <a:tailEnd type="arrow"/>
          </a:ln>
        </p:spPr>
      </p:cxnSp>
      <p:sp>
        <p:nvSpPr>
          <p:cNvPr id="79" name="Google Shape;488;p28">
            <a:extLst>
              <a:ext uri="{FF2B5EF4-FFF2-40B4-BE49-F238E27FC236}">
                <a16:creationId xmlns:a16="http://schemas.microsoft.com/office/drawing/2014/main" id="{6620A858-2396-4496-BBDD-5FB3D89D5B89}"/>
              </a:ext>
            </a:extLst>
          </p:cNvPr>
          <p:cNvSpPr txBox="1"/>
          <p:nvPr/>
        </p:nvSpPr>
        <p:spPr>
          <a:xfrm>
            <a:off x="8690903" y="6060581"/>
            <a:ext cx="598996" cy="329961"/>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A6A6A6"/>
                </a:solidFill>
                <a:effectLst/>
                <a:uLnTx/>
                <a:uFillTx/>
                <a:latin typeface="Calibri"/>
                <a:ea typeface="Calibri"/>
                <a:cs typeface="Calibri"/>
              </a:rPr>
              <a:t>Env.</a:t>
            </a:r>
            <a:endParaRPr kumimoji="0" lang="en-US" sz="1400" b="0" i="0" u="none" strike="noStrike" kern="0" cap="none" spc="0" normalizeH="0" baseline="0" noProof="0">
              <a:ln>
                <a:noFill/>
              </a:ln>
              <a:solidFill>
                <a:srgbClr val="A6A6A6"/>
              </a:solidFill>
              <a:effectLst/>
              <a:uLnTx/>
              <a:uFillTx/>
              <a:latin typeface="Arial"/>
              <a:ea typeface="Arial"/>
              <a:cs typeface="Arial"/>
            </a:endParaRPr>
          </a:p>
        </p:txBody>
      </p:sp>
      <p:sp>
        <p:nvSpPr>
          <p:cNvPr id="80" name="Google Shape;390;p26">
            <a:extLst>
              <a:ext uri="{FF2B5EF4-FFF2-40B4-BE49-F238E27FC236}">
                <a16:creationId xmlns:a16="http://schemas.microsoft.com/office/drawing/2014/main" id="{23F6FFEA-51B1-4079-8061-88B0146D2E27}"/>
              </a:ext>
            </a:extLst>
          </p:cNvPr>
          <p:cNvSpPr txBox="1"/>
          <p:nvPr/>
        </p:nvSpPr>
        <p:spPr>
          <a:xfrm>
            <a:off x="7482094" y="4005568"/>
            <a:ext cx="997829"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Go/No-Go</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81" name="Google Shape;390;p26">
            <a:extLst>
              <a:ext uri="{FF2B5EF4-FFF2-40B4-BE49-F238E27FC236}">
                <a16:creationId xmlns:a16="http://schemas.microsoft.com/office/drawing/2014/main" id="{8CFEB155-E06C-4C75-BE41-4AD8FDC520AE}"/>
              </a:ext>
            </a:extLst>
          </p:cNvPr>
          <p:cNvSpPr txBox="1"/>
          <p:nvPr/>
        </p:nvSpPr>
        <p:spPr>
          <a:xfrm>
            <a:off x="7791426" y="2571551"/>
            <a:ext cx="997829" cy="279330"/>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a:ln>
                  <a:noFill/>
                </a:ln>
                <a:solidFill>
                  <a:srgbClr val="000000"/>
                </a:solidFill>
                <a:effectLst/>
                <a:uLnTx/>
                <a:uFillTx/>
                <a:latin typeface="Calibri"/>
                <a:ea typeface="Calibri"/>
                <a:cs typeface="Calibri"/>
              </a:rPr>
              <a:t>Go/</a:t>
            </a:r>
            <a:br>
              <a:rPr kumimoji="0" lang="en-US" sz="1400" b="0" i="0" u="none" strike="noStrike" kern="0" cap="none" spc="0" normalizeH="0" baseline="0" noProof="0">
                <a:ln>
                  <a:noFill/>
                </a:ln>
                <a:solidFill>
                  <a:srgbClr val="000000"/>
                </a:solidFill>
                <a:effectLst/>
                <a:uLnTx/>
                <a:uFillTx/>
                <a:latin typeface="Calibri"/>
                <a:ea typeface="Calibri"/>
                <a:cs typeface="Calibri"/>
              </a:rPr>
            </a:br>
            <a:r>
              <a:rPr kumimoji="0" lang="en-US" sz="1400" b="0" i="0" u="none" strike="noStrike" kern="0" cap="none" spc="0" normalizeH="0" baseline="0" noProof="0">
                <a:ln>
                  <a:noFill/>
                </a:ln>
                <a:solidFill>
                  <a:srgbClr val="000000"/>
                </a:solidFill>
                <a:effectLst/>
                <a:uLnTx/>
                <a:uFillTx/>
                <a:latin typeface="Calibri"/>
                <a:ea typeface="Calibri"/>
                <a:cs typeface="Calibri"/>
              </a:rPr>
              <a:t>No-Go</a:t>
            </a:r>
            <a:endParaRPr kumimoji="0" lang="en-US" sz="1400" b="0" i="0" u="none" strike="noStrike" kern="0" cap="none" spc="0" normalizeH="0" baseline="0" noProof="0">
              <a:ln>
                <a:noFill/>
              </a:ln>
              <a:solidFill>
                <a:srgbClr val="000000"/>
              </a:solidFill>
              <a:effectLst/>
              <a:uLnTx/>
              <a:uFillTx/>
              <a:latin typeface="Arial"/>
              <a:ea typeface="Arial"/>
              <a:cs typeface="Arial"/>
            </a:endParaRPr>
          </a:p>
        </p:txBody>
      </p:sp>
      <p:sp>
        <p:nvSpPr>
          <p:cNvPr id="83" name="Google Shape;121;p18">
            <a:extLst>
              <a:ext uri="{FF2B5EF4-FFF2-40B4-BE49-F238E27FC236}">
                <a16:creationId xmlns:a16="http://schemas.microsoft.com/office/drawing/2014/main" id="{5249743B-81DB-4892-9CB0-4DE52BD3F3F2}"/>
              </a:ext>
            </a:extLst>
          </p:cNvPr>
          <p:cNvSpPr txBox="1"/>
          <p:nvPr/>
        </p:nvSpPr>
        <p:spPr>
          <a:xfrm>
            <a:off x="-14041" y="1019935"/>
            <a:ext cx="4439441" cy="381208"/>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dirty="0">
                <a:ln>
                  <a:noFill/>
                </a:ln>
                <a:solidFill>
                  <a:srgbClr val="000000"/>
                </a:solidFill>
                <a:effectLst/>
                <a:uLnTx/>
                <a:uFillTx/>
                <a:latin typeface="Calibri"/>
                <a:ea typeface="Calibri"/>
                <a:cs typeface="Calibri"/>
              </a:rPr>
              <a:t>Before STPA</a:t>
            </a:r>
          </a:p>
        </p:txBody>
      </p:sp>
      <p:sp>
        <p:nvSpPr>
          <p:cNvPr id="84" name="Google Shape;121;p18">
            <a:extLst>
              <a:ext uri="{FF2B5EF4-FFF2-40B4-BE49-F238E27FC236}">
                <a16:creationId xmlns:a16="http://schemas.microsoft.com/office/drawing/2014/main" id="{AD92306F-846C-444C-8638-A045FA76F703}"/>
              </a:ext>
            </a:extLst>
          </p:cNvPr>
          <p:cNvSpPr txBox="1"/>
          <p:nvPr/>
        </p:nvSpPr>
        <p:spPr>
          <a:xfrm>
            <a:off x="4425405" y="1014517"/>
            <a:ext cx="4718583" cy="381208"/>
          </a:xfrm>
          <a:prstGeom prst="rect">
            <a:avLst/>
          </a:prstGeom>
          <a:noFill/>
          <a:ln cap="flat">
            <a:noFill/>
          </a:ln>
        </p:spPr>
        <p:txBody>
          <a:bodyPr vert="horz" wrap="square" lIns="91421" tIns="45701" rIns="91421" bIns="45701" anchor="ctr" anchorCtr="1" compatLnSpc="1">
            <a:noAutofit/>
          </a:bodyPr>
          <a:lstStyle/>
          <a:p>
            <a:pPr marL="0" marR="0" lvl="0" indent="0" algn="ctr"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kumimoji="0" lang="en-US" sz="3600" b="0" i="0" u="none" strike="noStrike" kern="0" cap="none" spc="0" normalizeH="0" baseline="0" noProof="0" dirty="0">
                <a:ln>
                  <a:noFill/>
                </a:ln>
                <a:solidFill>
                  <a:srgbClr val="000000"/>
                </a:solidFill>
                <a:effectLst/>
                <a:uLnTx/>
                <a:uFillTx/>
                <a:latin typeface="Calibri"/>
                <a:ea typeface="Calibri"/>
                <a:cs typeface="Calibri"/>
              </a:rPr>
              <a:t>After STPA</a:t>
            </a:r>
          </a:p>
        </p:txBody>
      </p:sp>
      <p:sp>
        <p:nvSpPr>
          <p:cNvPr id="82" name="Google Shape;390;p26">
            <a:extLst>
              <a:ext uri="{FF2B5EF4-FFF2-40B4-BE49-F238E27FC236}">
                <a16:creationId xmlns:a16="http://schemas.microsoft.com/office/drawing/2014/main" id="{E059EB0A-AEBE-49EB-B554-86E8F675B33A}"/>
              </a:ext>
            </a:extLst>
          </p:cNvPr>
          <p:cNvSpPr txBox="1"/>
          <p:nvPr/>
        </p:nvSpPr>
        <p:spPr>
          <a:xfrm>
            <a:off x="4686246" y="2070430"/>
            <a:ext cx="792478" cy="279330"/>
          </a:xfrm>
          <a:prstGeom prst="rect">
            <a:avLst/>
          </a:prstGeom>
          <a:noFill/>
          <a:ln cap="flat">
            <a:noFill/>
          </a:ln>
        </p:spPr>
        <p:txBody>
          <a:bodyPr vert="horz" wrap="square" lIns="91421" tIns="45701" rIns="91421" bIns="45701" anchor="t"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rPr>
              <a:t>“Go” criteria</a:t>
            </a:r>
            <a:endParaRPr kumimoji="0" lang="en-US" sz="1400" b="0" i="0" u="none" strike="noStrike" kern="0" cap="none" spc="0" normalizeH="0" baseline="0" noProof="0" dirty="0">
              <a:ln>
                <a:noFill/>
              </a:ln>
              <a:solidFill>
                <a:srgbClr val="000000"/>
              </a:solidFill>
              <a:effectLst/>
              <a:uLnTx/>
              <a:uFillTx/>
              <a:latin typeface="Arial"/>
              <a:ea typeface="Arial"/>
              <a:cs typeface="Arial"/>
            </a:endParaRPr>
          </a:p>
        </p:txBody>
      </p:sp>
      <p:sp>
        <p:nvSpPr>
          <p:cNvPr id="85" name="Google Shape;390;p26">
            <a:extLst>
              <a:ext uri="{FF2B5EF4-FFF2-40B4-BE49-F238E27FC236}">
                <a16:creationId xmlns:a16="http://schemas.microsoft.com/office/drawing/2014/main" id="{B7D85980-C0D2-4402-831D-A566EA3FD823}"/>
              </a:ext>
            </a:extLst>
          </p:cNvPr>
          <p:cNvSpPr txBox="1"/>
          <p:nvPr/>
        </p:nvSpPr>
        <p:spPr>
          <a:xfrm>
            <a:off x="6086922" y="2115056"/>
            <a:ext cx="1118925" cy="279330"/>
          </a:xfrm>
          <a:prstGeom prst="rect">
            <a:avLst/>
          </a:prstGeom>
          <a:noFill/>
          <a:ln cap="flat">
            <a:noFill/>
          </a:ln>
        </p:spPr>
        <p:txBody>
          <a:bodyPr vert="horz" wrap="square" lIns="91421" tIns="45701" rIns="91421" bIns="4570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rPr>
              <a:t>Objectives</a:t>
            </a:r>
            <a:endParaRPr kumimoji="0" lang="en-US" sz="1400" b="0" i="0" u="none" strike="noStrike" kern="0" cap="none" spc="0" normalizeH="0" baseline="0" noProof="0" dirty="0">
              <a:ln>
                <a:noFill/>
              </a:ln>
              <a:solidFill>
                <a:srgbClr val="000000"/>
              </a:solidFill>
              <a:effectLst/>
              <a:uLnTx/>
              <a:uFillTx/>
              <a:latin typeface="Arial"/>
              <a:ea typeface="Arial"/>
              <a:cs typeface="Arial"/>
            </a:endParaRPr>
          </a:p>
        </p:txBody>
      </p:sp>
      <p:cxnSp>
        <p:nvCxnSpPr>
          <p:cNvPr id="5" name="Straight Connector 4">
            <a:extLst>
              <a:ext uri="{FF2B5EF4-FFF2-40B4-BE49-F238E27FC236}">
                <a16:creationId xmlns:a16="http://schemas.microsoft.com/office/drawing/2014/main" id="{31E22686-C753-4828-8A3B-27CA521BC726}"/>
              </a:ext>
            </a:extLst>
          </p:cNvPr>
          <p:cNvCxnSpPr/>
          <p:nvPr/>
        </p:nvCxnSpPr>
        <p:spPr>
          <a:xfrm>
            <a:off x="4425406" y="943724"/>
            <a:ext cx="0" cy="5927969"/>
          </a:xfrm>
          <a:prstGeom prst="line">
            <a:avLst/>
          </a:prstGeom>
          <a:ln w="76200" cmpd="dbl">
            <a:solidFill>
              <a:srgbClr val="A5001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79372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3E29-C55E-E08C-EF4B-47A1C0C0B74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AC478F-BE06-8EF6-2F0A-A154F9BC37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7C75A868-F987-7F9C-73B6-1CA4840AA914}"/>
              </a:ext>
            </a:extLst>
          </p:cNvPr>
          <p:cNvSpPr txBox="1">
            <a:spLocks/>
          </p:cNvSpPr>
          <p:nvPr/>
        </p:nvSpPr>
        <p:spPr>
          <a:xfrm>
            <a:off x="541338" y="1584326"/>
            <a:ext cx="7772400" cy="1500187"/>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STPA Compared to Other Methods</a:t>
            </a:r>
          </a:p>
        </p:txBody>
      </p:sp>
      <p:sp>
        <p:nvSpPr>
          <p:cNvPr id="9" name="Text Placeholder 8">
            <a:extLst>
              <a:ext uri="{FF2B5EF4-FFF2-40B4-BE49-F238E27FC236}">
                <a16:creationId xmlns:a16="http://schemas.microsoft.com/office/drawing/2014/main" id="{D653798F-1E37-08EE-A80A-520B962A407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49700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B6651-A4F7-450C-863F-30F8156FB70E}"/>
              </a:ext>
            </a:extLst>
          </p:cNvPr>
          <p:cNvSpPr>
            <a:spLocks noGrp="1"/>
          </p:cNvSpPr>
          <p:nvPr>
            <p:ph type="title"/>
          </p:nvPr>
        </p:nvSpPr>
        <p:spPr/>
        <p:txBody>
          <a:bodyPr/>
          <a:lstStyle/>
          <a:p>
            <a:r>
              <a:rPr lang="en-US" dirty="0"/>
              <a:t>Prevented Solar Winds Losses</a:t>
            </a:r>
          </a:p>
        </p:txBody>
      </p:sp>
      <p:sp>
        <p:nvSpPr>
          <p:cNvPr id="3" name="Content Placeholder 2">
            <a:extLst>
              <a:ext uri="{FF2B5EF4-FFF2-40B4-BE49-F238E27FC236}">
                <a16:creationId xmlns:a16="http://schemas.microsoft.com/office/drawing/2014/main" id="{B9FA9B98-83B1-4F18-B78B-4E6DD9417CFF}"/>
              </a:ext>
            </a:extLst>
          </p:cNvPr>
          <p:cNvSpPr>
            <a:spLocks noGrp="1"/>
          </p:cNvSpPr>
          <p:nvPr>
            <p:ph idx="1"/>
          </p:nvPr>
        </p:nvSpPr>
        <p:spPr>
          <a:xfrm>
            <a:off x="191327" y="1825625"/>
            <a:ext cx="5349737" cy="4351338"/>
          </a:xfrm>
        </p:spPr>
        <p:txBody>
          <a:bodyPr>
            <a:normAutofit lnSpcReduction="10000"/>
          </a:bodyPr>
          <a:lstStyle/>
          <a:p>
            <a:r>
              <a:rPr lang="en-US" dirty="0"/>
              <a:t>Oct 2020: STPA identified a set of vulnerabilities. DoD customer updated their processes and controls to eliminate vulnerabilities based on STPA-Sec results</a:t>
            </a:r>
          </a:p>
          <a:p>
            <a:r>
              <a:rPr lang="en-US" dirty="0"/>
              <a:t> STPA anticipated the actual supply chain vulnerabilities later used by SolarWinds hackers </a:t>
            </a:r>
          </a:p>
          <a:p>
            <a:r>
              <a:rPr lang="en-US" dirty="0"/>
              <a:t>STPA identified vulnerabilities that were not effectively mitigated by traditional techniques </a:t>
            </a:r>
          </a:p>
          <a:p>
            <a:pPr marL="0" indent="0">
              <a:buNone/>
            </a:pPr>
            <a:r>
              <a:rPr lang="en-US" dirty="0"/>
              <a:t>• STPA generated effective new solutions that were implemented by DoD customer, eliminating vulnerabilities before the attacks. The vulnerabilities remained in other supply chains where STPA was not used.</a:t>
            </a:r>
          </a:p>
        </p:txBody>
      </p:sp>
      <p:sp>
        <p:nvSpPr>
          <p:cNvPr id="4" name="Slide Number Placeholder 3">
            <a:extLst>
              <a:ext uri="{FF2B5EF4-FFF2-40B4-BE49-F238E27FC236}">
                <a16:creationId xmlns:a16="http://schemas.microsoft.com/office/drawing/2014/main" id="{92C0BA16-ECC1-46EF-8825-8BA35A17F6C8}"/>
              </a:ext>
            </a:extLst>
          </p:cNvPr>
          <p:cNvSpPr>
            <a:spLocks noGrp="1"/>
          </p:cNvSpPr>
          <p:nvPr>
            <p:ph type="sldNum" sz="quarter" idx="12"/>
          </p:nvPr>
        </p:nvSpPr>
        <p:spPr/>
        <p:txBody>
          <a:bodyPr/>
          <a:lstStyle/>
          <a:p>
            <a:fld id="{4E5E9B44-CCE2-8740-9C9F-E57945DEEB9A}" type="slidenum">
              <a:rPr lang="en-US" smtClean="0"/>
              <a:pPr/>
              <a:t>157</a:t>
            </a:fld>
            <a:endParaRPr lang="en-US"/>
          </a:p>
        </p:txBody>
      </p:sp>
      <p:pic>
        <p:nvPicPr>
          <p:cNvPr id="1026" name="Picture 2" descr="Image result for solarwinds hack">
            <a:extLst>
              <a:ext uri="{FF2B5EF4-FFF2-40B4-BE49-F238E27FC236}">
                <a16:creationId xmlns:a16="http://schemas.microsoft.com/office/drawing/2014/main" id="{86016FB2-3DA0-478E-8A84-9ED7BD815F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6949" y="1823002"/>
            <a:ext cx="3450328" cy="18532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F6D0F1F-D4E0-4B2E-AF50-79716C94075A}"/>
              </a:ext>
            </a:extLst>
          </p:cNvPr>
          <p:cNvSpPr txBox="1"/>
          <p:nvPr/>
        </p:nvSpPr>
        <p:spPr>
          <a:xfrm>
            <a:off x="447261" y="6435526"/>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9EE60514-9D4D-4F2D-882C-E69985704169}"/>
              </a:ext>
            </a:extLst>
          </p:cNvPr>
          <p:cNvSpPr txBox="1"/>
          <p:nvPr/>
        </p:nvSpPr>
        <p:spPr>
          <a:xfrm>
            <a:off x="0" y="6484990"/>
            <a:ext cx="8713370" cy="307777"/>
          </a:xfrm>
          <a:prstGeom prst="rect">
            <a:avLst/>
          </a:prstGeom>
          <a:noFill/>
        </p:spPr>
        <p:txBody>
          <a:bodyPr wrap="square">
            <a:spAutoFit/>
          </a:bodyPr>
          <a:lstStyle/>
          <a:p>
            <a:r>
              <a:rPr lang="en-US" sz="1400" dirty="0"/>
              <a:t>Ref: http://psas.scripts.mit.edu/home/wp-content/uploads/2021/06/2021-06-25-1210__Bear-Thomas.pdf</a:t>
            </a:r>
          </a:p>
        </p:txBody>
      </p:sp>
      <p:pic>
        <p:nvPicPr>
          <p:cNvPr id="8" name="Picture 7">
            <a:extLst>
              <a:ext uri="{FF2B5EF4-FFF2-40B4-BE49-F238E27FC236}">
                <a16:creationId xmlns:a16="http://schemas.microsoft.com/office/drawing/2014/main" id="{D48B7DCA-5B11-4F53-9400-5293EA2977BA}"/>
              </a:ext>
            </a:extLst>
          </p:cNvPr>
          <p:cNvPicPr>
            <a:picLocks noChangeAspect="1"/>
          </p:cNvPicPr>
          <p:nvPr/>
        </p:nvPicPr>
        <p:blipFill rotWithShape="1">
          <a:blip r:embed="rId3"/>
          <a:srcRect l="4891" t="23698" r="5545" b="7119"/>
          <a:stretch/>
        </p:blipFill>
        <p:spPr>
          <a:xfrm>
            <a:off x="5248421" y="3891225"/>
            <a:ext cx="3598856" cy="1853234"/>
          </a:xfrm>
          <a:prstGeom prst="rect">
            <a:avLst/>
          </a:prstGeom>
        </p:spPr>
      </p:pic>
    </p:spTree>
    <p:extLst>
      <p:ext uri="{BB962C8B-B14F-4D97-AF65-F5344CB8AC3E}">
        <p14:creationId xmlns:p14="http://schemas.microsoft.com/office/powerpoint/2010/main" val="157467063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1" y="43386"/>
            <a:ext cx="7658100" cy="541487"/>
          </a:xfrm>
        </p:spPr>
        <p:txBody>
          <a:bodyPr>
            <a:noAutofit/>
          </a:bodyPr>
          <a:lstStyle/>
          <a:p>
            <a:pPr algn="ctr"/>
            <a:r>
              <a:rPr lang="en-US" sz="2400" dirty="0"/>
              <a:t>STPA Results compared to SolarWinds Attacks.</a:t>
            </a:r>
          </a:p>
        </p:txBody>
      </p:sp>
      <p:grpSp>
        <p:nvGrpSpPr>
          <p:cNvPr id="13" name="Group 12">
            <a:extLst>
              <a:ext uri="{FF2B5EF4-FFF2-40B4-BE49-F238E27FC236}">
                <a16:creationId xmlns:a16="http://schemas.microsoft.com/office/drawing/2014/main" id="{CFAA8B36-AEA7-44CB-BDC7-3645BBC359C0}"/>
              </a:ext>
            </a:extLst>
          </p:cNvPr>
          <p:cNvGrpSpPr/>
          <p:nvPr/>
        </p:nvGrpSpPr>
        <p:grpSpPr>
          <a:xfrm>
            <a:off x="5515382" y="2260946"/>
            <a:ext cx="3448087" cy="3697034"/>
            <a:chOff x="4305916" y="988319"/>
            <a:chExt cx="7693819" cy="4929379"/>
          </a:xfrm>
        </p:grpSpPr>
        <p:sp>
          <p:nvSpPr>
            <p:cNvPr id="4" name="Rectangle 3"/>
            <p:cNvSpPr/>
            <p:nvPr/>
          </p:nvSpPr>
          <p:spPr>
            <a:xfrm>
              <a:off x="4305916" y="988319"/>
              <a:ext cx="7508081" cy="66349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Program Office and Supply Chain Security</a:t>
              </a:r>
            </a:p>
          </p:txBody>
        </p:sp>
        <p:sp>
          <p:nvSpPr>
            <p:cNvPr id="5" name="Rectangle 4"/>
            <p:cNvSpPr/>
            <p:nvPr/>
          </p:nvSpPr>
          <p:spPr>
            <a:xfrm>
              <a:off x="4305916" y="2141925"/>
              <a:ext cx="6598672" cy="73190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Program Buyer	</a:t>
              </a:r>
            </a:p>
          </p:txBody>
        </p:sp>
        <p:sp>
          <p:nvSpPr>
            <p:cNvPr id="7" name="Rectangle 6"/>
            <p:cNvSpPr/>
            <p:nvPr/>
          </p:nvSpPr>
          <p:spPr>
            <a:xfrm>
              <a:off x="4305918" y="3230704"/>
              <a:ext cx="5164930" cy="61412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Vendor (Design, Manufacturing, and Shipping)</a:t>
              </a:r>
            </a:p>
          </p:txBody>
        </p:sp>
        <p:sp>
          <p:nvSpPr>
            <p:cNvPr id="8" name="Rectangle 7"/>
            <p:cNvSpPr/>
            <p:nvPr/>
          </p:nvSpPr>
          <p:spPr>
            <a:xfrm>
              <a:off x="4305918" y="4267209"/>
              <a:ext cx="5164932" cy="62177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Program Receiving and Stores</a:t>
              </a:r>
            </a:p>
          </p:txBody>
        </p:sp>
        <p:sp>
          <p:nvSpPr>
            <p:cNvPr id="9" name="Rectangle 8"/>
            <p:cNvSpPr/>
            <p:nvPr/>
          </p:nvSpPr>
          <p:spPr>
            <a:xfrm>
              <a:off x="4305916" y="5303714"/>
              <a:ext cx="7693819" cy="61398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	Operational System (and support)</a:t>
              </a:r>
            </a:p>
          </p:txBody>
        </p:sp>
        <p:cxnSp>
          <p:nvCxnSpPr>
            <p:cNvPr id="11" name="Straight Arrow Connector 10"/>
            <p:cNvCxnSpPr>
              <a:cxnSpLocks/>
            </p:cNvCxnSpPr>
            <p:nvPr/>
          </p:nvCxnSpPr>
          <p:spPr>
            <a:xfrm>
              <a:off x="4941422" y="1645273"/>
              <a:ext cx="0" cy="49665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a:off x="4941422" y="2873829"/>
              <a:ext cx="0" cy="35687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cxnSpLocks/>
            </p:cNvCxnSpPr>
            <p:nvPr/>
          </p:nvCxnSpPr>
          <p:spPr>
            <a:xfrm>
              <a:off x="4941422" y="3844832"/>
              <a:ext cx="0" cy="42237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p:cNvCxnSpPr>
            <p:nvPr/>
          </p:nvCxnSpPr>
          <p:spPr>
            <a:xfrm>
              <a:off x="4941422" y="4888987"/>
              <a:ext cx="0" cy="41472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a:off x="8001937" y="1651825"/>
              <a:ext cx="0" cy="490100"/>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a:off x="8025604" y="2873829"/>
              <a:ext cx="0" cy="356875"/>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a:off x="8059956" y="3844832"/>
              <a:ext cx="0" cy="422377"/>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p:cNvCxnSpPr>
            <p:nvPr/>
          </p:nvCxnSpPr>
          <p:spPr>
            <a:xfrm>
              <a:off x="8070120" y="4888987"/>
              <a:ext cx="0" cy="414727"/>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a:off x="11697958" y="1651815"/>
              <a:ext cx="0" cy="3651899"/>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0038081" y="2873829"/>
              <a:ext cx="0" cy="242988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a:off x="10270328" y="2873829"/>
              <a:ext cx="0" cy="2429885"/>
            </a:xfrm>
            <a:prstGeom prst="straightConnector1">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070E506D-1E82-4427-BF31-3D1E5F3BC0B1}"/>
                </a:ext>
              </a:extLst>
            </p:cNvPr>
            <p:cNvSpPr/>
            <p:nvPr/>
          </p:nvSpPr>
          <p:spPr>
            <a:xfrm>
              <a:off x="8542954" y="2220151"/>
              <a:ext cx="2174235" cy="58817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Failure Review Board</a:t>
              </a:r>
            </a:p>
          </p:txBody>
        </p:sp>
        <p:sp>
          <p:nvSpPr>
            <p:cNvPr id="41" name="Rectangle 40">
              <a:extLst>
                <a:ext uri="{FF2B5EF4-FFF2-40B4-BE49-F238E27FC236}">
                  <a16:creationId xmlns:a16="http://schemas.microsoft.com/office/drawing/2014/main" id="{499305EA-42A2-4650-BD72-90C536F86AE0}"/>
                </a:ext>
              </a:extLst>
            </p:cNvPr>
            <p:cNvSpPr/>
            <p:nvPr/>
          </p:nvSpPr>
          <p:spPr>
            <a:xfrm>
              <a:off x="4595212" y="5419077"/>
              <a:ext cx="1695203" cy="414727"/>
            </a:xfrm>
            <a:prstGeom prst="rect">
              <a:avLst/>
            </a:prstGeom>
            <a:solidFill>
              <a:srgbClr val="FFD1D1"/>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Malicious Part</a:t>
              </a:r>
            </a:p>
          </p:txBody>
        </p:sp>
      </p:grpSp>
      <p:sp>
        <p:nvSpPr>
          <p:cNvPr id="3" name="TextBox 2">
            <a:extLst>
              <a:ext uri="{FF2B5EF4-FFF2-40B4-BE49-F238E27FC236}">
                <a16:creationId xmlns:a16="http://schemas.microsoft.com/office/drawing/2014/main" id="{8C343CD0-E3BC-EF81-F7F3-7825A415B52A}"/>
              </a:ext>
            </a:extLst>
          </p:cNvPr>
          <p:cNvSpPr txBox="1"/>
          <p:nvPr/>
        </p:nvSpPr>
        <p:spPr>
          <a:xfrm>
            <a:off x="5073445" y="804841"/>
            <a:ext cx="4016977"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One entity applied STPA for security assessment two months before the infamous SolarWinds attacks. The entity successfully used STPA results to pre-emptively discover and address vulnerabilities before any attacks occurred. Post-SolarWinds, the entity reviewed the SolarWinds attacks and compared to the STPA results obtained two months prior. STPA had identified the exact vulnerabilities in advance.</a:t>
            </a:r>
          </a:p>
        </p:txBody>
      </p:sp>
      <p:sp>
        <p:nvSpPr>
          <p:cNvPr id="10" name="Rectangle: Rounded Corners 9">
            <a:extLst>
              <a:ext uri="{FF2B5EF4-FFF2-40B4-BE49-F238E27FC236}">
                <a16:creationId xmlns:a16="http://schemas.microsoft.com/office/drawing/2014/main" id="{0B5B7EF5-26F2-B50B-E820-C3EAD0B727B9}"/>
              </a:ext>
            </a:extLst>
          </p:cNvPr>
          <p:cNvSpPr/>
          <p:nvPr/>
        </p:nvSpPr>
        <p:spPr>
          <a:xfrm>
            <a:off x="845029" y="6222419"/>
            <a:ext cx="7362243" cy="548928"/>
          </a:xfrm>
          <a:prstGeom prst="roundRect">
            <a:avLst/>
          </a:prstGeom>
          <a:ln w="25400"/>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STPA identified the SolarWinds vulnerabilities 2 months before the attacks</a:t>
            </a:r>
          </a:p>
        </p:txBody>
      </p:sp>
      <p:pic>
        <p:nvPicPr>
          <p:cNvPr id="33" name="Picture 32">
            <a:extLst>
              <a:ext uri="{FF2B5EF4-FFF2-40B4-BE49-F238E27FC236}">
                <a16:creationId xmlns:a16="http://schemas.microsoft.com/office/drawing/2014/main" id="{7D933FC6-E81E-A94A-23EE-5D023B32579F}"/>
              </a:ext>
            </a:extLst>
          </p:cNvPr>
          <p:cNvPicPr>
            <a:picLocks noChangeAspect="1"/>
          </p:cNvPicPr>
          <p:nvPr/>
        </p:nvPicPr>
        <p:blipFill>
          <a:blip r:embed="rId3"/>
          <a:stretch>
            <a:fillRect/>
          </a:stretch>
        </p:blipFill>
        <p:spPr>
          <a:xfrm>
            <a:off x="-93422" y="782027"/>
            <a:ext cx="5261304" cy="5175953"/>
          </a:xfrm>
          <a:prstGeom prst="rect">
            <a:avLst/>
          </a:prstGeom>
        </p:spPr>
      </p:pic>
    </p:spTree>
    <p:extLst>
      <p:ext uri="{BB962C8B-B14F-4D97-AF65-F5344CB8AC3E}">
        <p14:creationId xmlns:p14="http://schemas.microsoft.com/office/powerpoint/2010/main" val="197213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C9A7ACD8-0AFC-46EF-B60C-84547D999515}"/>
              </a:ext>
            </a:extLst>
          </p:cNvPr>
          <p:cNvSpPr/>
          <p:nvPr/>
        </p:nvSpPr>
        <p:spPr>
          <a:xfrm>
            <a:off x="6083232" y="3195673"/>
            <a:ext cx="2860075" cy="1600201"/>
          </a:xfrm>
          <a:prstGeom prst="roundRect">
            <a:avLst>
              <a:gd name="adj" fmla="val 11423"/>
            </a:avLst>
          </a:prstGeom>
          <a:solidFill>
            <a:srgbClr val="DFE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0" name="Picture 19">
            <a:extLst>
              <a:ext uri="{FF2B5EF4-FFF2-40B4-BE49-F238E27FC236}">
                <a16:creationId xmlns:a16="http://schemas.microsoft.com/office/drawing/2014/main" id="{093E56C0-EC88-47E7-A386-8FF591F3A12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695853" y="1618854"/>
            <a:ext cx="5305228" cy="3204449"/>
          </a:xfrm>
          <a:prstGeom prst="rect">
            <a:avLst/>
          </a:prstGeom>
        </p:spPr>
      </p:pic>
      <p:sp>
        <p:nvSpPr>
          <p:cNvPr id="222" name="Google Shape;222;p32"/>
          <p:cNvSpPr txBox="1">
            <a:spLocks noGrp="1"/>
          </p:cNvSpPr>
          <p:nvPr>
            <p:ph type="title"/>
          </p:nvPr>
        </p:nvSpPr>
        <p:spPr>
          <a:xfrm>
            <a:off x="142919" y="1028235"/>
            <a:ext cx="3361645" cy="1104472"/>
          </a:xfrm>
          <a:prstGeom prst="rect">
            <a:avLst/>
          </a:prstGeom>
        </p:spPr>
        <p:txBody>
          <a:bodyPr spcFirstLastPara="1" wrap="square" lIns="91425" tIns="91425" rIns="91425" bIns="91425" anchor="t" anchorCtr="0">
            <a:noAutofit/>
          </a:bodyPr>
          <a:lstStyle/>
          <a:p>
            <a:r>
              <a:rPr lang="en-US" sz="3200" b="1" dirty="0"/>
              <a:t>Solutions produced using STPA</a:t>
            </a:r>
            <a:endParaRPr sz="3200" b="1" dirty="0"/>
          </a:p>
        </p:txBody>
      </p:sp>
      <p:sp>
        <p:nvSpPr>
          <p:cNvPr id="223" name="Google Shape;223;p32"/>
          <p:cNvSpPr txBox="1"/>
          <p:nvPr/>
        </p:nvSpPr>
        <p:spPr>
          <a:xfrm>
            <a:off x="256353" y="2217283"/>
            <a:ext cx="3008251" cy="341629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300"/>
              </a:spcBef>
              <a:spcAft>
                <a:spcPts val="300"/>
              </a:spcAft>
              <a:buClr>
                <a:srgbClr val="000000"/>
              </a:buClr>
              <a:buSzTx/>
              <a:buFontTx/>
              <a:buNone/>
              <a:tabLst/>
              <a:defRPr/>
            </a:pPr>
            <a:r>
              <a:rPr kumimoji="0" lang="en-US" sz="2000" b="0" i="0" u="none" strike="noStrike" kern="0" cap="none" spc="0" normalizeH="0" baseline="0" noProof="0" dirty="0">
                <a:ln>
                  <a:noFill/>
                </a:ln>
                <a:solidFill>
                  <a:srgbClr val="000000"/>
                </a:solidFill>
                <a:effectLst/>
                <a:uLnTx/>
                <a:uFillTx/>
                <a:latin typeface="Lato"/>
                <a:ea typeface="Lato"/>
                <a:cs typeface="Lato"/>
                <a:sym typeface="Lato"/>
              </a:rPr>
              <a:t>Application: Complex software</a:t>
            </a:r>
          </a:p>
          <a:p>
            <a:pPr marL="0" marR="0" lvl="0" indent="0" algn="l" defTabSz="914400" rtl="0" eaLnBrk="1" fontAlgn="auto" latinLnBrk="0" hangingPunct="1">
              <a:lnSpc>
                <a:spcPct val="100000"/>
              </a:lnSpc>
              <a:spcBef>
                <a:spcPts val="300"/>
              </a:spcBef>
              <a:spcAft>
                <a:spcPts val="300"/>
              </a:spcAft>
              <a:buClr>
                <a:srgbClr val="000000"/>
              </a:buClr>
              <a:buSzTx/>
              <a:buFontTx/>
              <a:buNone/>
              <a:tabLst/>
              <a:defRPr/>
            </a:pPr>
            <a:endParaRPr kumimoji="0" lang="en" sz="2000" b="0" i="0" u="none" strike="noStrike" kern="0" cap="none" spc="0" normalizeH="0" baseline="0" noProof="0" dirty="0">
              <a:ln>
                <a:noFill/>
              </a:ln>
              <a:solidFill>
                <a:srgbClr val="000000"/>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300"/>
              </a:spcBef>
              <a:spcAft>
                <a:spcPts val="300"/>
              </a:spcAft>
              <a:buClr>
                <a:srgbClr val="000000"/>
              </a:buClr>
              <a:buSzTx/>
              <a:buFontTx/>
              <a:buNone/>
              <a:tabLst/>
              <a:defRPr/>
            </a:pPr>
            <a:r>
              <a:rPr kumimoji="0" lang="en" sz="2000" b="0" i="0" u="none" strike="noStrike" kern="0" cap="none" spc="0" normalizeH="0" baseline="0" noProof="0" dirty="0">
                <a:ln>
                  <a:noFill/>
                </a:ln>
                <a:solidFill>
                  <a:srgbClr val="000000"/>
                </a:solidFill>
                <a:effectLst/>
                <a:uLnTx/>
                <a:uFillTx/>
                <a:latin typeface="Lato"/>
                <a:ea typeface="Lato"/>
                <a:cs typeface="Lato"/>
                <a:sym typeface="Lato"/>
              </a:rPr>
              <a:t>STPA </a:t>
            </a:r>
            <a:r>
              <a:rPr kumimoji="0" lang="en-US" sz="2000" b="0" i="0" u="none" strike="noStrike" kern="0" cap="none" spc="0" normalizeH="0" baseline="0" noProof="0" dirty="0">
                <a:ln>
                  <a:noFill/>
                </a:ln>
                <a:solidFill>
                  <a:srgbClr val="000000"/>
                </a:solidFill>
                <a:effectLst/>
                <a:uLnTx/>
                <a:uFillTx/>
                <a:latin typeface="Lato"/>
                <a:ea typeface="Lato"/>
                <a:cs typeface="Lato"/>
                <a:sym typeface="Lato"/>
              </a:rPr>
              <a:t>produced:</a:t>
            </a:r>
          </a:p>
          <a:p>
            <a:pPr marL="171450" marR="0" lvl="0" indent="-171450" algn="l" defTabSz="914400" rtl="0" eaLnBrk="1" fontAlgn="auto" latinLnBrk="0" hangingPunct="1">
              <a:lnSpc>
                <a:spcPct val="100000"/>
              </a:lnSpc>
              <a:spcBef>
                <a:spcPts val="300"/>
              </a:spcBef>
              <a:spcAft>
                <a:spcPts val="300"/>
              </a:spcAft>
              <a:buClr>
                <a:srgbClr val="000000"/>
              </a:buClr>
              <a:buSzTx/>
              <a:buFontTx/>
              <a:buChar char="-"/>
              <a:tabLst/>
              <a:defRPr/>
            </a:pPr>
            <a:r>
              <a:rPr kumimoji="0" lang="en-US" sz="2000" b="0" i="0" u="none" strike="noStrike" kern="0" cap="none" spc="0" normalizeH="0" baseline="0" noProof="0" dirty="0">
                <a:ln>
                  <a:noFill/>
                </a:ln>
                <a:solidFill>
                  <a:srgbClr val="000000"/>
                </a:solidFill>
                <a:effectLst/>
                <a:uLnTx/>
                <a:uFillTx/>
                <a:latin typeface="Lato"/>
                <a:ea typeface="Lato"/>
                <a:cs typeface="Lato"/>
                <a:sym typeface="Lato"/>
              </a:rPr>
              <a:t>L</a:t>
            </a:r>
            <a:r>
              <a:rPr kumimoji="0" lang="en" sz="2000" b="0" i="0" u="none" strike="noStrike" kern="0" cap="none" spc="0" normalizeH="0" baseline="0" noProof="0" dirty="0">
                <a:ln>
                  <a:noFill/>
                </a:ln>
                <a:solidFill>
                  <a:srgbClr val="000000"/>
                </a:solidFill>
                <a:effectLst/>
                <a:uLnTx/>
                <a:uFillTx/>
                <a:latin typeface="Lato"/>
                <a:ea typeface="Lato"/>
                <a:cs typeface="Lato"/>
                <a:sym typeface="Lato"/>
              </a:rPr>
              <a:t>arger number of solutions</a:t>
            </a:r>
          </a:p>
          <a:p>
            <a:pPr marL="171450" marR="0" lvl="0" indent="-171450" algn="l" defTabSz="914400" rtl="0" eaLnBrk="1" fontAlgn="auto" latinLnBrk="0" hangingPunct="1">
              <a:lnSpc>
                <a:spcPct val="100000"/>
              </a:lnSpc>
              <a:spcBef>
                <a:spcPts val="300"/>
              </a:spcBef>
              <a:spcAft>
                <a:spcPts val="300"/>
              </a:spcAft>
              <a:buClr>
                <a:srgbClr val="000000"/>
              </a:buClr>
              <a:buSzTx/>
              <a:buFontTx/>
              <a:buChar char="-"/>
              <a:tabLst/>
              <a:defRPr/>
            </a:pPr>
            <a:r>
              <a:rPr kumimoji="0" lang="en" sz="2000" b="0" i="0" u="none" strike="noStrike" kern="0" cap="none" spc="0" normalizeH="0" baseline="0" noProof="0" dirty="0">
                <a:ln>
                  <a:noFill/>
                </a:ln>
                <a:solidFill>
                  <a:srgbClr val="000000"/>
                </a:solidFill>
                <a:effectLst/>
                <a:uLnTx/>
                <a:uFillTx/>
                <a:latin typeface="Lato"/>
                <a:ea typeface="Lato"/>
                <a:cs typeface="Lato"/>
                <a:sym typeface="Lato"/>
              </a:rPr>
              <a:t>Lower-cost </a:t>
            </a:r>
            <a:r>
              <a:rPr kumimoji="0" lang="en-US" sz="2000" b="0" i="0" u="none" strike="noStrike" kern="0" cap="none" spc="0" normalizeH="0" baseline="0" noProof="0" dirty="0">
                <a:ln>
                  <a:noFill/>
                </a:ln>
                <a:solidFill>
                  <a:srgbClr val="000000"/>
                </a:solidFill>
                <a:effectLst/>
                <a:uLnTx/>
                <a:uFillTx/>
                <a:latin typeface="Lato"/>
                <a:ea typeface="Lato"/>
                <a:cs typeface="Lato"/>
                <a:sym typeface="Lato"/>
              </a:rPr>
              <a:t>solutions</a:t>
            </a:r>
          </a:p>
          <a:p>
            <a:pPr marL="171450" marR="0" lvl="0" indent="-171450" algn="l" defTabSz="914400" rtl="0" eaLnBrk="1" fontAlgn="auto" latinLnBrk="0" hangingPunct="1">
              <a:lnSpc>
                <a:spcPct val="100000"/>
              </a:lnSpc>
              <a:spcBef>
                <a:spcPts val="300"/>
              </a:spcBef>
              <a:spcAft>
                <a:spcPts val="300"/>
              </a:spcAft>
              <a:buClr>
                <a:srgbClr val="000000"/>
              </a:buClr>
              <a:buSzTx/>
              <a:buFontTx/>
              <a:buChar char="-"/>
              <a:tabLst/>
              <a:defRPr/>
            </a:pPr>
            <a:r>
              <a:rPr kumimoji="0" lang="en-US" sz="2000" b="0" i="0" u="none" strike="noStrike" kern="0" cap="none" spc="0" normalizeH="0" baseline="0" noProof="0" dirty="0">
                <a:ln>
                  <a:noFill/>
                </a:ln>
                <a:solidFill>
                  <a:srgbClr val="000000"/>
                </a:solidFill>
                <a:effectLst/>
                <a:uLnTx/>
                <a:uFillTx/>
                <a:latin typeface="Lato"/>
                <a:ea typeface="Lato"/>
                <a:cs typeface="Lato"/>
                <a:sym typeface="Lato"/>
              </a:rPr>
              <a:t>More effective solutions</a:t>
            </a:r>
            <a:endParaRPr kumimoji="0" sz="2000" b="0" i="0" u="none" strike="noStrike" kern="0" cap="none" spc="0" normalizeH="0" baseline="0" noProof="0" dirty="0">
              <a:ln>
                <a:noFill/>
              </a:ln>
              <a:solidFill>
                <a:srgbClr val="000000"/>
              </a:solidFill>
              <a:effectLst/>
              <a:uLnTx/>
              <a:uFillTx/>
              <a:latin typeface="Lato"/>
              <a:ea typeface="Lato"/>
              <a:cs typeface="Lato"/>
              <a:sym typeface="Lato"/>
            </a:endParaRPr>
          </a:p>
        </p:txBody>
      </p:sp>
      <p:cxnSp>
        <p:nvCxnSpPr>
          <p:cNvPr id="12" name="Google Shape;229;p32">
            <a:extLst>
              <a:ext uri="{FF2B5EF4-FFF2-40B4-BE49-F238E27FC236}">
                <a16:creationId xmlns:a16="http://schemas.microsoft.com/office/drawing/2014/main" id="{2631E364-A86C-41FE-AE7F-8AC9ACAD1C64}"/>
              </a:ext>
            </a:extLst>
          </p:cNvPr>
          <p:cNvCxnSpPr>
            <a:cxnSpLocks/>
          </p:cNvCxnSpPr>
          <p:nvPr/>
        </p:nvCxnSpPr>
        <p:spPr>
          <a:xfrm>
            <a:off x="4280524" y="1677748"/>
            <a:ext cx="148500" cy="212700"/>
          </a:xfrm>
          <a:prstGeom prst="straightConnector1">
            <a:avLst/>
          </a:prstGeom>
          <a:noFill/>
          <a:ln w="25400" cap="flat" cmpd="sng">
            <a:solidFill>
              <a:srgbClr val="C00000"/>
            </a:solidFill>
            <a:prstDash val="solid"/>
            <a:round/>
            <a:headEnd type="none" w="med" len="med"/>
            <a:tailEnd type="triangle" w="med" len="med"/>
          </a:ln>
        </p:spPr>
      </p:cxnSp>
      <p:sp>
        <p:nvSpPr>
          <p:cNvPr id="13" name="Google Shape;230;p32">
            <a:extLst>
              <a:ext uri="{FF2B5EF4-FFF2-40B4-BE49-F238E27FC236}">
                <a16:creationId xmlns:a16="http://schemas.microsoft.com/office/drawing/2014/main" id="{2F33C7B1-08D7-4CD3-AEDB-F18EACF03359}"/>
              </a:ext>
            </a:extLst>
          </p:cNvPr>
          <p:cNvSpPr txBox="1"/>
          <p:nvPr/>
        </p:nvSpPr>
        <p:spPr>
          <a:xfrm>
            <a:off x="3845555" y="1337721"/>
            <a:ext cx="2926800" cy="40007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dirty="0">
                <a:ln>
                  <a:noFill/>
                </a:ln>
                <a:solidFill>
                  <a:srgbClr val="CC0000"/>
                </a:solidFill>
                <a:effectLst/>
                <a:uLnTx/>
                <a:uFillTx/>
                <a:latin typeface="Lato"/>
                <a:ea typeface="Lato"/>
                <a:cs typeface="Lato"/>
                <a:sym typeface="Lato"/>
              </a:rPr>
              <a:t>Identified without STPA</a:t>
            </a:r>
            <a:endParaRPr kumimoji="0" sz="1400" b="1" i="0" u="none" strike="noStrike" kern="0" cap="none" spc="0" normalizeH="0" baseline="0" noProof="0" dirty="0">
              <a:ln>
                <a:noFill/>
              </a:ln>
              <a:solidFill>
                <a:srgbClr val="CC0000"/>
              </a:solidFill>
              <a:effectLst/>
              <a:uLnTx/>
              <a:uFillTx/>
              <a:latin typeface="Lato"/>
              <a:ea typeface="Lato"/>
              <a:cs typeface="Lato"/>
              <a:sym typeface="Lato"/>
            </a:endParaRPr>
          </a:p>
        </p:txBody>
      </p:sp>
      <p:cxnSp>
        <p:nvCxnSpPr>
          <p:cNvPr id="14" name="Google Shape;231;p32">
            <a:extLst>
              <a:ext uri="{FF2B5EF4-FFF2-40B4-BE49-F238E27FC236}">
                <a16:creationId xmlns:a16="http://schemas.microsoft.com/office/drawing/2014/main" id="{DF3FAE54-7DD6-410C-B5D9-FB70FA9B7EDF}"/>
              </a:ext>
            </a:extLst>
          </p:cNvPr>
          <p:cNvCxnSpPr>
            <a:cxnSpLocks/>
          </p:cNvCxnSpPr>
          <p:nvPr/>
        </p:nvCxnSpPr>
        <p:spPr>
          <a:xfrm>
            <a:off x="4204324" y="2682548"/>
            <a:ext cx="196800" cy="267600"/>
          </a:xfrm>
          <a:prstGeom prst="straightConnector1">
            <a:avLst/>
          </a:prstGeom>
          <a:noFill/>
          <a:ln w="25400" cap="flat" cmpd="sng">
            <a:solidFill>
              <a:schemeClr val="accent5">
                <a:lumMod val="60000"/>
                <a:lumOff val="40000"/>
              </a:schemeClr>
            </a:solidFill>
            <a:prstDash val="solid"/>
            <a:round/>
            <a:headEnd type="none" w="med" len="med"/>
            <a:tailEnd type="triangle" w="med" len="med"/>
          </a:ln>
        </p:spPr>
      </p:cxnSp>
      <p:sp>
        <p:nvSpPr>
          <p:cNvPr id="15" name="Google Shape;232;p32">
            <a:extLst>
              <a:ext uri="{FF2B5EF4-FFF2-40B4-BE49-F238E27FC236}">
                <a16:creationId xmlns:a16="http://schemas.microsoft.com/office/drawing/2014/main" id="{EA03D592-2309-46C8-B11E-F0A0CCA2B09B}"/>
              </a:ext>
            </a:extLst>
          </p:cNvPr>
          <p:cNvSpPr txBox="1"/>
          <p:nvPr/>
        </p:nvSpPr>
        <p:spPr>
          <a:xfrm>
            <a:off x="3845555" y="2353670"/>
            <a:ext cx="2926800" cy="40007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dirty="0">
                <a:ln>
                  <a:noFill/>
                </a:ln>
                <a:solidFill>
                  <a:srgbClr val="1C3678">
                    <a:lumMod val="60000"/>
                    <a:lumOff val="40000"/>
                  </a:srgbClr>
                </a:solidFill>
                <a:effectLst/>
                <a:uLnTx/>
                <a:uFillTx/>
                <a:latin typeface="Lato"/>
                <a:ea typeface="Lato"/>
                <a:cs typeface="Lato"/>
                <a:sym typeface="Lato"/>
              </a:rPr>
              <a:t>Identified by STPA</a:t>
            </a:r>
            <a:endParaRPr kumimoji="0" sz="1400" b="1" i="0" u="none" strike="noStrike" kern="0" cap="none" spc="0" normalizeH="0" baseline="0" noProof="0" dirty="0">
              <a:ln>
                <a:noFill/>
              </a:ln>
              <a:solidFill>
                <a:srgbClr val="1C3678">
                  <a:lumMod val="60000"/>
                  <a:lumOff val="40000"/>
                </a:srgbClr>
              </a:solidFill>
              <a:effectLst/>
              <a:uLnTx/>
              <a:uFillTx/>
              <a:latin typeface="Lato"/>
              <a:ea typeface="Lato"/>
              <a:cs typeface="Lato"/>
              <a:sym typeface="Lato"/>
            </a:endParaRPr>
          </a:p>
        </p:txBody>
      </p:sp>
      <p:cxnSp>
        <p:nvCxnSpPr>
          <p:cNvPr id="16" name="Google Shape;229;p32">
            <a:extLst>
              <a:ext uri="{FF2B5EF4-FFF2-40B4-BE49-F238E27FC236}">
                <a16:creationId xmlns:a16="http://schemas.microsoft.com/office/drawing/2014/main" id="{99536D89-8207-4261-8698-700973A85B56}"/>
              </a:ext>
            </a:extLst>
          </p:cNvPr>
          <p:cNvCxnSpPr>
            <a:cxnSpLocks/>
          </p:cNvCxnSpPr>
          <p:nvPr/>
        </p:nvCxnSpPr>
        <p:spPr>
          <a:xfrm>
            <a:off x="6483858" y="2293094"/>
            <a:ext cx="86211" cy="853574"/>
          </a:xfrm>
          <a:prstGeom prst="straightConnector1">
            <a:avLst/>
          </a:prstGeom>
          <a:noFill/>
          <a:ln w="50800" cap="flat" cmpd="sng">
            <a:solidFill>
              <a:srgbClr val="00B050"/>
            </a:solidFill>
            <a:prstDash val="solid"/>
            <a:round/>
            <a:headEnd type="none" w="med" len="med"/>
            <a:tailEnd type="triangle" w="med" len="med"/>
          </a:ln>
        </p:spPr>
      </p:cxnSp>
      <p:sp>
        <p:nvSpPr>
          <p:cNvPr id="17" name="TextBox 16">
            <a:extLst>
              <a:ext uri="{FF2B5EF4-FFF2-40B4-BE49-F238E27FC236}">
                <a16:creationId xmlns:a16="http://schemas.microsoft.com/office/drawing/2014/main" id="{92F04115-28E8-433A-B76F-2F1A67EF1F22}"/>
              </a:ext>
            </a:extLst>
          </p:cNvPr>
          <p:cNvSpPr txBox="1"/>
          <p:nvPr/>
        </p:nvSpPr>
        <p:spPr>
          <a:xfrm>
            <a:off x="5519756" y="1948041"/>
            <a:ext cx="29931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dirty="0">
                <a:ln>
                  <a:noFill/>
                </a:ln>
                <a:solidFill>
                  <a:srgbClr val="00B050"/>
                </a:solidFill>
                <a:effectLst/>
                <a:uLnTx/>
                <a:uFillTx/>
                <a:latin typeface="Arial"/>
                <a:ea typeface="+mn-ea"/>
                <a:cs typeface="Arial"/>
                <a:sym typeface="Arial"/>
              </a:rPr>
              <a:t>Low cost, highly effective</a:t>
            </a:r>
          </a:p>
        </p:txBody>
      </p:sp>
      <p:sp>
        <p:nvSpPr>
          <p:cNvPr id="18" name="Google Shape;232;p32">
            <a:extLst>
              <a:ext uri="{FF2B5EF4-FFF2-40B4-BE49-F238E27FC236}">
                <a16:creationId xmlns:a16="http://schemas.microsoft.com/office/drawing/2014/main" id="{29C83A4A-9C14-4B9A-A2FD-DB5307566E3E}"/>
              </a:ext>
            </a:extLst>
          </p:cNvPr>
          <p:cNvSpPr txBox="1"/>
          <p:nvPr/>
        </p:nvSpPr>
        <p:spPr>
          <a:xfrm>
            <a:off x="4923285" y="4856448"/>
            <a:ext cx="2926800" cy="21544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1A1A1A"/>
                </a:solidFill>
                <a:effectLst/>
                <a:uLnTx/>
                <a:uFillTx/>
                <a:latin typeface="Lato"/>
                <a:ea typeface="Lato"/>
                <a:cs typeface="Lato"/>
                <a:sym typeface="Lato"/>
              </a:rPr>
              <a:t>Effectiveness</a:t>
            </a:r>
            <a:endParaRPr kumimoji="0" sz="1400" b="1" i="0" u="none" strike="noStrike" kern="0" cap="none" spc="0" normalizeH="0" baseline="0" noProof="0" dirty="0">
              <a:ln>
                <a:noFill/>
              </a:ln>
              <a:solidFill>
                <a:srgbClr val="1A1A1A"/>
              </a:solidFill>
              <a:effectLst/>
              <a:uLnTx/>
              <a:uFillTx/>
              <a:latin typeface="Lato"/>
              <a:ea typeface="Lato"/>
              <a:cs typeface="Lato"/>
              <a:sym typeface="Lato"/>
            </a:endParaRPr>
          </a:p>
        </p:txBody>
      </p:sp>
      <p:sp>
        <p:nvSpPr>
          <p:cNvPr id="19" name="Google Shape;232;p32">
            <a:extLst>
              <a:ext uri="{FF2B5EF4-FFF2-40B4-BE49-F238E27FC236}">
                <a16:creationId xmlns:a16="http://schemas.microsoft.com/office/drawing/2014/main" id="{67E5CDEE-B3E1-45FE-A9C4-00C4B9045355}"/>
              </a:ext>
            </a:extLst>
          </p:cNvPr>
          <p:cNvSpPr txBox="1"/>
          <p:nvPr/>
        </p:nvSpPr>
        <p:spPr>
          <a:xfrm rot="16200000">
            <a:off x="2207991" y="3030376"/>
            <a:ext cx="2926800" cy="21544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1A1A1A"/>
                </a:solidFill>
                <a:effectLst/>
                <a:uLnTx/>
                <a:uFillTx/>
                <a:latin typeface="Lato"/>
                <a:ea typeface="Lato"/>
                <a:cs typeface="Lato"/>
                <a:sym typeface="Lato"/>
              </a:rPr>
              <a:t>Cost</a:t>
            </a:r>
            <a:endParaRPr kumimoji="0" sz="1400" b="1" i="0" u="none" strike="noStrike" kern="0" cap="none" spc="0" normalizeH="0" baseline="0" noProof="0" dirty="0">
              <a:ln>
                <a:noFill/>
              </a:ln>
              <a:solidFill>
                <a:srgbClr val="1A1A1A"/>
              </a:solidFill>
              <a:effectLst/>
              <a:uLnTx/>
              <a:uFillTx/>
              <a:latin typeface="Lato"/>
              <a:ea typeface="Lato"/>
              <a:cs typeface="Lato"/>
              <a:sym typeface="Lato"/>
            </a:endParaRPr>
          </a:p>
        </p:txBody>
      </p:sp>
      <p:cxnSp>
        <p:nvCxnSpPr>
          <p:cNvPr id="21" name="Google Shape;229;p32">
            <a:extLst>
              <a:ext uri="{FF2B5EF4-FFF2-40B4-BE49-F238E27FC236}">
                <a16:creationId xmlns:a16="http://schemas.microsoft.com/office/drawing/2014/main" id="{5F7775CD-9E0F-4273-9557-92DE190E1AE7}"/>
              </a:ext>
            </a:extLst>
          </p:cNvPr>
          <p:cNvCxnSpPr>
            <a:cxnSpLocks/>
          </p:cNvCxnSpPr>
          <p:nvPr/>
        </p:nvCxnSpPr>
        <p:spPr>
          <a:xfrm flipV="1">
            <a:off x="8070747" y="3980951"/>
            <a:ext cx="492302" cy="1256847"/>
          </a:xfrm>
          <a:prstGeom prst="straightConnector1">
            <a:avLst/>
          </a:prstGeom>
          <a:noFill/>
          <a:ln w="25400" cap="flat" cmpd="sng">
            <a:solidFill>
              <a:srgbClr val="C00000"/>
            </a:solidFill>
            <a:prstDash val="solid"/>
            <a:round/>
            <a:headEnd type="none" w="med" len="med"/>
            <a:tailEnd type="triangle" w="med" len="med"/>
          </a:ln>
        </p:spPr>
      </p:cxnSp>
      <p:sp>
        <p:nvSpPr>
          <p:cNvPr id="22" name="Google Shape;230;p32">
            <a:extLst>
              <a:ext uri="{FF2B5EF4-FFF2-40B4-BE49-F238E27FC236}">
                <a16:creationId xmlns:a16="http://schemas.microsoft.com/office/drawing/2014/main" id="{28EF4E5C-5500-412E-A218-E5A79EE6597D}"/>
              </a:ext>
            </a:extLst>
          </p:cNvPr>
          <p:cNvSpPr txBox="1"/>
          <p:nvPr/>
        </p:nvSpPr>
        <p:spPr>
          <a:xfrm>
            <a:off x="7298137" y="5152491"/>
            <a:ext cx="1845863" cy="61552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CC0000"/>
                </a:solidFill>
                <a:effectLst/>
                <a:uLnTx/>
                <a:uFillTx/>
                <a:latin typeface="Lato"/>
                <a:ea typeface="Lato"/>
                <a:cs typeface="Lato"/>
                <a:sym typeface="Lato"/>
              </a:rPr>
              <a:t>Out of scope for initial STPA effort</a:t>
            </a:r>
            <a:endParaRPr kumimoji="0" sz="1400" b="1" i="0" u="none" strike="noStrike" kern="0" cap="none" spc="0" normalizeH="0" baseline="0" noProof="0" dirty="0">
              <a:ln>
                <a:noFill/>
              </a:ln>
              <a:solidFill>
                <a:srgbClr val="CC0000"/>
              </a:solidFill>
              <a:effectLst/>
              <a:uLnTx/>
              <a:uFillTx/>
              <a:latin typeface="Lato"/>
              <a:ea typeface="Lato"/>
              <a:cs typeface="Lato"/>
              <a:sym typeface="Lato"/>
            </a:endParaRPr>
          </a:p>
        </p:txBody>
      </p:sp>
      <p:sp>
        <p:nvSpPr>
          <p:cNvPr id="2" name="TextBox 1">
            <a:extLst>
              <a:ext uri="{FF2B5EF4-FFF2-40B4-BE49-F238E27FC236}">
                <a16:creationId xmlns:a16="http://schemas.microsoft.com/office/drawing/2014/main" id="{AB90FCB5-4689-400E-A1E5-51821E496383}"/>
              </a:ext>
            </a:extLst>
          </p:cNvPr>
          <p:cNvSpPr txBox="1"/>
          <p:nvPr/>
        </p:nvSpPr>
        <p:spPr>
          <a:xfrm>
            <a:off x="0" y="6627168"/>
            <a:ext cx="428052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A1A1A"/>
                </a:solidFill>
                <a:effectLst/>
                <a:uLnTx/>
                <a:uFillTx/>
                <a:latin typeface="Arial"/>
                <a:ea typeface="+mn-ea"/>
                <a:cs typeface="+mn-cs"/>
              </a:rPr>
              <a:t>Falzone and Thomas, 2021</a:t>
            </a:r>
          </a:p>
        </p:txBody>
      </p:sp>
      <p:sp>
        <p:nvSpPr>
          <p:cNvPr id="3" name="Rectangle: Rounded Corners 2">
            <a:extLst>
              <a:ext uri="{FF2B5EF4-FFF2-40B4-BE49-F238E27FC236}">
                <a16:creationId xmlns:a16="http://schemas.microsoft.com/office/drawing/2014/main" id="{FB27E07E-D8A3-4B97-B104-CA0EF92740ED}"/>
              </a:ext>
            </a:extLst>
          </p:cNvPr>
          <p:cNvSpPr/>
          <p:nvPr/>
        </p:nvSpPr>
        <p:spPr>
          <a:xfrm>
            <a:off x="1815709" y="5352744"/>
            <a:ext cx="5305228" cy="80687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1A"/>
                </a:solidFill>
                <a:effectLst/>
                <a:uLnTx/>
                <a:uFillTx/>
                <a:latin typeface="Arial"/>
                <a:ea typeface="+mn-ea"/>
                <a:cs typeface="+mn-cs"/>
              </a:rPr>
              <a:t>STPA enabled implementation of</a:t>
            </a:r>
            <a:br>
              <a:rPr kumimoji="0" lang="en-US" sz="1800" b="0" i="0" u="none" strike="noStrike" kern="1200" cap="none" spc="0" normalizeH="0" baseline="0" noProof="0" dirty="0">
                <a:ln>
                  <a:noFill/>
                </a:ln>
                <a:solidFill>
                  <a:srgbClr val="1A1A1A"/>
                </a:solidFill>
                <a:effectLst/>
                <a:uLnTx/>
                <a:uFillTx/>
                <a:latin typeface="Arial"/>
                <a:ea typeface="+mn-ea"/>
                <a:cs typeface="+mn-cs"/>
              </a:rPr>
            </a:br>
            <a:r>
              <a:rPr kumimoji="0" lang="en-US" sz="1800" b="0" i="0" u="none" strike="noStrike" kern="1200" cap="none" spc="0" normalizeH="0" baseline="0" noProof="0" dirty="0">
                <a:ln>
                  <a:noFill/>
                </a:ln>
                <a:solidFill>
                  <a:srgbClr val="1A1A1A"/>
                </a:solidFill>
                <a:effectLst/>
                <a:uLnTx/>
                <a:uFillTx/>
                <a:latin typeface="Arial"/>
                <a:ea typeface="+mn-ea"/>
                <a:cs typeface="+mn-cs"/>
              </a:rPr>
              <a:t>most effective &amp; lowest-cost solutions</a:t>
            </a:r>
          </a:p>
        </p:txBody>
      </p:sp>
      <p:cxnSp>
        <p:nvCxnSpPr>
          <p:cNvPr id="23" name="Google Shape;229;p32">
            <a:extLst>
              <a:ext uri="{FF2B5EF4-FFF2-40B4-BE49-F238E27FC236}">
                <a16:creationId xmlns:a16="http://schemas.microsoft.com/office/drawing/2014/main" id="{B5E03FB6-9AAD-4AF9-96A3-C8C4C373BB5D}"/>
              </a:ext>
            </a:extLst>
          </p:cNvPr>
          <p:cNvCxnSpPr>
            <a:cxnSpLocks/>
          </p:cNvCxnSpPr>
          <p:nvPr/>
        </p:nvCxnSpPr>
        <p:spPr>
          <a:xfrm flipH="1" flipV="1">
            <a:off x="6943737" y="4601498"/>
            <a:ext cx="960162" cy="636301"/>
          </a:xfrm>
          <a:prstGeom prst="straightConnector1">
            <a:avLst/>
          </a:prstGeom>
          <a:noFill/>
          <a:ln w="25400" cap="flat" cmpd="sng">
            <a:solidFill>
              <a:srgbClr val="C00000"/>
            </a:solidFill>
            <a:prstDash val="solid"/>
            <a:round/>
            <a:headEnd type="none" w="med" len="med"/>
            <a:tailEnd type="triangle" w="med" len="med"/>
          </a:ln>
        </p:spPr>
      </p:cxnSp>
      <p:pic>
        <p:nvPicPr>
          <p:cNvPr id="2050" name="Picture 2" descr="Google logo - Wikipedia">
            <a:extLst>
              <a:ext uri="{FF2B5EF4-FFF2-40B4-BE49-F238E27FC236}">
                <a16:creationId xmlns:a16="http://schemas.microsoft.com/office/drawing/2014/main" id="{C74198F8-6557-4381-9656-F3648044E8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3858" y="-10739"/>
            <a:ext cx="2566879" cy="864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9077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342D5A-8048-4255-8A8D-7D73D8DCD445}"/>
              </a:ext>
            </a:extLst>
          </p:cNvPr>
          <p:cNvPicPr>
            <a:picLocks noChangeAspect="1"/>
          </p:cNvPicPr>
          <p:nvPr/>
        </p:nvPicPr>
        <p:blipFill rotWithShape="1">
          <a:blip r:embed="rId3"/>
          <a:srcRect l="13458" t="5612" r="46104"/>
          <a:stretch/>
        </p:blipFill>
        <p:spPr>
          <a:xfrm>
            <a:off x="250662" y="4301836"/>
            <a:ext cx="4340156" cy="2717806"/>
          </a:xfrm>
          <a:prstGeom prst="rect">
            <a:avLst/>
          </a:prstGeom>
        </p:spPr>
      </p:pic>
      <p:sp>
        <p:nvSpPr>
          <p:cNvPr id="133122" name="Rectangle 2">
            <a:extLst>
              <a:ext uri="{FF2B5EF4-FFF2-40B4-BE49-F238E27FC236}">
                <a16:creationId xmlns:a16="http://schemas.microsoft.com/office/drawing/2014/main" id="{2B2B474C-B540-47A1-ADDD-B9A4082C4CBF}"/>
              </a:ext>
            </a:extLst>
          </p:cNvPr>
          <p:cNvSpPr>
            <a:spLocks noGrp="1" noChangeArrowheads="1"/>
          </p:cNvSpPr>
          <p:nvPr>
            <p:ph type="title" idx="4294967295"/>
          </p:nvPr>
        </p:nvSpPr>
        <p:spPr>
          <a:xfrm>
            <a:off x="0" y="0"/>
            <a:ext cx="8229600" cy="791687"/>
          </a:xfrm>
        </p:spPr>
        <p:txBody>
          <a:bodyPr vert="horz" lIns="101882" tIns="50941" rIns="101882" bIns="50941" rtlCol="0" anchor="ctr">
            <a:normAutofit/>
          </a:bodyPr>
          <a:lstStyle/>
          <a:p>
            <a:pPr eaLnBrk="1" hangingPunct="1"/>
            <a:r>
              <a:rPr lang="en-GB" altLang="en-US" dirty="0"/>
              <a:t>Embraer STPA application</a:t>
            </a:r>
          </a:p>
        </p:txBody>
      </p:sp>
      <p:sp>
        <p:nvSpPr>
          <p:cNvPr id="133123" name="Rectangle 3">
            <a:extLst>
              <a:ext uri="{FF2B5EF4-FFF2-40B4-BE49-F238E27FC236}">
                <a16:creationId xmlns:a16="http://schemas.microsoft.com/office/drawing/2014/main" id="{D960D7E7-B0EB-4A6D-BDEE-15E3DED6F5C7}"/>
              </a:ext>
            </a:extLst>
          </p:cNvPr>
          <p:cNvSpPr>
            <a:spLocks noGrp="1" noChangeArrowheads="1"/>
          </p:cNvSpPr>
          <p:nvPr>
            <p:ph type="body" idx="4294967295"/>
          </p:nvPr>
        </p:nvSpPr>
        <p:spPr>
          <a:xfrm>
            <a:off x="0" y="990600"/>
            <a:ext cx="4909383" cy="2616833"/>
          </a:xfrm>
        </p:spPr>
        <p:txBody>
          <a:bodyPr vert="horz" lIns="101882" tIns="50941" rIns="101882" bIns="50941" rtlCol="0">
            <a:normAutofit/>
          </a:bodyPr>
          <a:lstStyle/>
          <a:p>
            <a:pPr>
              <a:spcAft>
                <a:spcPts val="600"/>
              </a:spcAft>
            </a:pPr>
            <a:r>
              <a:rPr lang="en-GB" altLang="en-US" dirty="0"/>
              <a:t>2016: Air Management System</a:t>
            </a:r>
          </a:p>
          <a:p>
            <a:pPr lvl="1" eaLnBrk="1" hangingPunct="1">
              <a:spcAft>
                <a:spcPct val="60000"/>
              </a:spcAft>
            </a:pPr>
            <a:r>
              <a:rPr lang="en-US" altLang="en-US" dirty="0"/>
              <a:t>Identified 200+ safety constraints (requirements) and 700+ design recommendations to eliminate or mitigate hazards (satisfy the safety constraints).</a:t>
            </a:r>
          </a:p>
          <a:p>
            <a:pPr lvl="1" eaLnBrk="1" hangingPunct="1">
              <a:spcAft>
                <a:spcPct val="60000"/>
              </a:spcAft>
            </a:pPr>
            <a:endParaRPr lang="en-GB" altLang="en-US" dirty="0"/>
          </a:p>
        </p:txBody>
      </p:sp>
      <p:cxnSp>
        <p:nvCxnSpPr>
          <p:cNvPr id="7" name="Straight Connector 6">
            <a:extLst>
              <a:ext uri="{FF2B5EF4-FFF2-40B4-BE49-F238E27FC236}">
                <a16:creationId xmlns:a16="http://schemas.microsoft.com/office/drawing/2014/main" id="{C1A8D09B-5B45-4151-8710-FA2BA24C35D3}"/>
              </a:ext>
            </a:extLst>
          </p:cNvPr>
          <p:cNvCxnSpPr/>
          <p:nvPr/>
        </p:nvCxnSpPr>
        <p:spPr bwMode="auto">
          <a:xfrm>
            <a:off x="304800" y="781695"/>
            <a:ext cx="7772400" cy="1588"/>
          </a:xfrm>
          <a:prstGeom prst="line">
            <a:avLst/>
          </a:prstGeom>
          <a:solidFill>
            <a:schemeClr val="accent1"/>
          </a:solidFill>
          <a:ln w="38100" cap="flat" cmpd="sng" algn="ctr">
            <a:gradFill flip="none" rotWithShape="1">
              <a:gsLst>
                <a:gs pos="0">
                  <a:srgbClr val="0092D2"/>
                </a:gs>
                <a:gs pos="100000">
                  <a:prstClr val="white"/>
                </a:gs>
              </a:gsLst>
              <a:lin ang="0" scaled="1"/>
              <a:tileRect/>
            </a:gradFill>
            <a:prstDash val="solid"/>
            <a:round/>
            <a:headEnd type="none" w="med" len="med"/>
            <a:tailEnd type="none" w="med" len="med"/>
          </a:ln>
          <a:effectLst/>
        </p:spPr>
      </p:cxnSp>
      <p:sp>
        <p:nvSpPr>
          <p:cNvPr id="8" name="TextBox 7"/>
          <p:cNvSpPr txBox="1"/>
          <p:nvPr/>
        </p:nvSpPr>
        <p:spPr>
          <a:xfrm>
            <a:off x="4803844" y="4855543"/>
            <a:ext cx="2932471" cy="163121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Captured with existing standard processes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Captured only in advanced stages, STPA found earlier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Captured only with STPA</a:t>
            </a:r>
          </a:p>
        </p:txBody>
      </p:sp>
      <p:pic>
        <p:nvPicPr>
          <p:cNvPr id="9" name="Picture 8">
            <a:extLst>
              <a:ext uri="{FF2B5EF4-FFF2-40B4-BE49-F238E27FC236}">
                <a16:creationId xmlns:a16="http://schemas.microsoft.com/office/drawing/2014/main" id="{1453C5F9-CFD9-478F-AB43-82B0A72C99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239" t="23416" r="30506" b="24777"/>
          <a:stretch/>
        </p:blipFill>
        <p:spPr bwMode="auto">
          <a:xfrm>
            <a:off x="4575244" y="4802939"/>
            <a:ext cx="304801"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7636" y="3965356"/>
            <a:ext cx="910636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ct val="6000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Embraer Aircraft Control System analysis</a:t>
            </a:r>
          </a:p>
        </p:txBody>
      </p:sp>
      <p:pic>
        <p:nvPicPr>
          <p:cNvPr id="10" name="Picture 2">
            <a:extLst>
              <a:ext uri="{FF2B5EF4-FFF2-40B4-BE49-F238E27FC236}">
                <a16:creationId xmlns:a16="http://schemas.microsoft.com/office/drawing/2014/main" id="{157E1FCB-BA67-487B-AE04-B1E3ECD6832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010991" y="713185"/>
            <a:ext cx="4234616" cy="3360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aixaDeTexto 1">
            <a:extLst>
              <a:ext uri="{FF2B5EF4-FFF2-40B4-BE49-F238E27FC236}">
                <a16:creationId xmlns:a16="http://schemas.microsoft.com/office/drawing/2014/main" id="{4AE7E88B-59A7-4C31-9AE3-5676F7ABF2EF}"/>
              </a:ext>
            </a:extLst>
          </p:cNvPr>
          <p:cNvSpPr txBox="1"/>
          <p:nvPr/>
        </p:nvSpPr>
        <p:spPr>
          <a:xfrm>
            <a:off x="5878535" y="3979603"/>
            <a:ext cx="24995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0000"/>
                </a:solidFill>
                <a:effectLst/>
                <a:uLnTx/>
                <a:uFillTx/>
                <a:latin typeface="Calibri" panose="020F0502020204030204"/>
                <a:ea typeface="+mn-ea"/>
                <a:cs typeface="+mn-cs"/>
              </a:rPr>
              <a:t>Control structure: Scalable and traceable</a:t>
            </a:r>
          </a:p>
        </p:txBody>
      </p:sp>
      <p:sp>
        <p:nvSpPr>
          <p:cNvPr id="2" name="Arrow: Right 1">
            <a:extLst>
              <a:ext uri="{FF2B5EF4-FFF2-40B4-BE49-F238E27FC236}">
                <a16:creationId xmlns:a16="http://schemas.microsoft.com/office/drawing/2014/main" id="{5AD704E3-FA3C-BBD4-0565-B4FC486F1C37}"/>
              </a:ext>
            </a:extLst>
          </p:cNvPr>
          <p:cNvSpPr/>
          <p:nvPr/>
        </p:nvSpPr>
        <p:spPr>
          <a:xfrm rot="10800000">
            <a:off x="7319220" y="6056557"/>
            <a:ext cx="663738" cy="574287"/>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06107225-C173-C9D3-9887-F7BFC5B517F7}"/>
              </a:ext>
            </a:extLst>
          </p:cNvPr>
          <p:cNvSpPr txBox="1"/>
          <p:nvPr/>
        </p:nvSpPr>
        <p:spPr>
          <a:xfrm>
            <a:off x="8024069" y="5997498"/>
            <a:ext cx="990839" cy="923330"/>
          </a:xfrm>
          <a:prstGeom prst="rect">
            <a:avLst/>
          </a:prstGeom>
          <a:noFill/>
        </p:spPr>
        <p:txBody>
          <a:bodyPr wrap="square" rtlCol="0">
            <a:spAutoFit/>
          </a:bodyPr>
          <a:lstStyle/>
          <a:p>
            <a:r>
              <a:rPr lang="en-US" b="1" dirty="0"/>
              <a:t>Safety/</a:t>
            </a:r>
            <a:br>
              <a:rPr lang="en-US" b="1" dirty="0"/>
            </a:br>
            <a:r>
              <a:rPr lang="en-US" b="1" dirty="0"/>
              <a:t>Security benefit</a:t>
            </a:r>
          </a:p>
        </p:txBody>
      </p:sp>
      <p:sp>
        <p:nvSpPr>
          <p:cNvPr id="6" name="Arrow: Right 5">
            <a:extLst>
              <a:ext uri="{FF2B5EF4-FFF2-40B4-BE49-F238E27FC236}">
                <a16:creationId xmlns:a16="http://schemas.microsoft.com/office/drawing/2014/main" id="{0DECB99F-381D-3CE9-7231-D18700DB43A5}"/>
              </a:ext>
            </a:extLst>
          </p:cNvPr>
          <p:cNvSpPr/>
          <p:nvPr/>
        </p:nvSpPr>
        <p:spPr>
          <a:xfrm rot="10800000">
            <a:off x="7479574" y="5482269"/>
            <a:ext cx="791137" cy="574287"/>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TextBox 11">
            <a:extLst>
              <a:ext uri="{FF2B5EF4-FFF2-40B4-BE49-F238E27FC236}">
                <a16:creationId xmlns:a16="http://schemas.microsoft.com/office/drawing/2014/main" id="{4A1D942C-3516-15C8-C597-F0A453734963}"/>
              </a:ext>
            </a:extLst>
          </p:cNvPr>
          <p:cNvSpPr txBox="1"/>
          <p:nvPr/>
        </p:nvSpPr>
        <p:spPr>
          <a:xfrm>
            <a:off x="8259730" y="5449863"/>
            <a:ext cx="937708" cy="646331"/>
          </a:xfrm>
          <a:prstGeom prst="rect">
            <a:avLst/>
          </a:prstGeom>
          <a:noFill/>
        </p:spPr>
        <p:txBody>
          <a:bodyPr wrap="square" rtlCol="0">
            <a:spAutoFit/>
          </a:bodyPr>
          <a:lstStyle/>
          <a:p>
            <a:r>
              <a:rPr lang="en-US" b="1" dirty="0"/>
              <a:t>Cost benefit</a:t>
            </a:r>
          </a:p>
        </p:txBody>
      </p:sp>
    </p:spTree>
    <p:extLst>
      <p:ext uri="{BB962C8B-B14F-4D97-AF65-F5344CB8AC3E}">
        <p14:creationId xmlns:p14="http://schemas.microsoft.com/office/powerpoint/2010/main" val="293590517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21806"/>
            <a:ext cx="8229600" cy="1398565"/>
          </a:xfrm>
        </p:spPr>
        <p:txBody>
          <a:bodyPr>
            <a:normAutofit/>
          </a:bodyPr>
          <a:lstStyle/>
          <a:p>
            <a:r>
              <a:rPr lang="en-US" sz="4400" dirty="0"/>
              <a:t>Industry STPA Comparison</a:t>
            </a:r>
          </a:p>
        </p:txBody>
      </p:sp>
      <p:graphicFrame>
        <p:nvGraphicFramePr>
          <p:cNvPr id="4" name="Content Placeholder 3"/>
          <p:cNvGraphicFramePr>
            <a:graphicFrameLocks noGrp="1"/>
          </p:cNvGraphicFramePr>
          <p:nvPr>
            <p:ph idx="1"/>
          </p:nvPr>
        </p:nvGraphicFramePr>
        <p:xfrm>
          <a:off x="138790" y="1520372"/>
          <a:ext cx="6945086" cy="460805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997257155"/>
                    </a:ext>
                  </a:extLst>
                </a:gridCol>
                <a:gridCol w="1551215">
                  <a:extLst>
                    <a:ext uri="{9D8B030D-6E8A-4147-A177-3AD203B41FA5}">
                      <a16:colId xmlns:a16="http://schemas.microsoft.com/office/drawing/2014/main" val="2004803847"/>
                    </a:ext>
                  </a:extLst>
                </a:gridCol>
                <a:gridCol w="1518120">
                  <a:extLst>
                    <a:ext uri="{9D8B030D-6E8A-4147-A177-3AD203B41FA5}">
                      <a16:colId xmlns:a16="http://schemas.microsoft.com/office/drawing/2014/main" val="1811922223"/>
                    </a:ext>
                  </a:extLst>
                </a:gridCol>
                <a:gridCol w="1361151">
                  <a:extLst>
                    <a:ext uri="{9D8B030D-6E8A-4147-A177-3AD203B41FA5}">
                      <a16:colId xmlns:a16="http://schemas.microsoft.com/office/drawing/2014/main" val="3667238551"/>
                    </a:ext>
                  </a:extLst>
                </a:gridCol>
              </a:tblGrid>
              <a:tr h="810553">
                <a:tc>
                  <a:txBody>
                    <a:bodyPr/>
                    <a:lstStyle/>
                    <a:p>
                      <a:endParaRPr lang="en-US" sz="1600" dirty="0">
                        <a:effectLst/>
                        <a:latin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300"/>
                        </a:spcAft>
                      </a:pPr>
                      <a:r>
                        <a:rPr lang="en-US" sz="1600" b="1" dirty="0">
                          <a:effectLst/>
                          <a:latin typeface="Arial" panose="020B0604020202020204" pitchFamily="34" charset="0"/>
                          <a:ea typeface="Calibri" panose="020F0502020204030204" pitchFamily="34" charset="0"/>
                          <a:cs typeface="Times New Roman" panose="02020603050405020304" pitchFamily="18" charset="0"/>
                        </a:rPr>
                        <a:t>Safety-related Functional Requirements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300"/>
                        </a:spcAft>
                      </a:pPr>
                      <a:r>
                        <a:rPr lang="en-US" sz="1600" b="1" dirty="0">
                          <a:effectLst/>
                          <a:latin typeface="Arial" panose="020B0604020202020204" pitchFamily="34" charset="0"/>
                          <a:ea typeface="Calibri" panose="020F0502020204030204" pitchFamily="34" charset="0"/>
                          <a:cs typeface="Times New Roman" panose="02020603050405020304" pitchFamily="18" charset="0"/>
                        </a:rPr>
                        <a:t>Safety-related System Design Requirements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300"/>
                        </a:spcAft>
                      </a:pPr>
                      <a:r>
                        <a:rPr lang="en-US" sz="1600" b="1" dirty="0">
                          <a:effectLst/>
                          <a:latin typeface="Arial" panose="020B0604020202020204" pitchFamily="34" charset="0"/>
                          <a:ea typeface="Calibri" panose="020F0502020204030204" pitchFamily="34" charset="0"/>
                          <a:cs typeface="Times New Roman" panose="02020603050405020304" pitchFamily="18" charset="0"/>
                        </a:rPr>
                        <a:t>Safety-related Design Solutions</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384621"/>
                  </a:ext>
                </a:extLst>
              </a:tr>
              <a:tr h="1124865">
                <a:tc>
                  <a:txBody>
                    <a:bodyPr/>
                    <a:lstStyle/>
                    <a:p>
                      <a:pPr marL="0" marR="0">
                        <a:spcBef>
                          <a:spcPts val="0"/>
                        </a:spcBef>
                        <a:spcAft>
                          <a:spcPts val="3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Number of STPA Safety Constraints (SC) that were already well-enforced by requirements/design </a:t>
                      </a:r>
                      <a:br>
                        <a:rPr lang="en-US" sz="1600" dirty="0">
                          <a:effectLst/>
                          <a:latin typeface="Arial" panose="020B0604020202020204" pitchFamily="34" charset="0"/>
                          <a:ea typeface="Calibri" panose="020F0502020204030204" pitchFamily="34" charset="0"/>
                          <a:cs typeface="Times New Roman" panose="02020603050405020304" pitchFamily="18" charset="0"/>
                        </a:rPr>
                      </a:br>
                      <a:r>
                        <a:rPr lang="en-US" sz="1200" dirty="0">
                          <a:effectLst/>
                          <a:latin typeface="Arial" panose="020B0604020202020204" pitchFamily="34" charset="0"/>
                          <a:ea typeface="Calibri" panose="020F0502020204030204" pitchFamily="34" charset="0"/>
                          <a:cs typeface="Times New Roman" panose="02020603050405020304" pitchFamily="18" charset="0"/>
                        </a:rPr>
                        <a:t>(10 or more relationships)</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8</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75</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236</a:t>
                      </a:r>
                    </a:p>
                  </a:txBody>
                  <a:tcPr marL="68580" marR="68580" marT="0" marB="0" anchor="ctr"/>
                </a:tc>
                <a:extLst>
                  <a:ext uri="{0D108BD9-81ED-4DB2-BD59-A6C34878D82A}">
                    <a16:rowId xmlns:a16="http://schemas.microsoft.com/office/drawing/2014/main" val="2920252283"/>
                  </a:ext>
                </a:extLst>
              </a:tr>
              <a:tr h="1072379">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600" dirty="0">
                          <a:effectLst/>
                          <a:latin typeface="Arial" panose="020B0604020202020204" pitchFamily="34" charset="0"/>
                          <a:ea typeface="Calibri" panose="020F0502020204030204" pitchFamily="34" charset="0"/>
                          <a:cs typeface="Times New Roman" panose="02020603050405020304" pitchFamily="18" charset="0"/>
                        </a:rPr>
                        <a:t>STPA Safety Constraints (SC) that were minimally addressed by requirements/design </a:t>
                      </a:r>
                      <a:br>
                        <a:rPr lang="en-US" sz="1600" dirty="0">
                          <a:effectLst/>
                          <a:latin typeface="Arial" panose="020B0604020202020204" pitchFamily="34" charset="0"/>
                          <a:ea typeface="Calibri" panose="020F0502020204030204" pitchFamily="34" charset="0"/>
                          <a:cs typeface="Times New Roman" panose="02020603050405020304" pitchFamily="18" charset="0"/>
                        </a:rPr>
                      </a:br>
                      <a:r>
                        <a:rPr lang="en-US" sz="1200" dirty="0">
                          <a:effectLst/>
                          <a:latin typeface="Arial" panose="020B0604020202020204" pitchFamily="34" charset="0"/>
                          <a:ea typeface="Calibri" panose="020F0502020204030204" pitchFamily="34" charset="0"/>
                          <a:cs typeface="Times New Roman" panose="02020603050405020304" pitchFamily="18" charset="0"/>
                        </a:rPr>
                        <a:t>(5 or fewer relationships)</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208</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75</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34</a:t>
                      </a:r>
                    </a:p>
                  </a:txBody>
                  <a:tcPr marL="68580" marR="68580" marT="0" marB="0" anchor="ctr"/>
                </a:tc>
                <a:extLst>
                  <a:ext uri="{0D108BD9-81ED-4DB2-BD59-A6C34878D82A}">
                    <a16:rowId xmlns:a16="http://schemas.microsoft.com/office/drawing/2014/main" val="1811585402"/>
                  </a:ext>
                </a:extLst>
              </a:tr>
              <a:tr h="1072379">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600" dirty="0">
                          <a:effectLst/>
                          <a:latin typeface="Arial" panose="020B0604020202020204" pitchFamily="34" charset="0"/>
                          <a:ea typeface="Calibri" panose="020F0502020204030204" pitchFamily="34" charset="0"/>
                          <a:cs typeface="Times New Roman" panose="02020603050405020304" pitchFamily="18" charset="0"/>
                        </a:rPr>
                        <a:t>STPA Safety Constraints (SC) that were not covered by any existing requirements or solutions</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82</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20</a:t>
                      </a:r>
                    </a:p>
                  </a:txBody>
                  <a:tcPr marL="68580" marR="68580" marT="0" marB="0" anchor="ctr"/>
                </a:tc>
                <a:tc>
                  <a:txBody>
                    <a:bodyPr/>
                    <a:lstStyle/>
                    <a:p>
                      <a:pPr marL="0" marR="0" algn="ctr">
                        <a:spcBef>
                          <a:spcPts val="0"/>
                        </a:spcBef>
                        <a:spcAft>
                          <a:spcPts val="3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15</a:t>
                      </a:r>
                    </a:p>
                  </a:txBody>
                  <a:tcPr marL="68580" marR="68580" marT="0" marB="0" anchor="ctr"/>
                </a:tc>
                <a:extLst>
                  <a:ext uri="{0D108BD9-81ED-4DB2-BD59-A6C34878D82A}">
                    <a16:rowId xmlns:a16="http://schemas.microsoft.com/office/drawing/2014/main" val="1069995828"/>
                  </a:ext>
                </a:extLst>
              </a:tr>
            </a:tbl>
          </a:graphicData>
        </a:graphic>
      </p:graphicFrame>
      <p:sp>
        <p:nvSpPr>
          <p:cNvPr id="3" name="Rectangle: Rounded Corners 2">
            <a:extLst>
              <a:ext uri="{FF2B5EF4-FFF2-40B4-BE49-F238E27FC236}">
                <a16:creationId xmlns:a16="http://schemas.microsoft.com/office/drawing/2014/main" id="{93DB0FC6-3613-4474-B610-3C11F1A3FF83}"/>
              </a:ext>
            </a:extLst>
          </p:cNvPr>
          <p:cNvSpPr/>
          <p:nvPr/>
        </p:nvSpPr>
        <p:spPr>
          <a:xfrm>
            <a:off x="2833469" y="2542088"/>
            <a:ext cx="4166039" cy="900357"/>
          </a:xfrm>
          <a:prstGeom prst="roundRect">
            <a:avLst/>
          </a:prstGeom>
          <a:noFill/>
          <a:ln w="57150">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BFCCAAD-5B73-491D-8598-63B05CEDD531}"/>
              </a:ext>
            </a:extLst>
          </p:cNvPr>
          <p:cNvSpPr txBox="1"/>
          <p:nvPr/>
        </p:nvSpPr>
        <p:spPr>
          <a:xfrm>
            <a:off x="7168243" y="2368643"/>
            <a:ext cx="1910442"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70AD47">
                    <a:lumMod val="75000"/>
                  </a:srgbClr>
                </a:solidFill>
                <a:effectLst/>
                <a:uLnTx/>
                <a:uFillTx/>
                <a:latin typeface="Calibri" panose="020F0502020204030204"/>
                <a:ea typeface="+mn-ea"/>
                <a:cs typeface="+mn-cs"/>
              </a:rPr>
              <a:t>Covered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These STPA results were addressed before STPA was applied.</a:t>
            </a:r>
          </a:p>
        </p:txBody>
      </p:sp>
      <p:sp>
        <p:nvSpPr>
          <p:cNvPr id="6" name="Rectangle: Rounded Corners 5">
            <a:extLst>
              <a:ext uri="{FF2B5EF4-FFF2-40B4-BE49-F238E27FC236}">
                <a16:creationId xmlns:a16="http://schemas.microsoft.com/office/drawing/2014/main" id="{B530383C-A9F5-4267-83FC-F82EBE083CAA}"/>
              </a:ext>
            </a:extLst>
          </p:cNvPr>
          <p:cNvSpPr/>
          <p:nvPr/>
        </p:nvSpPr>
        <p:spPr>
          <a:xfrm>
            <a:off x="2833469" y="4902573"/>
            <a:ext cx="4166039" cy="900357"/>
          </a:xfrm>
          <a:prstGeom prst="roundRect">
            <a:avLst/>
          </a:prstGeom>
          <a:noFill/>
          <a:ln w="57150">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C17B7B8-5603-40C4-8439-CDB0ABF869AE}"/>
              </a:ext>
            </a:extLst>
          </p:cNvPr>
          <p:cNvSpPr txBox="1"/>
          <p:nvPr/>
        </p:nvSpPr>
        <p:spPr>
          <a:xfrm>
            <a:off x="6999508" y="4437488"/>
            <a:ext cx="2232932"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ED7D31">
                    <a:lumMod val="75000"/>
                  </a:srgbClr>
                </a:solidFill>
                <a:effectLst/>
                <a:uLnTx/>
                <a:uFillTx/>
                <a:latin typeface="Calibri" panose="020F0502020204030204"/>
                <a:ea typeface="+mn-ea"/>
                <a:cs typeface="+mn-cs"/>
              </a:rPr>
              <a:t>Not Covered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These STPA results had NO existing mitigations or corrective measures. These were accidents waiting to happen.</a:t>
            </a:r>
          </a:p>
        </p:txBody>
      </p:sp>
      <p:sp>
        <p:nvSpPr>
          <p:cNvPr id="9" name="Rectangle 8">
            <a:extLst>
              <a:ext uri="{FF2B5EF4-FFF2-40B4-BE49-F238E27FC236}">
                <a16:creationId xmlns:a16="http://schemas.microsoft.com/office/drawing/2014/main" id="{103C9C3B-329C-44A6-9D64-D467A1CAA909}"/>
              </a:ext>
            </a:extLst>
          </p:cNvPr>
          <p:cNvSpPr/>
          <p:nvPr/>
        </p:nvSpPr>
        <p:spPr>
          <a:xfrm>
            <a:off x="0" y="6628472"/>
            <a:ext cx="4403770" cy="215444"/>
          </a:xfrm>
          <a:prstGeom prst="rect">
            <a:avLst/>
          </a:prstGeom>
        </p:spPr>
        <p:txBody>
          <a:bodyPr wrap="non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Table: </a:t>
            </a:r>
            <a:r>
              <a:rPr kumimoji="0" lang="en-US" sz="800" b="0" i="1" u="none" strike="noStrike" kern="1200" cap="none" spc="0" normalizeH="0" baseline="0" noProof="0" dirty="0">
                <a:ln>
                  <a:noFill/>
                </a:ln>
                <a:solidFill>
                  <a:prstClr val="black"/>
                </a:solidFill>
                <a:effectLst/>
                <a:uLnTx/>
                <a:uFillTx/>
                <a:latin typeface="Calibri" panose="020F0502020204030204"/>
                <a:ea typeface="+mn-ea"/>
                <a:cs typeface="+mn-cs"/>
              </a:rPr>
              <a:t>Use of STPA in the Development of a Reactor Protection System</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Paul Butchart (</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NuScale</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2020</a:t>
            </a:r>
          </a:p>
        </p:txBody>
      </p:sp>
    </p:spTree>
    <p:extLst>
      <p:ext uri="{BB962C8B-B14F-4D97-AF65-F5344CB8AC3E}">
        <p14:creationId xmlns:p14="http://schemas.microsoft.com/office/powerpoint/2010/main" val="246390474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18EAF-7452-42E8-8DF5-49A2858BFDF0}"/>
              </a:ext>
            </a:extLst>
          </p:cNvPr>
          <p:cNvSpPr>
            <a:spLocks noGrp="1"/>
          </p:cNvSpPr>
          <p:nvPr>
            <p:ph type="title"/>
          </p:nvPr>
        </p:nvSpPr>
        <p:spPr/>
        <p:txBody>
          <a:bodyPr/>
          <a:lstStyle/>
          <a:p>
            <a:r>
              <a:rPr lang="en-US" dirty="0"/>
              <a:t>Evaluating STPA for Cybersecurity </a:t>
            </a:r>
          </a:p>
        </p:txBody>
      </p:sp>
      <p:pic>
        <p:nvPicPr>
          <p:cNvPr id="5" name="Picture 4">
            <a:extLst>
              <a:ext uri="{FF2B5EF4-FFF2-40B4-BE49-F238E27FC236}">
                <a16:creationId xmlns:a16="http://schemas.microsoft.com/office/drawing/2014/main" id="{8D3F4A88-66B2-4FF3-BED6-F430748EA4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287799" y="3429000"/>
            <a:ext cx="3705931" cy="3143250"/>
          </a:xfrm>
          <a:prstGeom prst="rect">
            <a:avLst/>
          </a:prstGeom>
        </p:spPr>
      </p:pic>
      <p:sp>
        <p:nvSpPr>
          <p:cNvPr id="6" name="Text Box 9">
            <a:extLst>
              <a:ext uri="{FF2B5EF4-FFF2-40B4-BE49-F238E27FC236}">
                <a16:creationId xmlns:a16="http://schemas.microsoft.com/office/drawing/2014/main" id="{43D96ACA-928F-4CD0-A75D-4E765160BB5D}"/>
              </a:ext>
            </a:extLst>
          </p:cNvPr>
          <p:cNvSpPr txBox="1">
            <a:spLocks noChangeArrowheads="1"/>
          </p:cNvSpPr>
          <p:nvPr/>
        </p:nvSpPr>
        <p:spPr bwMode="auto">
          <a:xfrm>
            <a:off x="673305" y="2418992"/>
            <a:ext cx="3367129" cy="1779144"/>
          </a:xfrm>
          <a:prstGeom prst="rect">
            <a:avLst/>
          </a:prstGeom>
          <a:solidFill>
            <a:schemeClr val="accent1">
              <a:lumMod val="40000"/>
              <a:lumOff val="60000"/>
            </a:schemeClr>
          </a:solidFill>
          <a:ln w="9525">
            <a:solidFill>
              <a:schemeClr val="tx1"/>
            </a:solidFill>
            <a:miter lim="800000"/>
            <a:headEnd/>
            <a:tailEnd/>
          </a:ln>
          <a:effectLst/>
        </p:spPr>
        <p:txBody>
          <a:bodyPr wrap="square">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7" name="Text Box 3">
            <a:extLst>
              <a:ext uri="{FF2B5EF4-FFF2-40B4-BE49-F238E27FC236}">
                <a16:creationId xmlns:a16="http://schemas.microsoft.com/office/drawing/2014/main" id="{8E08BF28-9E40-4DBE-BC3D-23041EAB652E}"/>
              </a:ext>
            </a:extLst>
          </p:cNvPr>
          <p:cNvSpPr txBox="1">
            <a:spLocks noChangeArrowheads="1"/>
          </p:cNvSpPr>
          <p:nvPr/>
        </p:nvSpPr>
        <p:spPr bwMode="auto">
          <a:xfrm>
            <a:off x="599759" y="5189208"/>
            <a:ext cx="2086292" cy="1136673"/>
          </a:xfrm>
          <a:prstGeom prst="rect">
            <a:avLst/>
          </a:prstGeom>
          <a:solidFill>
            <a:schemeClr val="accent1">
              <a:lumMod val="40000"/>
              <a:lumOff val="60000"/>
            </a:schemeClr>
          </a:solidFill>
          <a:ln w="9525">
            <a:solidFill>
              <a:schemeClr val="tx1"/>
            </a:solidFill>
            <a:miter lim="800000"/>
            <a:headEnd/>
            <a:tailEnd/>
          </a:ln>
          <a:effectLst/>
        </p:spPr>
        <p:txBody>
          <a:bodyPr wrap="square"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Generator Breakers</a:t>
            </a:r>
            <a:endParaRPr kumimoji="0" lang="en-US" sz="2400" b="1"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8" name="Text Box 4">
            <a:extLst>
              <a:ext uri="{FF2B5EF4-FFF2-40B4-BE49-F238E27FC236}">
                <a16:creationId xmlns:a16="http://schemas.microsoft.com/office/drawing/2014/main" id="{D6B75388-0203-444B-A1CB-533E69E65DF0}"/>
              </a:ext>
            </a:extLst>
          </p:cNvPr>
          <p:cNvSpPr txBox="1">
            <a:spLocks noChangeArrowheads="1"/>
          </p:cNvSpPr>
          <p:nvPr/>
        </p:nvSpPr>
        <p:spPr bwMode="auto">
          <a:xfrm>
            <a:off x="837507" y="3096721"/>
            <a:ext cx="1117446" cy="952842"/>
          </a:xfrm>
          <a:prstGeom prst="rect">
            <a:avLst/>
          </a:prstGeom>
          <a:solidFill>
            <a:schemeClr val="accent3">
              <a:lumMod val="40000"/>
              <a:lumOff val="60000"/>
            </a:schemeClr>
          </a:solidFill>
          <a:ln w="9525">
            <a:solidFill>
              <a:schemeClr val="tx1"/>
            </a:solidFill>
            <a:miter lim="800000"/>
            <a:headEnd/>
            <a:tailEnd/>
          </a:ln>
          <a:effectLst/>
        </p:spPr>
        <p:txBody>
          <a:bodyPr wrap="square" lIns="0" rIns="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Control algorithm</a:t>
            </a:r>
          </a:p>
        </p:txBody>
      </p:sp>
      <p:sp>
        <p:nvSpPr>
          <p:cNvPr id="9" name="Text Box 5">
            <a:extLst>
              <a:ext uri="{FF2B5EF4-FFF2-40B4-BE49-F238E27FC236}">
                <a16:creationId xmlns:a16="http://schemas.microsoft.com/office/drawing/2014/main" id="{973E029A-70F8-4759-B343-E5A4C57B3846}"/>
              </a:ext>
            </a:extLst>
          </p:cNvPr>
          <p:cNvSpPr txBox="1">
            <a:spLocks noChangeArrowheads="1"/>
          </p:cNvSpPr>
          <p:nvPr/>
        </p:nvSpPr>
        <p:spPr bwMode="auto">
          <a:xfrm>
            <a:off x="667592" y="4330011"/>
            <a:ext cx="941283" cy="6463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10" name="Text Box 6">
            <a:extLst>
              <a:ext uri="{FF2B5EF4-FFF2-40B4-BE49-F238E27FC236}">
                <a16:creationId xmlns:a16="http://schemas.microsoft.com/office/drawing/2014/main" id="{5A762686-40A7-4E2F-8919-9FBE5952826E}"/>
              </a:ext>
            </a:extLst>
          </p:cNvPr>
          <p:cNvSpPr txBox="1">
            <a:spLocks noChangeArrowheads="1"/>
          </p:cNvSpPr>
          <p:nvPr/>
        </p:nvSpPr>
        <p:spPr bwMode="auto">
          <a:xfrm>
            <a:off x="2497684" y="4523401"/>
            <a:ext cx="1241848" cy="372916"/>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11" name="Line 7">
            <a:extLst>
              <a:ext uri="{FF2B5EF4-FFF2-40B4-BE49-F238E27FC236}">
                <a16:creationId xmlns:a16="http://schemas.microsoft.com/office/drawing/2014/main" id="{084D2DE4-E914-48C2-9321-A2816171D5A7}"/>
              </a:ext>
            </a:extLst>
          </p:cNvPr>
          <p:cNvSpPr>
            <a:spLocks noChangeShapeType="1"/>
          </p:cNvSpPr>
          <p:nvPr/>
        </p:nvSpPr>
        <p:spPr bwMode="auto">
          <a:xfrm>
            <a:off x="1647998" y="4186811"/>
            <a:ext cx="0" cy="98897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2" name="Line 8">
            <a:extLst>
              <a:ext uri="{FF2B5EF4-FFF2-40B4-BE49-F238E27FC236}">
                <a16:creationId xmlns:a16="http://schemas.microsoft.com/office/drawing/2014/main" id="{14658639-B194-47E2-9B62-4FB01AD34DF1}"/>
              </a:ext>
            </a:extLst>
          </p:cNvPr>
          <p:cNvSpPr>
            <a:spLocks noChangeShapeType="1"/>
          </p:cNvSpPr>
          <p:nvPr/>
        </p:nvSpPr>
        <p:spPr bwMode="auto">
          <a:xfrm flipV="1">
            <a:off x="2497684" y="4186811"/>
            <a:ext cx="0" cy="98897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13" name="Text Box 10">
            <a:extLst>
              <a:ext uri="{FF2B5EF4-FFF2-40B4-BE49-F238E27FC236}">
                <a16:creationId xmlns:a16="http://schemas.microsoft.com/office/drawing/2014/main" id="{C0427E7D-0DEA-4392-810D-1B9237D94D4D}"/>
              </a:ext>
            </a:extLst>
          </p:cNvPr>
          <p:cNvSpPr txBox="1">
            <a:spLocks noChangeArrowheads="1"/>
          </p:cNvSpPr>
          <p:nvPr/>
        </p:nvSpPr>
        <p:spPr bwMode="auto">
          <a:xfrm>
            <a:off x="1057282" y="2417144"/>
            <a:ext cx="2682250" cy="400110"/>
          </a:xfrm>
          <a:prstGeom prst="rect">
            <a:avLst/>
          </a:prstGeom>
          <a:noFill/>
          <a:ln w="9525" algn="ctr">
            <a:noFill/>
            <a:miter lim="800000"/>
            <a:headEnd/>
            <a:tailEnd/>
          </a:ln>
          <a:effectLst/>
        </p:spPr>
        <p:txBody>
          <a:bodyPr wrap="square" lIns="0" r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Digital Controller</a:t>
            </a:r>
          </a:p>
        </p:txBody>
      </p:sp>
      <p:sp>
        <p:nvSpPr>
          <p:cNvPr id="14" name="Text Box 4">
            <a:extLst>
              <a:ext uri="{FF2B5EF4-FFF2-40B4-BE49-F238E27FC236}">
                <a16:creationId xmlns:a16="http://schemas.microsoft.com/office/drawing/2014/main" id="{1F864B09-F410-4B40-A072-B928385FACE1}"/>
              </a:ext>
            </a:extLst>
          </p:cNvPr>
          <p:cNvSpPr txBox="1">
            <a:spLocks noChangeArrowheads="1"/>
          </p:cNvSpPr>
          <p:nvPr/>
        </p:nvSpPr>
        <p:spPr bwMode="auto">
          <a:xfrm>
            <a:off x="2110980" y="3095217"/>
            <a:ext cx="1730759" cy="954347"/>
          </a:xfrm>
          <a:prstGeom prst="rect">
            <a:avLst/>
          </a:prstGeom>
          <a:solidFill>
            <a:schemeClr val="accent3">
              <a:lumMod val="40000"/>
              <a:lumOff val="60000"/>
            </a:schemeClr>
          </a:solidFill>
          <a:ln w="9525">
            <a:solidFill>
              <a:schemeClr val="tx1"/>
            </a:solidFill>
            <a:miter lim="800000"/>
            <a:headEnd/>
            <a:tailEnd/>
          </a:ln>
          <a:effectLst/>
        </p:spPr>
        <p:txBody>
          <a:bodyPr wrap="square"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Process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Model (beliefs)</a:t>
            </a:r>
          </a:p>
        </p:txBody>
      </p:sp>
      <p:sp>
        <p:nvSpPr>
          <p:cNvPr id="24" name="Line 8">
            <a:extLst>
              <a:ext uri="{FF2B5EF4-FFF2-40B4-BE49-F238E27FC236}">
                <a16:creationId xmlns:a16="http://schemas.microsoft.com/office/drawing/2014/main" id="{47F9F2B2-D334-4CA3-8412-2E243C001EBF}"/>
              </a:ext>
            </a:extLst>
          </p:cNvPr>
          <p:cNvSpPr>
            <a:spLocks noChangeShapeType="1"/>
          </p:cNvSpPr>
          <p:nvPr/>
        </p:nvSpPr>
        <p:spPr bwMode="auto">
          <a:xfrm flipV="1">
            <a:off x="3888334" y="4198136"/>
            <a:ext cx="0" cy="98897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25" name="Text Box 3">
            <a:extLst>
              <a:ext uri="{FF2B5EF4-FFF2-40B4-BE49-F238E27FC236}">
                <a16:creationId xmlns:a16="http://schemas.microsoft.com/office/drawing/2014/main" id="{A7C75EE8-4815-4607-94A2-E1356FE9687F}"/>
              </a:ext>
            </a:extLst>
          </p:cNvPr>
          <p:cNvSpPr txBox="1">
            <a:spLocks noChangeArrowheads="1"/>
          </p:cNvSpPr>
          <p:nvPr/>
        </p:nvSpPr>
        <p:spPr bwMode="auto">
          <a:xfrm>
            <a:off x="3001291" y="5199490"/>
            <a:ext cx="1622742" cy="1138773"/>
          </a:xfrm>
          <a:prstGeom prst="rect">
            <a:avLst/>
          </a:prstGeom>
          <a:solidFill>
            <a:schemeClr val="accent1">
              <a:lumMod val="40000"/>
              <a:lumOff val="60000"/>
            </a:schemeClr>
          </a:solidFill>
          <a:ln w="9525">
            <a:solidFill>
              <a:schemeClr val="tx1"/>
            </a:solidFill>
            <a:miter lim="800000"/>
            <a:headEnd/>
            <a:tailEnd/>
          </a:ln>
          <a:effectLst/>
        </p:spPr>
        <p:txBody>
          <a:bodyPr wrap="square"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Arial" charset="0"/>
              </a:rPr>
              <a:t>Other Processes</a:t>
            </a:r>
          </a:p>
        </p:txBody>
      </p:sp>
      <p:sp>
        <p:nvSpPr>
          <p:cNvPr id="26" name="Text Box 6">
            <a:extLst>
              <a:ext uri="{FF2B5EF4-FFF2-40B4-BE49-F238E27FC236}">
                <a16:creationId xmlns:a16="http://schemas.microsoft.com/office/drawing/2014/main" id="{353A9A69-AAC4-44F3-BF13-8373767023DC}"/>
              </a:ext>
            </a:extLst>
          </p:cNvPr>
          <p:cNvSpPr txBox="1">
            <a:spLocks noChangeArrowheads="1"/>
          </p:cNvSpPr>
          <p:nvPr/>
        </p:nvSpPr>
        <p:spPr bwMode="auto">
          <a:xfrm>
            <a:off x="3888334" y="4603426"/>
            <a:ext cx="1241848" cy="372916"/>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27" name="Text Box 5">
            <a:extLst>
              <a:ext uri="{FF2B5EF4-FFF2-40B4-BE49-F238E27FC236}">
                <a16:creationId xmlns:a16="http://schemas.microsoft.com/office/drawing/2014/main" id="{BFFF8CCB-9DA9-4BEC-8D5E-F67CA7C0E95D}"/>
              </a:ext>
            </a:extLst>
          </p:cNvPr>
          <p:cNvSpPr txBox="1">
            <a:spLocks noChangeArrowheads="1"/>
          </p:cNvSpPr>
          <p:nvPr/>
        </p:nvSpPr>
        <p:spPr bwMode="auto">
          <a:xfrm>
            <a:off x="828757" y="1587588"/>
            <a:ext cx="941283" cy="646331"/>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Control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Arial" charset="0"/>
              </a:rPr>
              <a:t>Actions</a:t>
            </a:r>
          </a:p>
        </p:txBody>
      </p:sp>
      <p:sp>
        <p:nvSpPr>
          <p:cNvPr id="28" name="Line 7">
            <a:extLst>
              <a:ext uri="{FF2B5EF4-FFF2-40B4-BE49-F238E27FC236}">
                <a16:creationId xmlns:a16="http://schemas.microsoft.com/office/drawing/2014/main" id="{1CF92149-5A9D-41C6-A01C-E6FABBBB2E30}"/>
              </a:ext>
            </a:extLst>
          </p:cNvPr>
          <p:cNvSpPr>
            <a:spLocks noChangeShapeType="1"/>
          </p:cNvSpPr>
          <p:nvPr/>
        </p:nvSpPr>
        <p:spPr bwMode="auto">
          <a:xfrm>
            <a:off x="1809163" y="1444388"/>
            <a:ext cx="0" cy="98897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9" name="Text Box 6">
            <a:extLst>
              <a:ext uri="{FF2B5EF4-FFF2-40B4-BE49-F238E27FC236}">
                <a16:creationId xmlns:a16="http://schemas.microsoft.com/office/drawing/2014/main" id="{CDD31099-0B97-40CE-809D-3555BBA2F73A}"/>
              </a:ext>
            </a:extLst>
          </p:cNvPr>
          <p:cNvSpPr txBox="1">
            <a:spLocks noChangeArrowheads="1"/>
          </p:cNvSpPr>
          <p:nvPr/>
        </p:nvSpPr>
        <p:spPr bwMode="auto">
          <a:xfrm>
            <a:off x="3001291" y="1780978"/>
            <a:ext cx="1241848" cy="372916"/>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Feedback</a:t>
            </a:r>
          </a:p>
        </p:txBody>
      </p:sp>
      <p:sp>
        <p:nvSpPr>
          <p:cNvPr id="30" name="Line 8">
            <a:extLst>
              <a:ext uri="{FF2B5EF4-FFF2-40B4-BE49-F238E27FC236}">
                <a16:creationId xmlns:a16="http://schemas.microsoft.com/office/drawing/2014/main" id="{83B6EFB6-4C2A-4EB2-AF36-9BAE969461B1}"/>
              </a:ext>
            </a:extLst>
          </p:cNvPr>
          <p:cNvSpPr>
            <a:spLocks noChangeShapeType="1"/>
          </p:cNvSpPr>
          <p:nvPr/>
        </p:nvSpPr>
        <p:spPr bwMode="auto">
          <a:xfrm flipV="1">
            <a:off x="3001291" y="1444388"/>
            <a:ext cx="0" cy="988973"/>
          </a:xfrm>
          <a:prstGeom prst="line">
            <a:avLst/>
          </a:prstGeom>
          <a:noFill/>
          <a:ln w="50800">
            <a:solidFill>
              <a:schemeClr val="tx1"/>
            </a:solidFill>
            <a:round/>
            <a:headEnd/>
            <a:tailEnd type="triangle" w="lg" len="lg"/>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31" name="Line 8">
            <a:extLst>
              <a:ext uri="{FF2B5EF4-FFF2-40B4-BE49-F238E27FC236}">
                <a16:creationId xmlns:a16="http://schemas.microsoft.com/office/drawing/2014/main" id="{B16EAF6F-58A4-49ED-A380-C70CD2D48780}"/>
              </a:ext>
            </a:extLst>
          </p:cNvPr>
          <p:cNvSpPr>
            <a:spLocks noChangeShapeType="1"/>
          </p:cNvSpPr>
          <p:nvPr/>
        </p:nvSpPr>
        <p:spPr bwMode="auto">
          <a:xfrm flipV="1">
            <a:off x="4040434" y="2718890"/>
            <a:ext cx="527475" cy="2555"/>
          </a:xfrm>
          <a:prstGeom prst="line">
            <a:avLst/>
          </a:prstGeom>
          <a:noFill/>
          <a:ln w="50800">
            <a:solidFill>
              <a:schemeClr val="tx1"/>
            </a:solidFill>
            <a:round/>
            <a:headEnd type="triangle"/>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32" name="Right Arrow 16">
            <a:extLst>
              <a:ext uri="{FF2B5EF4-FFF2-40B4-BE49-F238E27FC236}">
                <a16:creationId xmlns:a16="http://schemas.microsoft.com/office/drawing/2014/main" id="{C172B35E-3443-4463-8D74-BD38AB5BAF13}"/>
              </a:ext>
            </a:extLst>
          </p:cNvPr>
          <p:cNvSpPr/>
          <p:nvPr/>
        </p:nvSpPr>
        <p:spPr>
          <a:xfrm>
            <a:off x="-1" y="4308602"/>
            <a:ext cx="718544" cy="58771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4" name="Right Arrow 16">
            <a:extLst>
              <a:ext uri="{FF2B5EF4-FFF2-40B4-BE49-F238E27FC236}">
                <a16:creationId xmlns:a16="http://schemas.microsoft.com/office/drawing/2014/main" id="{A7ABA250-FAAB-4F20-BD33-43D6A6E0284D}"/>
              </a:ext>
            </a:extLst>
          </p:cNvPr>
          <p:cNvSpPr/>
          <p:nvPr/>
        </p:nvSpPr>
        <p:spPr>
          <a:xfrm rot="10800000">
            <a:off x="3766176" y="3223399"/>
            <a:ext cx="718544" cy="58771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5" name="Right Arrow 16">
            <a:extLst>
              <a:ext uri="{FF2B5EF4-FFF2-40B4-BE49-F238E27FC236}">
                <a16:creationId xmlns:a16="http://schemas.microsoft.com/office/drawing/2014/main" id="{DB1C318B-E7BE-42F6-8060-06F5565D3AD4}"/>
              </a:ext>
            </a:extLst>
          </p:cNvPr>
          <p:cNvSpPr/>
          <p:nvPr/>
        </p:nvSpPr>
        <p:spPr>
          <a:xfrm rot="8752359">
            <a:off x="4028730" y="4090256"/>
            <a:ext cx="718544" cy="587715"/>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6" name="Content Placeholder 2">
            <a:extLst>
              <a:ext uri="{FF2B5EF4-FFF2-40B4-BE49-F238E27FC236}">
                <a16:creationId xmlns:a16="http://schemas.microsoft.com/office/drawing/2014/main" id="{AA35E02C-88C3-44AB-9EB0-18EB1FFB22E1}"/>
              </a:ext>
            </a:extLst>
          </p:cNvPr>
          <p:cNvSpPr>
            <a:spLocks noGrp="1"/>
          </p:cNvSpPr>
          <p:nvPr>
            <p:ph idx="1"/>
          </p:nvPr>
        </p:nvSpPr>
        <p:spPr>
          <a:xfrm>
            <a:off x="5151670" y="1690688"/>
            <a:ext cx="3982470" cy="1708991"/>
          </a:xfrm>
        </p:spPr>
        <p:txBody>
          <a:bodyPr>
            <a:normAutofit/>
          </a:bodyPr>
          <a:lstStyle/>
          <a:p>
            <a:r>
              <a:rPr lang="en-US" dirty="0"/>
              <a:t>Teams of practitioners used STPA to anticipate new cybersecurity scenarios and controls to prevent them</a:t>
            </a:r>
          </a:p>
        </p:txBody>
      </p:sp>
      <p:sp>
        <p:nvSpPr>
          <p:cNvPr id="37" name="TextBox 36">
            <a:extLst>
              <a:ext uri="{FF2B5EF4-FFF2-40B4-BE49-F238E27FC236}">
                <a16:creationId xmlns:a16="http://schemas.microsoft.com/office/drawing/2014/main" id="{6BF31EAE-1E78-49D2-9CDE-F5A9D3C2F295}"/>
              </a:ext>
            </a:extLst>
          </p:cNvPr>
          <p:cNvSpPr txBox="1"/>
          <p:nvPr/>
        </p:nvSpPr>
        <p:spPr>
          <a:xfrm>
            <a:off x="5235459" y="6572250"/>
            <a:ext cx="345134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Video frame from simulated cyber attack on generator</a:t>
            </a:r>
          </a:p>
        </p:txBody>
      </p:sp>
    </p:spTree>
    <p:extLst>
      <p:ext uri="{BB962C8B-B14F-4D97-AF65-F5344CB8AC3E}">
        <p14:creationId xmlns:p14="http://schemas.microsoft.com/office/powerpoint/2010/main" val="268300814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4697413" cy="11430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noAutofit/>
          </a:bodyPr>
          <a:lstStyle/>
          <a:p>
            <a:pPr>
              <a:defRPr/>
            </a:pPr>
            <a:r>
              <a:rPr lang="en-US" sz="2400" u="sng" dirty="0">
                <a:solidFill>
                  <a:schemeClr val="tx1"/>
                </a:solidFill>
                <a:ea typeface="ＭＳ Ｐゴシック" charset="0"/>
              </a:rPr>
              <a:t>Types of </a:t>
            </a:r>
            <a:r>
              <a:rPr lang="en-US" sz="2400" dirty="0">
                <a:solidFill>
                  <a:schemeClr val="tx1"/>
                </a:solidFill>
                <a:ea typeface="ＭＳ Ｐゴシック" charset="0"/>
              </a:rPr>
              <a:t>accident </a:t>
            </a:r>
            <a:r>
              <a:rPr lang="en-US" sz="2400" u="sng" dirty="0">
                <a:solidFill>
                  <a:schemeClr val="tx1"/>
                </a:solidFill>
                <a:ea typeface="ＭＳ Ｐゴシック" charset="0"/>
              </a:rPr>
              <a:t>causes </a:t>
            </a:r>
            <a:r>
              <a:rPr lang="en-US" sz="2400" dirty="0">
                <a:solidFill>
                  <a:schemeClr val="tx1"/>
                </a:solidFill>
                <a:ea typeface="ＭＳ Ｐゴシック" charset="0"/>
              </a:rPr>
              <a:t>found by STPA</a:t>
            </a:r>
          </a:p>
        </p:txBody>
      </p:sp>
      <p:sp>
        <p:nvSpPr>
          <p:cNvPr id="4" name="Title 1"/>
          <p:cNvSpPr txBox="1">
            <a:spLocks/>
          </p:cNvSpPr>
          <p:nvPr/>
        </p:nvSpPr>
        <p:spPr>
          <a:xfrm>
            <a:off x="4881563" y="284163"/>
            <a:ext cx="4321175" cy="1143000"/>
          </a:xfrm>
          <a:prstGeom prst="rect">
            <a:avLst/>
          </a:prstGeom>
        </p:spPr>
        <p:txBody>
          <a:bodyPr anchor="ctr">
            <a:normAutofit fontScale="97500"/>
          </a:bodyPr>
          <a:lstStyle>
            <a:lvl1pPr algn="ctr">
              <a:spcBef>
                <a:spcPct val="0"/>
              </a:spcBef>
              <a:buNone/>
              <a:defRPr sz="4400" u="sng">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Calibri"/>
                <a:ea typeface="+mj-ea"/>
                <a:cs typeface="+mj-cs"/>
              </a:rPr>
              <a:t>Types of</a:t>
            </a:r>
            <a:r>
              <a:rPr kumimoji="0" lang="en-US" sz="2400" b="0" i="0" u="none" strike="noStrike" kern="1200" cap="none" spc="0" normalizeH="0" baseline="0" noProof="0" dirty="0">
                <a:ln>
                  <a:noFill/>
                </a:ln>
                <a:solidFill>
                  <a:prstClr val="black"/>
                </a:solidFill>
                <a:effectLst/>
                <a:uLnTx/>
                <a:uFillTx/>
                <a:latin typeface="Calibri"/>
                <a:ea typeface="+mj-ea"/>
                <a:cs typeface="+mj-cs"/>
              </a:rPr>
              <a:t> accident </a:t>
            </a:r>
            <a:r>
              <a:rPr kumimoji="0" lang="en-US" sz="2400" b="0" i="0" u="sng" strike="noStrike" kern="1200" cap="none" spc="0" normalizeH="0" baseline="0" noProof="0" dirty="0">
                <a:ln>
                  <a:noFill/>
                </a:ln>
                <a:solidFill>
                  <a:prstClr val="black"/>
                </a:solidFill>
                <a:effectLst/>
                <a:uLnTx/>
                <a:uFillTx/>
                <a:latin typeface="Calibri"/>
                <a:ea typeface="+mj-ea"/>
                <a:cs typeface="+mj-cs"/>
              </a:rPr>
              <a:t>causes</a:t>
            </a:r>
            <a:r>
              <a:rPr kumimoji="0" lang="en-US" sz="2400" b="0" i="0" u="none" strike="noStrike" kern="1200" cap="none" spc="0" normalizeH="0" baseline="0" noProof="0" dirty="0">
                <a:ln>
                  <a:noFill/>
                </a:ln>
                <a:solidFill>
                  <a:prstClr val="black"/>
                </a:solidFill>
                <a:effectLst/>
                <a:uLnTx/>
                <a:uFillTx/>
                <a:latin typeface="Calibri"/>
                <a:ea typeface="+mj-ea"/>
                <a:cs typeface="+mj-cs"/>
              </a:rPr>
              <a:t> found by FMECA</a:t>
            </a:r>
          </a:p>
        </p:txBody>
      </p:sp>
      <p:sp>
        <p:nvSpPr>
          <p:cNvPr id="101381" name="TextBox 2"/>
          <p:cNvSpPr txBox="1">
            <a:spLocks noChangeArrowheads="1"/>
          </p:cNvSpPr>
          <p:nvPr/>
        </p:nvSpPr>
        <p:spPr bwMode="auto">
          <a:xfrm>
            <a:off x="6096000" y="5410200"/>
            <a:ext cx="2403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Times" panose="02020603050405020304" pitchFamily="18" charset="0"/>
                <a:ea typeface="MS PGothic" panose="020B0600070205080204" pitchFamily="34" charset="-128"/>
                <a:cs typeface="+mn-cs"/>
              </a:rPr>
              <a:t>FMECA causes for FM1</a:t>
            </a:r>
          </a:p>
        </p:txBody>
      </p:sp>
      <p:sp>
        <p:nvSpPr>
          <p:cNvPr id="5" name="Slide Number Placeholder 4"/>
          <p:cNvSpPr>
            <a:spLocks noGrp="1"/>
          </p:cNvSpPr>
          <p:nvPr>
            <p:ph type="sldNum" sz="quarter" idx="10"/>
          </p:nvPr>
        </p:nvSpPr>
        <p:spPr>
          <a:xfrm>
            <a:off x="6553200" y="6356350"/>
            <a:ext cx="2133600" cy="365125"/>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FEAE6E0-691F-4709-93E9-63A18A2FBE0D}" type="slidenum">
              <a:rPr kumimoji="0" lang="en-US" altLang="en-US" sz="1400" b="0" i="0" u="none" strike="noStrike" kern="120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163</a:t>
            </a:fld>
            <a:endParaRPr kumimoji="0" lang="en-US" altLang="en-US" sz="1400" b="0" i="0" u="none" strike="noStrike" kern="120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mn-cs"/>
            </a:endParaRPr>
          </a:p>
        </p:txBody>
      </p:sp>
      <p:sp>
        <p:nvSpPr>
          <p:cNvPr id="3" name="Rectangle 2">
            <a:extLst>
              <a:ext uri="{FF2B5EF4-FFF2-40B4-BE49-F238E27FC236}">
                <a16:creationId xmlns:a16="http://schemas.microsoft.com/office/drawing/2014/main" id="{E2056664-AD7F-D3C5-5369-2D6228F1C001}"/>
              </a:ext>
            </a:extLst>
          </p:cNvPr>
          <p:cNvSpPr/>
          <p:nvPr/>
        </p:nvSpPr>
        <p:spPr>
          <a:xfrm>
            <a:off x="-44970" y="6669316"/>
            <a:ext cx="4616970"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Rodrigo Sotomayor, 2015, “Comparing STPA and FMEA on an Automotive Electric Power Steering System” </a:t>
            </a:r>
          </a:p>
        </p:txBody>
      </p:sp>
      <p:pic>
        <p:nvPicPr>
          <p:cNvPr id="7" name="Picture 6">
            <a:extLst>
              <a:ext uri="{FF2B5EF4-FFF2-40B4-BE49-F238E27FC236}">
                <a16:creationId xmlns:a16="http://schemas.microsoft.com/office/drawing/2014/main" id="{8A5BACDE-8E15-2C4B-994D-CDDC1D03F486}"/>
              </a:ext>
            </a:extLst>
          </p:cNvPr>
          <p:cNvPicPr>
            <a:picLocks noChangeAspect="1"/>
          </p:cNvPicPr>
          <p:nvPr/>
        </p:nvPicPr>
        <p:blipFill>
          <a:blip r:embed="rId2"/>
          <a:stretch>
            <a:fillRect/>
          </a:stretch>
        </p:blipFill>
        <p:spPr>
          <a:xfrm>
            <a:off x="4881563" y="1883320"/>
            <a:ext cx="4718713" cy="3779848"/>
          </a:xfrm>
          <a:prstGeom prst="rect">
            <a:avLst/>
          </a:prstGeom>
        </p:spPr>
      </p:pic>
      <p:pic>
        <p:nvPicPr>
          <p:cNvPr id="11" name="Picture 10">
            <a:extLst>
              <a:ext uri="{FF2B5EF4-FFF2-40B4-BE49-F238E27FC236}">
                <a16:creationId xmlns:a16="http://schemas.microsoft.com/office/drawing/2014/main" id="{24E45E65-737F-0028-1FCC-BAF361101F7A}"/>
              </a:ext>
            </a:extLst>
          </p:cNvPr>
          <p:cNvPicPr>
            <a:picLocks noChangeAspect="1"/>
          </p:cNvPicPr>
          <p:nvPr/>
        </p:nvPicPr>
        <p:blipFill>
          <a:blip r:embed="rId3"/>
          <a:stretch>
            <a:fillRect/>
          </a:stretch>
        </p:blipFill>
        <p:spPr>
          <a:xfrm>
            <a:off x="0" y="1799421"/>
            <a:ext cx="4706520" cy="3779848"/>
          </a:xfrm>
          <a:prstGeom prst="rect">
            <a:avLst/>
          </a:prstGeom>
        </p:spPr>
      </p:pic>
    </p:spTree>
    <p:extLst>
      <p:ext uri="{BB962C8B-B14F-4D97-AF65-F5344CB8AC3E}">
        <p14:creationId xmlns:p14="http://schemas.microsoft.com/office/powerpoint/2010/main" val="134710038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78EB2C-F44D-64B0-1592-E6BB416718CD}"/>
              </a:ext>
            </a:extLst>
          </p:cNvPr>
          <p:cNvPicPr>
            <a:picLocks noChangeAspect="1"/>
          </p:cNvPicPr>
          <p:nvPr/>
        </p:nvPicPr>
        <p:blipFill>
          <a:blip r:embed="rId2"/>
          <a:stretch>
            <a:fillRect/>
          </a:stretch>
        </p:blipFill>
        <p:spPr>
          <a:xfrm>
            <a:off x="-1693615" y="1593320"/>
            <a:ext cx="7608467" cy="4517528"/>
          </a:xfrm>
          <a:prstGeom prst="rect">
            <a:avLst/>
          </a:prstGeom>
        </p:spPr>
      </p:pic>
      <p:sp>
        <p:nvSpPr>
          <p:cNvPr id="157698" name="Content Placeholder 2">
            <a:extLst>
              <a:ext uri="{FF2B5EF4-FFF2-40B4-BE49-F238E27FC236}">
                <a16:creationId xmlns:a16="http://schemas.microsoft.com/office/drawing/2014/main" id="{6117B332-88B0-4D21-85B3-B3C526D6912F}"/>
              </a:ext>
            </a:extLst>
          </p:cNvPr>
          <p:cNvSpPr>
            <a:spLocks noGrp="1" noChangeArrowheads="1"/>
          </p:cNvSpPr>
          <p:nvPr>
            <p:ph idx="1"/>
          </p:nvPr>
        </p:nvSpPr>
        <p:spPr>
          <a:xfrm>
            <a:off x="403101" y="1274760"/>
            <a:ext cx="8229600" cy="1129290"/>
          </a:xfrm>
        </p:spPr>
        <p:txBody>
          <a:bodyPr/>
          <a:lstStyle/>
          <a:p>
            <a:pPr marL="0" indent="0">
              <a:buNone/>
              <a:defRPr/>
            </a:pPr>
            <a:r>
              <a:rPr lang="en-US" altLang="en-US" sz="2800" dirty="0"/>
              <a:t>Rodrigo Sotomayor</a:t>
            </a:r>
          </a:p>
          <a:p>
            <a:pPr marL="0" indent="0">
              <a:buNone/>
              <a:defRPr/>
            </a:pPr>
            <a:r>
              <a:rPr lang="en-US" altLang="en-US" sz="2800" dirty="0"/>
              <a:t>Application: Electric Power Steering System</a:t>
            </a:r>
          </a:p>
          <a:p>
            <a:pPr marL="0" indent="0">
              <a:buNone/>
              <a:defRPr/>
            </a:pPr>
            <a:endParaRPr lang="en-US" altLang="en-US" sz="2800" dirty="0"/>
          </a:p>
          <a:p>
            <a:pPr marL="0" indent="0">
              <a:buFontTx/>
              <a:buNone/>
              <a:defRPr/>
            </a:pPr>
            <a:endParaRPr lang="en-US" altLang="en-US" dirty="0"/>
          </a:p>
          <a:p>
            <a:pPr>
              <a:defRPr/>
            </a:pPr>
            <a:endParaRPr lang="en-US" altLang="en-US" dirty="0"/>
          </a:p>
          <a:p>
            <a:pPr>
              <a:defRPr/>
            </a:pPr>
            <a:endParaRPr lang="en-US" altLang="en-US" dirty="0"/>
          </a:p>
          <a:p>
            <a:pPr>
              <a:defRPr/>
            </a:pPr>
            <a:endParaRPr lang="en-US" altLang="en-US" dirty="0"/>
          </a:p>
          <a:p>
            <a:pPr>
              <a:defRPr/>
            </a:pPr>
            <a:endParaRPr lang="en-US" altLang="en-US" dirty="0"/>
          </a:p>
          <a:p>
            <a:pPr>
              <a:defRPr/>
            </a:pPr>
            <a:endParaRPr lang="en-US" altLang="en-US" dirty="0"/>
          </a:p>
          <a:p>
            <a:pPr>
              <a:defRPr/>
            </a:pPr>
            <a:endParaRPr lang="en-US" altLang="en-US" dirty="0"/>
          </a:p>
          <a:p>
            <a:pPr>
              <a:defRPr/>
            </a:pPr>
            <a:endParaRPr lang="en-US" altLang="en-US" dirty="0"/>
          </a:p>
          <a:p>
            <a:pPr>
              <a:defRPr/>
            </a:pPr>
            <a:endParaRPr lang="en-US" altLang="en-US" dirty="0"/>
          </a:p>
        </p:txBody>
      </p:sp>
      <p:sp>
        <p:nvSpPr>
          <p:cNvPr id="7" name="Rectangle 6">
            <a:extLst>
              <a:ext uri="{FF2B5EF4-FFF2-40B4-BE49-F238E27FC236}">
                <a16:creationId xmlns:a16="http://schemas.microsoft.com/office/drawing/2014/main" id="{1C720A52-07AC-4E98-A3EA-4EC1E25CE01F}"/>
              </a:ext>
            </a:extLst>
          </p:cNvPr>
          <p:cNvSpPr/>
          <p:nvPr/>
        </p:nvSpPr>
        <p:spPr>
          <a:xfrm>
            <a:off x="-44970" y="6669316"/>
            <a:ext cx="4616970"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Rodrigo Sotomayor, 2015, “Comparing STPA and FMEA on an Automotive Electric Power Steering System” </a:t>
            </a:r>
          </a:p>
        </p:txBody>
      </p:sp>
      <p:grpSp>
        <p:nvGrpSpPr>
          <p:cNvPr id="20" name="Group 19">
            <a:extLst>
              <a:ext uri="{FF2B5EF4-FFF2-40B4-BE49-F238E27FC236}">
                <a16:creationId xmlns:a16="http://schemas.microsoft.com/office/drawing/2014/main" id="{86281C52-965A-4B96-88A8-63B01C6537F7}"/>
              </a:ext>
            </a:extLst>
          </p:cNvPr>
          <p:cNvGrpSpPr/>
          <p:nvPr/>
        </p:nvGrpSpPr>
        <p:grpSpPr>
          <a:xfrm>
            <a:off x="5558271" y="3341416"/>
            <a:ext cx="3453823" cy="923330"/>
            <a:chOff x="5376141" y="3798631"/>
            <a:chExt cx="3453823" cy="923330"/>
          </a:xfrm>
        </p:grpSpPr>
        <p:sp>
          <p:nvSpPr>
            <p:cNvPr id="4" name="Rectangle 3">
              <a:extLst>
                <a:ext uri="{FF2B5EF4-FFF2-40B4-BE49-F238E27FC236}">
                  <a16:creationId xmlns:a16="http://schemas.microsoft.com/office/drawing/2014/main" id="{EFA55731-D0AE-47FA-A7CE-01E1CF101829}"/>
                </a:ext>
              </a:extLst>
            </p:cNvPr>
            <p:cNvSpPr/>
            <p:nvPr/>
          </p:nvSpPr>
          <p:spPr>
            <a:xfrm>
              <a:off x="5782541" y="3798631"/>
              <a:ext cx="304742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Discovered by STPA &amp; FMEA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Discovered by STPA Only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Discovered by FMEA Only</a:t>
              </a:r>
            </a:p>
          </p:txBody>
        </p:sp>
        <p:sp>
          <p:nvSpPr>
            <p:cNvPr id="5" name="Rectangle 4">
              <a:extLst>
                <a:ext uri="{FF2B5EF4-FFF2-40B4-BE49-F238E27FC236}">
                  <a16:creationId xmlns:a16="http://schemas.microsoft.com/office/drawing/2014/main" id="{6854F222-5A61-4ED8-8252-14FAFC28CEBD}"/>
                </a:ext>
              </a:extLst>
            </p:cNvPr>
            <p:cNvSpPr/>
            <p:nvPr/>
          </p:nvSpPr>
          <p:spPr>
            <a:xfrm>
              <a:off x="5376141" y="3867647"/>
              <a:ext cx="406400" cy="193964"/>
            </a:xfrm>
            <a:prstGeom prst="rect">
              <a:avLst/>
            </a:prstGeom>
            <a:solidFill>
              <a:srgbClr val="ABC0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B53512-399D-470B-8280-3B2C9A63CCAA}"/>
                </a:ext>
              </a:extLst>
            </p:cNvPr>
            <p:cNvSpPr/>
            <p:nvPr/>
          </p:nvSpPr>
          <p:spPr>
            <a:xfrm>
              <a:off x="5376141" y="4158528"/>
              <a:ext cx="406400" cy="193964"/>
            </a:xfrm>
            <a:prstGeom prst="rect">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5C90BB1-4C7B-42FD-A3E3-33F9D6F863CB}"/>
                </a:ext>
              </a:extLst>
            </p:cNvPr>
            <p:cNvSpPr/>
            <p:nvPr/>
          </p:nvSpPr>
          <p:spPr>
            <a:xfrm>
              <a:off x="5376141" y="4431191"/>
              <a:ext cx="406400" cy="193964"/>
            </a:xfrm>
            <a:prstGeom prst="rect">
              <a:avLst/>
            </a:prstGeom>
            <a:solidFill>
              <a:srgbClr val="B17ED8"/>
            </a:solidFill>
            <a:ln>
              <a:solidFill>
                <a:srgbClr val="7030A0"/>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9" name="Straight Connector 8">
            <a:extLst>
              <a:ext uri="{FF2B5EF4-FFF2-40B4-BE49-F238E27FC236}">
                <a16:creationId xmlns:a16="http://schemas.microsoft.com/office/drawing/2014/main" id="{80D9F395-CF4C-4EFD-9699-37073EBBE2DE}"/>
              </a:ext>
            </a:extLst>
          </p:cNvPr>
          <p:cNvCxnSpPr>
            <a:cxnSpLocks/>
          </p:cNvCxnSpPr>
          <p:nvPr/>
        </p:nvCxnSpPr>
        <p:spPr>
          <a:xfrm>
            <a:off x="2188276" y="4255510"/>
            <a:ext cx="989033" cy="1568345"/>
          </a:xfrm>
          <a:prstGeom prst="line">
            <a:avLst/>
          </a:prstGeom>
          <a:ln w="57150">
            <a:solidFill>
              <a:srgbClr val="B17ED8"/>
            </a:solidFill>
          </a:ln>
        </p:spPr>
        <p:style>
          <a:lnRef idx="1">
            <a:schemeClr val="accent6"/>
          </a:lnRef>
          <a:fillRef idx="0">
            <a:schemeClr val="accent6"/>
          </a:fillRef>
          <a:effectRef idx="0">
            <a:schemeClr val="accent6"/>
          </a:effectRef>
          <a:fontRef idx="minor">
            <a:schemeClr val="tx1"/>
          </a:fontRef>
        </p:style>
      </p:cxnSp>
      <p:sp>
        <p:nvSpPr>
          <p:cNvPr id="17" name="Rectangle 16">
            <a:extLst>
              <a:ext uri="{FF2B5EF4-FFF2-40B4-BE49-F238E27FC236}">
                <a16:creationId xmlns:a16="http://schemas.microsoft.com/office/drawing/2014/main" id="{DEAE2EC7-43F0-4F23-94D3-9D05784825AA}"/>
              </a:ext>
            </a:extLst>
          </p:cNvPr>
          <p:cNvSpPr/>
          <p:nvPr/>
        </p:nvSpPr>
        <p:spPr>
          <a:xfrm>
            <a:off x="3427556" y="5823855"/>
            <a:ext cx="304742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FMEA Only</a:t>
            </a:r>
            <a:b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(Not covered by STPA)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0%</a:t>
            </a:r>
          </a:p>
        </p:txBody>
      </p:sp>
      <p:cxnSp>
        <p:nvCxnSpPr>
          <p:cNvPr id="18" name="Straight Connector 17">
            <a:extLst>
              <a:ext uri="{FF2B5EF4-FFF2-40B4-BE49-F238E27FC236}">
                <a16:creationId xmlns:a16="http://schemas.microsoft.com/office/drawing/2014/main" id="{E8EE0F36-146D-4723-8C34-FDC490822D9B}"/>
              </a:ext>
            </a:extLst>
          </p:cNvPr>
          <p:cNvCxnSpPr>
            <a:cxnSpLocks/>
          </p:cNvCxnSpPr>
          <p:nvPr/>
        </p:nvCxnSpPr>
        <p:spPr>
          <a:xfrm>
            <a:off x="3187410" y="5875600"/>
            <a:ext cx="240146" cy="166026"/>
          </a:xfrm>
          <a:prstGeom prst="line">
            <a:avLst/>
          </a:prstGeom>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E19B1A09-727C-4F55-8806-5B9B45A42567}"/>
              </a:ext>
            </a:extLst>
          </p:cNvPr>
          <p:cNvSpPr/>
          <p:nvPr/>
        </p:nvSpPr>
        <p:spPr>
          <a:xfrm>
            <a:off x="6784639" y="6623150"/>
            <a:ext cx="2409634"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*Using SAE J1739 (DFMEA and PFMEA)</a:t>
            </a:r>
          </a:p>
        </p:txBody>
      </p:sp>
      <p:sp>
        <p:nvSpPr>
          <p:cNvPr id="3" name="Rectangle 2">
            <a:extLst>
              <a:ext uri="{FF2B5EF4-FFF2-40B4-BE49-F238E27FC236}">
                <a16:creationId xmlns:a16="http://schemas.microsoft.com/office/drawing/2014/main" id="{4937E220-904E-4BDC-8156-CCDF692FFBD6}"/>
              </a:ext>
            </a:extLst>
          </p:cNvPr>
          <p:cNvSpPr/>
          <p:nvPr/>
        </p:nvSpPr>
        <p:spPr>
          <a:xfrm>
            <a:off x="403101" y="7278"/>
            <a:ext cx="8456546"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993333"/>
                </a:solidFill>
                <a:effectLst/>
                <a:uLnTx/>
                <a:uFillTx/>
                <a:latin typeface="Arial Black" panose="020B0A04020102020204" pitchFamily="34" charset="0"/>
                <a:ea typeface="ＭＳ Ｐゴシック" charset="0"/>
                <a:cs typeface="+mn-cs"/>
              </a:rPr>
              <a:t>A comparison of STPA and FMEA</a:t>
            </a:r>
            <a:endParaRPr kumimoji="0" lang="en-US" sz="3600" b="1" i="0" u="none" strike="noStrike" kern="1200" cap="none" spc="0" normalizeH="0" baseline="0" noProof="0" dirty="0">
              <a:ln>
                <a:noFill/>
              </a:ln>
              <a:solidFill>
                <a:srgbClr val="993333"/>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78962684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Slide Number Placeholder 1">
            <a:extLst>
              <a:ext uri="{FF2B5EF4-FFF2-40B4-BE49-F238E27FC236}">
                <a16:creationId xmlns:a16="http://schemas.microsoft.com/office/drawing/2014/main" id="{A4D3A454-7CCA-467E-A098-1D33DEAD6D1D}"/>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D42F9A-3193-4838-8D2C-2C997D84DF0A}"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165</a:t>
            </a:fld>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itle 1">
            <a:extLst>
              <a:ext uri="{FF2B5EF4-FFF2-40B4-BE49-F238E27FC236}">
                <a16:creationId xmlns:a16="http://schemas.microsoft.com/office/drawing/2014/main" id="{EB27FA43-C891-492F-AF2D-D5EECFEC1D61}"/>
              </a:ext>
            </a:extLst>
          </p:cNvPr>
          <p:cNvSpPr txBox="1">
            <a:spLocks/>
          </p:cNvSpPr>
          <p:nvPr/>
        </p:nvSpPr>
        <p:spPr bwMode="auto">
          <a:xfrm>
            <a:off x="201650" y="2051141"/>
            <a:ext cx="3997397" cy="2690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cs typeface="Arial" charset="0"/>
              </a:defRPr>
            </a:lvl2pPr>
            <a:lvl3pPr algn="ctr" rtl="0" eaLnBrk="0" fontAlgn="base" hangingPunct="0">
              <a:spcBef>
                <a:spcPct val="0"/>
              </a:spcBef>
              <a:spcAft>
                <a:spcPct val="0"/>
              </a:spcAft>
              <a:defRPr sz="3200" b="1">
                <a:solidFill>
                  <a:schemeClr val="tx2"/>
                </a:solidFill>
                <a:latin typeface="Arial" charset="0"/>
                <a:cs typeface="Arial" charset="0"/>
              </a:defRPr>
            </a:lvl3pPr>
            <a:lvl4pPr algn="ctr" rtl="0" eaLnBrk="0" fontAlgn="base" hangingPunct="0">
              <a:spcBef>
                <a:spcPct val="0"/>
              </a:spcBef>
              <a:spcAft>
                <a:spcPct val="0"/>
              </a:spcAft>
              <a:defRPr sz="3200" b="1">
                <a:solidFill>
                  <a:schemeClr val="tx2"/>
                </a:solidFill>
                <a:latin typeface="Arial" charset="0"/>
                <a:cs typeface="Arial" charset="0"/>
              </a:defRPr>
            </a:lvl4pPr>
            <a:lvl5pPr algn="ctr" rtl="0" eaLnBrk="0" fontAlgn="base" hangingPunct="0">
              <a:spcBef>
                <a:spcPct val="0"/>
              </a:spcBef>
              <a:spcAft>
                <a:spcPct val="0"/>
              </a:spcAft>
              <a:defRPr sz="3200" b="1">
                <a:solidFill>
                  <a:schemeClr val="tx2"/>
                </a:solidFill>
                <a:latin typeface="Arial" charset="0"/>
                <a:cs typeface="Arial" charset="0"/>
              </a:defRPr>
            </a:lvl5pPr>
            <a:lvl6pPr marL="457200" algn="ctr" rtl="0" fontAlgn="base">
              <a:spcBef>
                <a:spcPct val="0"/>
              </a:spcBef>
              <a:spcAft>
                <a:spcPct val="0"/>
              </a:spcAft>
              <a:defRPr sz="3200" b="1">
                <a:solidFill>
                  <a:schemeClr val="tx2"/>
                </a:solidFill>
                <a:latin typeface="Arial" charset="0"/>
                <a:cs typeface="Arial" charset="0"/>
              </a:defRPr>
            </a:lvl6pPr>
            <a:lvl7pPr marL="914400" algn="ctr" rtl="0" fontAlgn="base">
              <a:spcBef>
                <a:spcPct val="0"/>
              </a:spcBef>
              <a:spcAft>
                <a:spcPct val="0"/>
              </a:spcAft>
              <a:defRPr sz="3200" b="1">
                <a:solidFill>
                  <a:schemeClr val="tx2"/>
                </a:solidFill>
                <a:latin typeface="Arial" charset="0"/>
                <a:cs typeface="Arial" charset="0"/>
              </a:defRPr>
            </a:lvl7pPr>
            <a:lvl8pPr marL="1371600" algn="ctr" rtl="0" fontAlgn="base">
              <a:spcBef>
                <a:spcPct val="0"/>
              </a:spcBef>
              <a:spcAft>
                <a:spcPct val="0"/>
              </a:spcAft>
              <a:defRPr sz="3200" b="1">
                <a:solidFill>
                  <a:schemeClr val="tx2"/>
                </a:solidFill>
                <a:latin typeface="Arial" charset="0"/>
                <a:cs typeface="Arial" charset="0"/>
              </a:defRPr>
            </a:lvl8pPr>
            <a:lvl9pPr marL="1828800" algn="ctr" rtl="0" fontAlgn="base">
              <a:spcBef>
                <a:spcPct val="0"/>
              </a:spcBef>
              <a:spcAft>
                <a:spcPct val="0"/>
              </a:spcAft>
              <a:defRPr sz="3200" b="1">
                <a:solidFill>
                  <a:schemeClr val="tx2"/>
                </a:solidFill>
                <a:latin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0" cap="none" spc="0" normalizeH="0" baseline="0" noProof="0" dirty="0" err="1">
                <a:ln>
                  <a:noFill/>
                </a:ln>
                <a:solidFill>
                  <a:srgbClr val="44546A"/>
                </a:solidFill>
                <a:effectLst/>
                <a:uLnTx/>
                <a:uFillTx/>
                <a:latin typeface="Calibri Light" panose="020F0302020204030204"/>
                <a:ea typeface="+mj-ea"/>
                <a:cs typeface="+mj-cs"/>
              </a:rPr>
              <a:t>Valeo</a:t>
            </a:r>
            <a:r>
              <a:rPr kumimoji="0" lang="en-US" altLang="en-US" sz="2800" b="1" i="0" u="none" strike="noStrike" kern="0" cap="none" spc="0" normalizeH="0" baseline="0" noProof="0" dirty="0">
                <a:ln>
                  <a:noFill/>
                </a:ln>
                <a:solidFill>
                  <a:srgbClr val="44546A"/>
                </a:solidFill>
                <a:effectLst/>
                <a:uLnTx/>
                <a:uFillTx/>
                <a:latin typeface="Calibri Light" panose="020F0302020204030204"/>
                <a:ea typeface="+mj-ea"/>
                <a:cs typeface="+mj-cs"/>
              </a:rPr>
              <a:t> Evaluation of STPA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800" b="1" i="0" u="none" strike="noStrike" kern="0" cap="none" spc="0" normalizeH="0" baseline="0" noProof="0" dirty="0">
              <a:ln>
                <a:noFill/>
              </a:ln>
              <a:solidFill>
                <a:srgbClr val="44546A"/>
              </a:solidFill>
              <a:effectLst/>
              <a:uLnTx/>
              <a:uFillTx/>
              <a:latin typeface="Calibri Light" panose="020F0302020204030204"/>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0" cap="none" spc="0" normalizeH="0" baseline="0" noProof="0" dirty="0">
                <a:ln>
                  <a:noFill/>
                </a:ln>
                <a:solidFill>
                  <a:srgbClr val="44546A"/>
                </a:solidFill>
                <a:effectLst/>
                <a:uLnTx/>
                <a:uFillTx/>
                <a:latin typeface="Calibri Light" panose="020F0302020204030204"/>
                <a:ea typeface="+mj-ea"/>
                <a:cs typeface="+mj-cs"/>
              </a:rPr>
              <a:t>Application: Range Extender System for Electric Vehicles</a:t>
            </a:r>
            <a:br>
              <a:rPr kumimoji="0" lang="en-US" altLang="en-US" sz="2400" b="0" i="0" u="none" strike="noStrike" kern="0" cap="none" spc="0" normalizeH="0" baseline="0" noProof="0" dirty="0">
                <a:ln>
                  <a:noFill/>
                </a:ln>
                <a:solidFill>
                  <a:srgbClr val="44546A"/>
                </a:solidFill>
                <a:effectLst/>
                <a:uLnTx/>
                <a:uFillTx/>
                <a:latin typeface="Calibri Light" panose="020F0302020204030204"/>
                <a:ea typeface="+mj-ea"/>
                <a:cs typeface="+mj-cs"/>
              </a:rPr>
            </a:br>
            <a:endParaRPr kumimoji="0" lang="en-US" sz="2400" b="0" i="0" u="none" strike="noStrike" kern="0" cap="none" spc="0" normalizeH="0" baseline="0" noProof="0" dirty="0">
              <a:ln>
                <a:noFill/>
              </a:ln>
              <a:solidFill>
                <a:srgbClr val="44546A"/>
              </a:solidFill>
              <a:effectLst/>
              <a:uLnTx/>
              <a:uFillTx/>
              <a:latin typeface="Calibri Light" panose="020F0302020204030204"/>
              <a:ea typeface="+mj-ea"/>
              <a:cs typeface="+mj-cs"/>
            </a:endParaRPr>
          </a:p>
        </p:txBody>
      </p:sp>
      <p:sp>
        <p:nvSpPr>
          <p:cNvPr id="7" name="Content Placeholder 2">
            <a:extLst>
              <a:ext uri="{FF2B5EF4-FFF2-40B4-BE49-F238E27FC236}">
                <a16:creationId xmlns:a16="http://schemas.microsoft.com/office/drawing/2014/main" id="{EAF0775D-D68D-43BF-82CA-8534BFE0292E}"/>
              </a:ext>
            </a:extLst>
          </p:cNvPr>
          <p:cNvSpPr txBox="1">
            <a:spLocks noChangeArrowheads="1"/>
          </p:cNvSpPr>
          <p:nvPr/>
        </p:nvSpPr>
        <p:spPr bwMode="auto">
          <a:xfrm>
            <a:off x="0" y="4742106"/>
            <a:ext cx="8686800" cy="150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457200" marR="0" lvl="1" indent="0" algn="l" defTabSz="914400" rtl="0" eaLnBrk="0" fontAlgn="base" latinLnBrk="0" hangingPunct="0">
              <a:lnSpc>
                <a:spcPct val="100000"/>
              </a:lnSpc>
              <a:spcBef>
                <a:spcPct val="20000"/>
              </a:spcBef>
              <a:spcAft>
                <a:spcPts val="4200"/>
              </a:spcAft>
              <a:buClrTx/>
              <a:buSzTx/>
              <a:buFontTx/>
              <a:buNone/>
              <a:tabLst/>
              <a:defRPr/>
            </a:pPr>
            <a:r>
              <a:rPr kumimoji="0" lang="en-US" altLang="en-US" sz="2200" b="0" i="0" u="none" strike="noStrike" kern="0" cap="none" spc="0" normalizeH="0" baseline="0" noProof="0" dirty="0">
                <a:ln>
                  <a:noFill/>
                </a:ln>
                <a:solidFill>
                  <a:prstClr val="black"/>
                </a:solidFill>
                <a:effectLst/>
                <a:uLnTx/>
                <a:uFillTx/>
                <a:latin typeface="Calibri" panose="020F0502020204030204"/>
                <a:ea typeface="+mn-ea"/>
                <a:cs typeface="+mn-cs"/>
              </a:rPr>
              <a:t>Results:</a:t>
            </a:r>
            <a:br>
              <a:rPr kumimoji="0" lang="en-US" altLang="en-US" sz="2200" b="0"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altLang="en-US" sz="2200" b="0" i="0" u="none" strike="noStrike" kern="0" cap="none" spc="0" normalizeH="0" baseline="0" noProof="0" dirty="0">
                <a:ln>
                  <a:noFill/>
                </a:ln>
                <a:solidFill>
                  <a:prstClr val="black"/>
                </a:solidFill>
                <a:effectLst/>
                <a:uLnTx/>
                <a:uFillTx/>
                <a:latin typeface="Calibri" panose="020F0502020204030204"/>
                <a:ea typeface="+mn-ea"/>
                <a:cs typeface="+mn-cs"/>
              </a:rPr>
              <a:t>- FTA/CPA took 3 times effort of STPA</a:t>
            </a:r>
            <a:br>
              <a:rPr kumimoji="0" lang="en-US" altLang="en-US" sz="2200" b="0"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en-US" altLang="en-US" sz="2200" b="0" i="0" u="none" strike="noStrike" kern="0" cap="none" spc="0" normalizeH="0" baseline="0" noProof="0" dirty="0">
                <a:ln>
                  <a:noFill/>
                </a:ln>
                <a:solidFill>
                  <a:prstClr val="black"/>
                </a:solidFill>
                <a:effectLst/>
                <a:uLnTx/>
                <a:uFillTx/>
                <a:latin typeface="Calibri" panose="020F0502020204030204"/>
                <a:ea typeface="+mn-ea"/>
                <a:cs typeface="+mn-cs"/>
              </a:rPr>
              <a:t>- STPA identified key cases missed by FTA/CPA</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endParaRPr kumimoji="0" lang="en-US" altLang="en-US" sz="2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endParaRPr kumimoji="0" lang="en-US" altLang="en-US" sz="22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Vehicle electrification: technologies for cars and other vehicles">
            <a:extLst>
              <a:ext uri="{FF2B5EF4-FFF2-40B4-BE49-F238E27FC236}">
                <a16:creationId xmlns:a16="http://schemas.microsoft.com/office/drawing/2014/main" id="{A2ED9939-8FA0-40C9-8B19-50D15039B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5407" y="1143799"/>
            <a:ext cx="4759646" cy="31673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10;&#10;Description automatically generated with medium confidence">
            <a:extLst>
              <a:ext uri="{FF2B5EF4-FFF2-40B4-BE49-F238E27FC236}">
                <a16:creationId xmlns:a16="http://schemas.microsoft.com/office/drawing/2014/main" id="{FBE01769-F0EC-2B36-9DBC-A2CD95108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47" y="81279"/>
            <a:ext cx="2305765" cy="1605281"/>
          </a:xfrm>
          <a:prstGeom prst="rect">
            <a:avLst/>
          </a:prstGeom>
        </p:spPr>
      </p:pic>
    </p:spTree>
    <p:extLst>
      <p:ext uri="{BB962C8B-B14F-4D97-AF65-F5344CB8AC3E}">
        <p14:creationId xmlns:p14="http://schemas.microsoft.com/office/powerpoint/2010/main" val="123389685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40C0E8C6-7FC7-4159-A11B-A63370FC8A17}"/>
              </a:ext>
            </a:extLst>
          </p:cNvPr>
          <p:cNvSpPr>
            <a:spLocks noGrp="1"/>
          </p:cNvSpPr>
          <p:nvPr>
            <p:ph type="title"/>
          </p:nvPr>
        </p:nvSpPr>
        <p:spPr>
          <a:xfrm>
            <a:off x="457200" y="-34925"/>
            <a:ext cx="8229600" cy="1143000"/>
          </a:xfrm>
        </p:spPr>
        <p:txBody>
          <a:bodyPr/>
          <a:lstStyle/>
          <a:p>
            <a:r>
              <a:rPr lang="en-US" altLang="en-US"/>
              <a:t>Ballistic Missile Defense System (MDA)</a:t>
            </a:r>
          </a:p>
        </p:txBody>
      </p:sp>
      <p:sp>
        <p:nvSpPr>
          <p:cNvPr id="3075" name="Content Placeholder 2">
            <a:extLst>
              <a:ext uri="{FF2B5EF4-FFF2-40B4-BE49-F238E27FC236}">
                <a16:creationId xmlns:a16="http://schemas.microsoft.com/office/drawing/2014/main" id="{79AD09E0-177E-4CB7-A26C-A1625E1D5550}"/>
              </a:ext>
            </a:extLst>
          </p:cNvPr>
          <p:cNvSpPr>
            <a:spLocks noGrp="1"/>
          </p:cNvSpPr>
          <p:nvPr>
            <p:ph idx="1"/>
          </p:nvPr>
        </p:nvSpPr>
        <p:spPr>
          <a:xfrm>
            <a:off x="1591113" y="911515"/>
            <a:ext cx="7548383" cy="4309092"/>
          </a:xfrm>
        </p:spPr>
        <p:txBody>
          <a:bodyPr/>
          <a:lstStyle/>
          <a:p>
            <a:pPr>
              <a:spcBef>
                <a:spcPts val="1200"/>
              </a:spcBef>
              <a:spcAft>
                <a:spcPts val="0"/>
              </a:spcAft>
            </a:pPr>
            <a:r>
              <a:rPr lang="en-US" altLang="en-US" sz="1800" dirty="0"/>
              <a:t>STPA not performed upfront by company</a:t>
            </a:r>
          </a:p>
          <a:p>
            <a:pPr>
              <a:spcBef>
                <a:spcPts val="1200"/>
              </a:spcBef>
              <a:spcAft>
                <a:spcPts val="0"/>
              </a:spcAft>
            </a:pPr>
            <a:r>
              <a:rPr lang="en-US" altLang="en-US" sz="1800" dirty="0"/>
              <a:t>Gov required 3</a:t>
            </a:r>
            <a:r>
              <a:rPr lang="en-US" altLang="en-US" sz="1800" baseline="30000" dirty="0"/>
              <a:t>rd</a:t>
            </a:r>
            <a:r>
              <a:rPr lang="en-US" altLang="en-US" sz="1800" dirty="0"/>
              <a:t> party non-advocate assessment before deployment. </a:t>
            </a:r>
          </a:p>
          <a:p>
            <a:pPr>
              <a:spcBef>
                <a:spcPts val="1200"/>
              </a:spcBef>
              <a:spcAft>
                <a:spcPts val="0"/>
              </a:spcAft>
            </a:pPr>
            <a:r>
              <a:rPr lang="en-US" altLang="en-US" sz="1800" dirty="0"/>
              <a:t>STPA was applied late by 3</a:t>
            </a:r>
            <a:r>
              <a:rPr lang="en-US" altLang="en-US" sz="1800" baseline="30000" dirty="0"/>
              <a:t>rd</a:t>
            </a:r>
            <a:r>
              <a:rPr lang="en-US" altLang="en-US" sz="1800" dirty="0"/>
              <a:t> party, right before deployment and field testing</a:t>
            </a:r>
          </a:p>
          <a:p>
            <a:pPr lvl="1">
              <a:spcBef>
                <a:spcPts val="600"/>
              </a:spcBef>
              <a:spcAft>
                <a:spcPts val="0"/>
              </a:spcAft>
            </a:pPr>
            <a:r>
              <a:rPr lang="en-US" altLang="en-US" sz="1800" dirty="0"/>
              <a:t>Very limited funding: 5 months, 2 people unfamiliar with the system (but aware of STPA and ready to try something new)</a:t>
            </a:r>
          </a:p>
          <a:p>
            <a:pPr lvl="1">
              <a:spcBef>
                <a:spcPts val="600"/>
              </a:spcBef>
              <a:spcAft>
                <a:spcPts val="0"/>
              </a:spcAft>
            </a:pPr>
            <a:r>
              <a:rPr lang="en-US" altLang="en-US" sz="1800" dirty="0"/>
              <a:t>STPA found multiple catastrophic flaws that had been overlooked, leading to decision to delay deployment ~6 months to fix them. Gov deemed remaining STPA results significant and required fixes (and waivers) for 10 additional years.</a:t>
            </a:r>
          </a:p>
          <a:p>
            <a:pPr lvl="1">
              <a:spcBef>
                <a:spcPts val="600"/>
              </a:spcBef>
              <a:spcAft>
                <a:spcPts val="0"/>
              </a:spcAft>
            </a:pPr>
            <a:r>
              <a:rPr lang="en-US" altLang="en-US" sz="1800" dirty="0"/>
              <a:t>Significant avoidable costs.</a:t>
            </a:r>
          </a:p>
          <a:p>
            <a:pPr lvl="1">
              <a:spcBef>
                <a:spcPts val="600"/>
              </a:spcBef>
              <a:spcAft>
                <a:spcPts val="0"/>
              </a:spcAft>
            </a:pPr>
            <a:r>
              <a:rPr lang="en-US" altLang="en-US" sz="1800" dirty="0"/>
              <a:t>Company internal response: “Why didn’t we catch these ourselves? Why didn’t we use STPA upfront?”</a:t>
            </a:r>
          </a:p>
        </p:txBody>
      </p:sp>
      <p:pic>
        <p:nvPicPr>
          <p:cNvPr id="3076" name="Picture 9">
            <a:extLst>
              <a:ext uri="{FF2B5EF4-FFF2-40B4-BE49-F238E27FC236}">
                <a16:creationId xmlns:a16="http://schemas.microsoft.com/office/drawing/2014/main" id="{6FF4FDBF-2D6F-4F1B-890A-2F5A85044A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57547"/>
            <a:ext cx="1591114" cy="2377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F08CB317-F7EC-4536-94E4-7AF5F388D1D7}"/>
              </a:ext>
            </a:extLst>
          </p:cNvPr>
          <p:cNvCxnSpPr/>
          <p:nvPr/>
        </p:nvCxnSpPr>
        <p:spPr bwMode="auto">
          <a:xfrm>
            <a:off x="457200" y="762000"/>
            <a:ext cx="6553200" cy="0"/>
          </a:xfrm>
          <a:prstGeom prst="line">
            <a:avLst/>
          </a:prstGeom>
          <a:solidFill>
            <a:schemeClr val="accent1"/>
          </a:solidFill>
          <a:ln w="38100" cap="flat" cmpd="sng" algn="ctr">
            <a:gradFill flip="none" rotWithShape="1">
              <a:gsLst>
                <a:gs pos="0">
                  <a:srgbClr val="0092D2"/>
                </a:gs>
                <a:gs pos="100000">
                  <a:prstClr val="white"/>
                </a:gs>
              </a:gsLst>
              <a:lin ang="0" scaled="1"/>
              <a:tileRect/>
            </a:gradFill>
            <a:prstDash val="solid"/>
            <a:round/>
            <a:headEnd type="none" w="med" len="med"/>
            <a:tailEnd type="none" w="med" len="med"/>
          </a:ln>
          <a:effectLst/>
        </p:spPr>
      </p:cxnSp>
      <p:sp>
        <p:nvSpPr>
          <p:cNvPr id="3078" name="TextBox 5">
            <a:extLst>
              <a:ext uri="{FF2B5EF4-FFF2-40B4-BE49-F238E27FC236}">
                <a16:creationId xmlns:a16="http://schemas.microsoft.com/office/drawing/2014/main" id="{B368A829-D571-4339-8E72-B545536E765F}"/>
              </a:ext>
            </a:extLst>
          </p:cNvPr>
          <p:cNvSpPr txBox="1">
            <a:spLocks noChangeArrowheads="1"/>
          </p:cNvSpPr>
          <p:nvPr/>
        </p:nvSpPr>
        <p:spPr bwMode="auto">
          <a:xfrm>
            <a:off x="255813" y="5220607"/>
            <a:ext cx="8534400" cy="15684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Includes sea-based sensors on the Aegis platform, upgraded early warning radars (UEWR),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Cobra Dane Upgrade (CDU), Ground-based Midcourse Defense (GMD)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Fire Control and Communications (GFC/C), a Command and Control Battle Management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Communications (C2BMC) Element, and Ground-based interceptors (GBI).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Future block upgrades were originally planned to introduce additional Elements into the BMDS, including Airborne Laser (ABL) and Terminal High Altitude Area Defense (THAAD).</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8B2E8-0CA1-4831-BC38-C4F537057991}" type="slidenum">
              <a:rPr kumimoji="0" lang="en-US" sz="1400" b="0" i="0" u="none" strike="noStrike" kern="1200" cap="none" spc="0" normalizeH="0" baseline="0" noProof="0" smtClean="0">
                <a:ln>
                  <a:noFill/>
                </a:ln>
                <a:solidFill>
                  <a:prstClr val="black">
                    <a:tint val="75000"/>
                  </a:prstClr>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400" b="0" i="0" u="none" strike="noStrike" kern="1200" cap="none" spc="0" normalizeH="0" baseline="0" noProof="0">
              <a:ln>
                <a:noFill/>
              </a:ln>
              <a:solidFill>
                <a:prstClr val="black">
                  <a:tint val="75000"/>
                </a:prstClr>
              </a:solidFill>
              <a:effectLst/>
              <a:uLnTx/>
              <a:uFillTx/>
              <a:latin typeface="Arial"/>
              <a:ea typeface="+mn-ea"/>
              <a:cs typeface="Arial"/>
            </a:endParaRPr>
          </a:p>
        </p:txBody>
      </p:sp>
      <p:pic>
        <p:nvPicPr>
          <p:cNvPr id="5" name="Picture 4"/>
          <p:cNvPicPr>
            <a:picLocks noChangeAspect="1"/>
          </p:cNvPicPr>
          <p:nvPr/>
        </p:nvPicPr>
        <p:blipFill>
          <a:blip r:embed="rId2"/>
          <a:stretch>
            <a:fillRect/>
          </a:stretch>
        </p:blipFill>
        <p:spPr>
          <a:xfrm>
            <a:off x="1" y="130299"/>
            <a:ext cx="9143998" cy="6597402"/>
          </a:xfrm>
          <a:prstGeom prst="rect">
            <a:avLst/>
          </a:prstGeom>
        </p:spPr>
      </p:pic>
      <p:sp>
        <p:nvSpPr>
          <p:cNvPr id="6" name="Rectangle 5">
            <a:extLst>
              <a:ext uri="{FF2B5EF4-FFF2-40B4-BE49-F238E27FC236}">
                <a16:creationId xmlns:a16="http://schemas.microsoft.com/office/drawing/2014/main" id="{EE40826D-90AF-4B00-BC2F-84E24753CBAD}"/>
              </a:ext>
            </a:extLst>
          </p:cNvPr>
          <p:cNvSpPr/>
          <p:nvPr/>
        </p:nvSpPr>
        <p:spPr>
          <a:xfrm>
            <a:off x="454212" y="5925453"/>
            <a:ext cx="5880847" cy="3287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7" name="Rectangle 6">
            <a:extLst>
              <a:ext uri="{FF2B5EF4-FFF2-40B4-BE49-F238E27FC236}">
                <a16:creationId xmlns:a16="http://schemas.microsoft.com/office/drawing/2014/main" id="{1DEE3CA2-3DDD-4D70-91F5-9694D11B518E}"/>
              </a:ext>
            </a:extLst>
          </p:cNvPr>
          <p:cNvSpPr/>
          <p:nvPr/>
        </p:nvSpPr>
        <p:spPr>
          <a:xfrm>
            <a:off x="152016" y="5595844"/>
            <a:ext cx="7989097" cy="3287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cxnSp>
        <p:nvCxnSpPr>
          <p:cNvPr id="9" name="Straight Connector 8">
            <a:extLst>
              <a:ext uri="{FF2B5EF4-FFF2-40B4-BE49-F238E27FC236}">
                <a16:creationId xmlns:a16="http://schemas.microsoft.com/office/drawing/2014/main" id="{F6ECFF23-3A0B-42F0-A7E6-70EC452D2EBE}"/>
              </a:ext>
            </a:extLst>
          </p:cNvPr>
          <p:cNvCxnSpPr>
            <a:cxnSpLocks/>
          </p:cNvCxnSpPr>
          <p:nvPr/>
        </p:nvCxnSpPr>
        <p:spPr>
          <a:xfrm>
            <a:off x="4662311" y="4368800"/>
            <a:ext cx="3478802"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5E3F8C-A3B1-45A1-BBE7-5EA890EB74E2}"/>
              </a:ext>
            </a:extLst>
          </p:cNvPr>
          <p:cNvCxnSpPr>
            <a:cxnSpLocks/>
          </p:cNvCxnSpPr>
          <p:nvPr/>
        </p:nvCxnSpPr>
        <p:spPr>
          <a:xfrm>
            <a:off x="891822" y="4673600"/>
            <a:ext cx="1738489" cy="0"/>
          </a:xfrm>
          <a:prstGeom prst="line">
            <a:avLst/>
          </a:prstGeom>
          <a:ln w="635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14847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6F9BE4-E4E8-5C9F-7494-C295059F412C}"/>
              </a:ext>
            </a:extLst>
          </p:cNvPr>
          <p:cNvSpPr txBox="1"/>
          <p:nvPr/>
        </p:nvSpPr>
        <p:spPr>
          <a:xfrm>
            <a:off x="0" y="6604084"/>
            <a:ext cx="9144000" cy="253916"/>
          </a:xfrm>
          <a:prstGeom prst="rect">
            <a:avLst/>
          </a:prstGeom>
          <a:noFill/>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https://nap.nationalacademies.org/catalog/26673/emerging-hazards-in-commercial-aviation-report-1-initial-assessment-of-safety-data-and-analysis-processes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A599A68C-BD40-703C-590D-48AC4995EFFC}"/>
              </a:ext>
            </a:extLst>
          </p:cNvPr>
          <p:cNvSpPr txBox="1"/>
          <p:nvPr/>
        </p:nvSpPr>
        <p:spPr>
          <a:xfrm>
            <a:off x="-1" y="2693318"/>
            <a:ext cx="3713995" cy="2036968"/>
          </a:xfrm>
          <a:prstGeom prst="rect">
            <a:avLst/>
          </a:prstGeom>
          <a:noFill/>
        </p:spPr>
        <p:txBody>
          <a:bodyPr wrap="square">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Purpose:</a:t>
            </a:r>
          </a:p>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Transportation Research Board of the National Academies of Sciences, Engineering, and Medicine was formed to ‘identify, categorize, and analyze emerging safety trends in air transportation’. This request from Congress was made in the aftermath of two fatal accidents involving </a:t>
            </a:r>
            <a:r>
              <a:rPr kumimoji="0" lang="en-US" sz="18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Boeing 737 Max</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8 aircraft</a:t>
            </a:r>
          </a:p>
        </p:txBody>
      </p:sp>
      <p:pic>
        <p:nvPicPr>
          <p:cNvPr id="12" name="Picture 11">
            <a:extLst>
              <a:ext uri="{FF2B5EF4-FFF2-40B4-BE49-F238E27FC236}">
                <a16:creationId xmlns:a16="http://schemas.microsoft.com/office/drawing/2014/main" id="{75DDB971-8A3A-AA0F-CA7D-09E4A1D982DF}"/>
              </a:ext>
            </a:extLst>
          </p:cNvPr>
          <p:cNvPicPr>
            <a:picLocks noChangeAspect="1"/>
          </p:cNvPicPr>
          <p:nvPr/>
        </p:nvPicPr>
        <p:blipFill>
          <a:blip r:embed="rId4"/>
          <a:stretch>
            <a:fillRect/>
          </a:stretch>
        </p:blipFill>
        <p:spPr>
          <a:xfrm>
            <a:off x="3891330" y="237663"/>
            <a:ext cx="5252670" cy="6160041"/>
          </a:xfrm>
          <a:prstGeom prst="rect">
            <a:avLst/>
          </a:prstGeom>
        </p:spPr>
      </p:pic>
      <p:grpSp>
        <p:nvGrpSpPr>
          <p:cNvPr id="11" name="Group 10">
            <a:extLst>
              <a:ext uri="{FF2B5EF4-FFF2-40B4-BE49-F238E27FC236}">
                <a16:creationId xmlns:a16="http://schemas.microsoft.com/office/drawing/2014/main" id="{78532980-6362-9159-0101-883072448B19}"/>
              </a:ext>
            </a:extLst>
          </p:cNvPr>
          <p:cNvGrpSpPr/>
          <p:nvPr/>
        </p:nvGrpSpPr>
        <p:grpSpPr>
          <a:xfrm>
            <a:off x="111760" y="86360"/>
            <a:ext cx="4133129" cy="1968019"/>
            <a:chOff x="1715026" y="0"/>
            <a:chExt cx="5798224" cy="2760866"/>
          </a:xfrm>
        </p:grpSpPr>
        <p:pic>
          <p:nvPicPr>
            <p:cNvPr id="7" name="Picture 6">
              <a:extLst>
                <a:ext uri="{FF2B5EF4-FFF2-40B4-BE49-F238E27FC236}">
                  <a16:creationId xmlns:a16="http://schemas.microsoft.com/office/drawing/2014/main" id="{4481B2B8-E292-7C26-B98D-A8C3B7B0E16D}"/>
                </a:ext>
              </a:extLst>
            </p:cNvPr>
            <p:cNvPicPr>
              <a:picLocks noChangeAspect="1"/>
            </p:cNvPicPr>
            <p:nvPr/>
          </p:nvPicPr>
          <p:blipFill rotWithShape="1">
            <a:blip r:embed="rId5"/>
            <a:srcRect b="78071"/>
            <a:stretch/>
          </p:blipFill>
          <p:spPr>
            <a:xfrm>
              <a:off x="1715026" y="0"/>
              <a:ext cx="5798224" cy="613233"/>
            </a:xfrm>
            <a:prstGeom prst="rect">
              <a:avLst/>
            </a:prstGeom>
          </p:spPr>
        </p:pic>
        <p:pic>
          <p:nvPicPr>
            <p:cNvPr id="8" name="Picture 7">
              <a:extLst>
                <a:ext uri="{FF2B5EF4-FFF2-40B4-BE49-F238E27FC236}">
                  <a16:creationId xmlns:a16="http://schemas.microsoft.com/office/drawing/2014/main" id="{031DDC60-73A7-A825-2334-90AB8F33AF1B}"/>
                </a:ext>
              </a:extLst>
            </p:cNvPr>
            <p:cNvPicPr>
              <a:picLocks noChangeAspect="1"/>
            </p:cNvPicPr>
            <p:nvPr/>
          </p:nvPicPr>
          <p:blipFill rotWithShape="1">
            <a:blip r:embed="rId5"/>
            <a:srcRect t="44125"/>
            <a:stretch/>
          </p:blipFill>
          <p:spPr>
            <a:xfrm>
              <a:off x="1715026" y="611599"/>
              <a:ext cx="5798224" cy="1562473"/>
            </a:xfrm>
            <a:prstGeom prst="rect">
              <a:avLst/>
            </a:prstGeom>
          </p:spPr>
        </p:pic>
        <p:pic>
          <p:nvPicPr>
            <p:cNvPr id="6" name="Picture 5">
              <a:extLst>
                <a:ext uri="{FF2B5EF4-FFF2-40B4-BE49-F238E27FC236}">
                  <a16:creationId xmlns:a16="http://schemas.microsoft.com/office/drawing/2014/main" id="{4112D63A-B34A-3F94-E15C-9DAC15997AD0}"/>
                </a:ext>
              </a:extLst>
            </p:cNvPr>
            <p:cNvPicPr>
              <a:picLocks noChangeAspect="1"/>
            </p:cNvPicPr>
            <p:nvPr/>
          </p:nvPicPr>
          <p:blipFill>
            <a:blip r:embed="rId6"/>
            <a:stretch>
              <a:fillRect/>
            </a:stretch>
          </p:blipFill>
          <p:spPr>
            <a:xfrm>
              <a:off x="1715026" y="2164252"/>
              <a:ext cx="5798224" cy="596614"/>
            </a:xfrm>
            <a:prstGeom prst="rect">
              <a:avLst/>
            </a:prstGeom>
          </p:spPr>
        </p:pic>
        <p:sp>
          <p:nvSpPr>
            <p:cNvPr id="10" name="TextBox 9">
              <a:extLst>
                <a:ext uri="{FF2B5EF4-FFF2-40B4-BE49-F238E27FC236}">
                  <a16:creationId xmlns:a16="http://schemas.microsoft.com/office/drawing/2014/main" id="{A7A51979-0F4B-43D2-6A00-748EB107E1D1}"/>
                </a:ext>
              </a:extLst>
            </p:cNvPr>
            <p:cNvSpPr txBox="1"/>
            <p:nvPr/>
          </p:nvSpPr>
          <p:spPr>
            <a:xfrm>
              <a:off x="1765592" y="2299305"/>
              <a:ext cx="119672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2022</a:t>
              </a:r>
            </a:p>
          </p:txBody>
        </p:sp>
      </p:grpSp>
    </p:spTree>
    <p:extLst>
      <p:ext uri="{BB962C8B-B14F-4D97-AF65-F5344CB8AC3E}">
        <p14:creationId xmlns:p14="http://schemas.microsoft.com/office/powerpoint/2010/main" val="174987754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E2DF73-1865-C5AF-EC66-1A7D8B1E9218}"/>
              </a:ext>
            </a:extLst>
          </p:cNvPr>
          <p:cNvSpPr>
            <a:spLocks noGrp="1"/>
          </p:cNvSpPr>
          <p:nvPr>
            <p:ph idx="1"/>
          </p:nvPr>
        </p:nvSpPr>
        <p:spPr>
          <a:xfrm>
            <a:off x="0" y="2937036"/>
            <a:ext cx="9144000" cy="3667047"/>
          </a:xfrm>
        </p:spPr>
        <p:txBody>
          <a:bodyPr>
            <a:normAutofit fontScale="92500" lnSpcReduction="20000"/>
          </a:bodyPr>
          <a:lstStyle/>
          <a:p>
            <a:r>
              <a:rPr lang="en-US" dirty="0">
                <a:effectLst/>
                <a:latin typeface="Times New Roman" panose="02020603050405020304" pitchFamily="18" charset="0"/>
                <a:cs typeface="Times New Roman" panose="02020603050405020304" pitchFamily="18" charset="0"/>
              </a:rPr>
              <a:t>A new, more comprehensive accident causality model has been proposed by Leveson (2011). … In this sense, it is an extension of the old models and can handle today’s and future systems that contain software, sophisticated automated components, management decision making, complex cognitive decision making by operators such as pilots or air traffic controllers, etc.</a:t>
            </a:r>
          </a:p>
          <a:p>
            <a:r>
              <a:rPr lang="en-US" dirty="0">
                <a:highlight>
                  <a:srgbClr val="FFFF00"/>
                </a:highlight>
                <a:latin typeface="Times New Roman" panose="02020603050405020304" pitchFamily="18" charset="0"/>
                <a:cs typeface="Times New Roman" panose="02020603050405020304" pitchFamily="18" charset="0"/>
              </a:rPr>
              <a:t>STAMP not only includes traditional accident causes, such as failure events slipping past defenses as described in the Swiss cheese model, but also accidents resulting from system design errors where each component operates as designed but their operation together results in a hazardous state, perhaps in circumstances not considered during design or in operating conditions that violate design assumptions. </a:t>
            </a:r>
            <a:r>
              <a:rPr lang="en-US" dirty="0">
                <a:latin typeface="Times New Roman" panose="02020603050405020304" pitchFamily="18" charset="0"/>
                <a:cs typeface="Times New Roman" panose="02020603050405020304" pitchFamily="18" charset="0"/>
              </a:rPr>
              <a:t>In this model, accidents occur when there are inadequate constraints on the interactions of the components of the system by some layer of the socio-technical system.</a:t>
            </a:r>
          </a:p>
          <a:p>
            <a:r>
              <a:rPr lang="en-US" dirty="0">
                <a:latin typeface="Times New Roman" panose="02020603050405020304" pitchFamily="18" charset="0"/>
                <a:cs typeface="Times New Roman" panose="02020603050405020304" pitchFamily="18" charset="0"/>
              </a:rPr>
              <a:t>The role of the system engineer or system safety engineer is to identify the design constraints necessary to maintain safety and to ensure that the system design, including the social and organizational aspects of the system and not just the physical ones, enforces them (Leveson, 2004, </a:t>
            </a:r>
            <a:r>
              <a:rPr lang="en-US" dirty="0" err="1">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 254).</a:t>
            </a:r>
          </a:p>
          <a:p>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D6F9BE4-E4E8-5C9F-7494-C295059F412C}"/>
              </a:ext>
            </a:extLst>
          </p:cNvPr>
          <p:cNvSpPr txBox="1"/>
          <p:nvPr/>
        </p:nvSpPr>
        <p:spPr>
          <a:xfrm>
            <a:off x="0" y="6604084"/>
            <a:ext cx="9144000" cy="253916"/>
          </a:xfrm>
          <a:prstGeom prst="rect">
            <a:avLst/>
          </a:prstGeom>
          <a:noFill/>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https://nap.nationalacademies.org/catalog/26673/emerging-hazards-in-commercial-aviation-report-1-initial-assessment-of-safety-data-and-analysis-processes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78532980-6362-9159-0101-883072448B19}"/>
              </a:ext>
            </a:extLst>
          </p:cNvPr>
          <p:cNvGrpSpPr/>
          <p:nvPr/>
        </p:nvGrpSpPr>
        <p:grpSpPr>
          <a:xfrm>
            <a:off x="111760" y="86360"/>
            <a:ext cx="5798224" cy="2760866"/>
            <a:chOff x="1715026" y="0"/>
            <a:chExt cx="5798224" cy="2760866"/>
          </a:xfrm>
        </p:grpSpPr>
        <p:pic>
          <p:nvPicPr>
            <p:cNvPr id="7" name="Picture 6">
              <a:extLst>
                <a:ext uri="{FF2B5EF4-FFF2-40B4-BE49-F238E27FC236}">
                  <a16:creationId xmlns:a16="http://schemas.microsoft.com/office/drawing/2014/main" id="{4481B2B8-E292-7C26-B98D-A8C3B7B0E16D}"/>
                </a:ext>
              </a:extLst>
            </p:cNvPr>
            <p:cNvPicPr>
              <a:picLocks noChangeAspect="1"/>
            </p:cNvPicPr>
            <p:nvPr/>
          </p:nvPicPr>
          <p:blipFill rotWithShape="1">
            <a:blip r:embed="rId4"/>
            <a:srcRect b="78071"/>
            <a:stretch/>
          </p:blipFill>
          <p:spPr>
            <a:xfrm>
              <a:off x="1715026" y="0"/>
              <a:ext cx="5798224" cy="613233"/>
            </a:xfrm>
            <a:prstGeom prst="rect">
              <a:avLst/>
            </a:prstGeom>
          </p:spPr>
        </p:pic>
        <p:pic>
          <p:nvPicPr>
            <p:cNvPr id="8" name="Picture 7">
              <a:extLst>
                <a:ext uri="{FF2B5EF4-FFF2-40B4-BE49-F238E27FC236}">
                  <a16:creationId xmlns:a16="http://schemas.microsoft.com/office/drawing/2014/main" id="{031DDC60-73A7-A825-2334-90AB8F33AF1B}"/>
                </a:ext>
              </a:extLst>
            </p:cNvPr>
            <p:cNvPicPr>
              <a:picLocks noChangeAspect="1"/>
            </p:cNvPicPr>
            <p:nvPr/>
          </p:nvPicPr>
          <p:blipFill rotWithShape="1">
            <a:blip r:embed="rId4"/>
            <a:srcRect t="44125"/>
            <a:stretch/>
          </p:blipFill>
          <p:spPr>
            <a:xfrm>
              <a:off x="1715026" y="611599"/>
              <a:ext cx="5798224" cy="1562473"/>
            </a:xfrm>
            <a:prstGeom prst="rect">
              <a:avLst/>
            </a:prstGeom>
          </p:spPr>
        </p:pic>
        <p:pic>
          <p:nvPicPr>
            <p:cNvPr id="6" name="Picture 5">
              <a:extLst>
                <a:ext uri="{FF2B5EF4-FFF2-40B4-BE49-F238E27FC236}">
                  <a16:creationId xmlns:a16="http://schemas.microsoft.com/office/drawing/2014/main" id="{4112D63A-B34A-3F94-E15C-9DAC15997AD0}"/>
                </a:ext>
              </a:extLst>
            </p:cNvPr>
            <p:cNvPicPr>
              <a:picLocks noChangeAspect="1"/>
            </p:cNvPicPr>
            <p:nvPr/>
          </p:nvPicPr>
          <p:blipFill>
            <a:blip r:embed="rId5"/>
            <a:stretch>
              <a:fillRect/>
            </a:stretch>
          </p:blipFill>
          <p:spPr>
            <a:xfrm>
              <a:off x="1715026" y="2164252"/>
              <a:ext cx="5798224" cy="596614"/>
            </a:xfrm>
            <a:prstGeom prst="rect">
              <a:avLst/>
            </a:prstGeom>
          </p:spPr>
        </p:pic>
        <p:sp>
          <p:nvSpPr>
            <p:cNvPr id="10" name="TextBox 9">
              <a:extLst>
                <a:ext uri="{FF2B5EF4-FFF2-40B4-BE49-F238E27FC236}">
                  <a16:creationId xmlns:a16="http://schemas.microsoft.com/office/drawing/2014/main" id="{A7A51979-0F4B-43D2-6A00-748EB107E1D1}"/>
                </a:ext>
              </a:extLst>
            </p:cNvPr>
            <p:cNvSpPr txBox="1"/>
            <p:nvPr/>
          </p:nvSpPr>
          <p:spPr>
            <a:xfrm>
              <a:off x="1765592" y="2299305"/>
              <a:ext cx="119672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2022</a:t>
              </a:r>
            </a:p>
          </p:txBody>
        </p:sp>
      </p:grpSp>
      <p:sp>
        <p:nvSpPr>
          <p:cNvPr id="14" name="TextBox 13">
            <a:extLst>
              <a:ext uri="{FF2B5EF4-FFF2-40B4-BE49-F238E27FC236}">
                <a16:creationId xmlns:a16="http://schemas.microsoft.com/office/drawing/2014/main" id="{A599A68C-BD40-703C-590D-48AC4995EFFC}"/>
              </a:ext>
            </a:extLst>
          </p:cNvPr>
          <p:cNvSpPr txBox="1"/>
          <p:nvPr/>
        </p:nvSpPr>
        <p:spPr>
          <a:xfrm>
            <a:off x="5960550" y="45637"/>
            <a:ext cx="3125470" cy="2424766"/>
          </a:xfrm>
          <a:prstGeom prst="rect">
            <a:avLst/>
          </a:prstGeom>
          <a:noFill/>
        </p:spPr>
        <p:txBody>
          <a:bodyPr wrap="square">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Purpose:</a:t>
            </a:r>
          </a:p>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Transportation Research Board of the National Academies of Sciences, Engineering, and Medicine was formed to ‘identify, categorize, and analyze emerging safety trends in air transportation’. This request from Congress was made in the aftermath of two fatal accidents involving </a:t>
            </a:r>
            <a:r>
              <a:rPr kumimoji="0" lang="en-US" sz="18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Times New Roman" panose="02020603050405020304" pitchFamily="18" charset="0"/>
              </a:rPr>
              <a:t>Boeing 737 Max</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8 aircraft</a:t>
            </a:r>
          </a:p>
        </p:txBody>
      </p:sp>
    </p:spTree>
    <p:extLst>
      <p:ext uri="{BB962C8B-B14F-4D97-AF65-F5344CB8AC3E}">
        <p14:creationId xmlns:p14="http://schemas.microsoft.com/office/powerpoint/2010/main" val="70092081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Federal Aviation Administration">
            <a:hlinkClick r:id="rId2"/>
            <a:extLst>
              <a:ext uri="{FF2B5EF4-FFF2-40B4-BE49-F238E27FC236}">
                <a16:creationId xmlns:a16="http://schemas.microsoft.com/office/drawing/2014/main" id="{CCFAD396-0ABD-4E1D-95C7-9B6D10CAD1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3950" y="6031607"/>
            <a:ext cx="782850" cy="7828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373B617-7704-45E8-9C13-15BB75B474FA}"/>
              </a:ext>
            </a:extLst>
          </p:cNvPr>
          <p:cNvSpPr>
            <a:spLocks noGrp="1"/>
          </p:cNvSpPr>
          <p:nvPr>
            <p:ph idx="1"/>
          </p:nvPr>
        </p:nvSpPr>
        <p:spPr>
          <a:xfrm>
            <a:off x="-21266" y="6486830"/>
            <a:ext cx="8047264" cy="450783"/>
          </a:xfrm>
        </p:spPr>
        <p:txBody>
          <a:bodyPr>
            <a:normAutofit/>
          </a:bodyPr>
          <a:lstStyle/>
          <a:p>
            <a:pPr marL="0" indent="0">
              <a:buNone/>
            </a:pPr>
            <a:r>
              <a:rPr lang="en-US" sz="1100" dirty="0"/>
              <a:t>Report from FAA-sponsored project with MIT</a:t>
            </a:r>
          </a:p>
          <a:p>
            <a:pPr marL="0" indent="0">
              <a:spcBef>
                <a:spcPts val="0"/>
              </a:spcBef>
              <a:buNone/>
            </a:pPr>
            <a:r>
              <a:rPr lang="en-US" sz="1100" u="sng" dirty="0"/>
              <a:t>https://www.faa.gov/aircraft/air_cert/design_approvals/air_software/media/TC-15-57.pdf</a:t>
            </a:r>
          </a:p>
        </p:txBody>
      </p:sp>
      <p:pic>
        <p:nvPicPr>
          <p:cNvPr id="6" name="Picture 5">
            <a:extLst>
              <a:ext uri="{FF2B5EF4-FFF2-40B4-BE49-F238E27FC236}">
                <a16:creationId xmlns:a16="http://schemas.microsoft.com/office/drawing/2014/main" id="{83C7B321-DF33-4205-B4D7-FCAFDA73E7E3}"/>
              </a:ext>
            </a:extLst>
          </p:cNvPr>
          <p:cNvPicPr>
            <a:picLocks noChangeAspect="1"/>
          </p:cNvPicPr>
          <p:nvPr/>
        </p:nvPicPr>
        <p:blipFill rotWithShape="1">
          <a:blip r:embed="rId4"/>
          <a:srcRect t="12046"/>
          <a:stretch/>
        </p:blipFill>
        <p:spPr>
          <a:xfrm>
            <a:off x="61919" y="884911"/>
            <a:ext cx="9020161" cy="1738658"/>
          </a:xfrm>
          <a:prstGeom prst="rect">
            <a:avLst/>
          </a:prstGeom>
        </p:spPr>
      </p:pic>
      <p:pic>
        <p:nvPicPr>
          <p:cNvPr id="7" name="Picture 6">
            <a:extLst>
              <a:ext uri="{FF2B5EF4-FFF2-40B4-BE49-F238E27FC236}">
                <a16:creationId xmlns:a16="http://schemas.microsoft.com/office/drawing/2014/main" id="{0634533B-A74E-419C-91EB-AAE40243725F}"/>
              </a:ext>
            </a:extLst>
          </p:cNvPr>
          <p:cNvPicPr>
            <a:picLocks noChangeAspect="1"/>
          </p:cNvPicPr>
          <p:nvPr/>
        </p:nvPicPr>
        <p:blipFill rotWithShape="1">
          <a:blip r:embed="rId5">
            <a:clrChange>
              <a:clrFrom>
                <a:srgbClr val="FFFFFF"/>
              </a:clrFrom>
              <a:clrTo>
                <a:srgbClr val="FFFFFF">
                  <a:alpha val="0"/>
                </a:srgbClr>
              </a:clrTo>
            </a:clrChange>
          </a:blip>
          <a:srcRect t="12287" r="77856" b="52975"/>
          <a:stretch/>
        </p:blipFill>
        <p:spPr>
          <a:xfrm>
            <a:off x="1970833" y="36503"/>
            <a:ext cx="1009434" cy="752866"/>
          </a:xfrm>
          <a:prstGeom prst="rect">
            <a:avLst/>
          </a:prstGeom>
        </p:spPr>
      </p:pic>
      <p:sp>
        <p:nvSpPr>
          <p:cNvPr id="9" name="Rectangle 8">
            <a:extLst>
              <a:ext uri="{FF2B5EF4-FFF2-40B4-BE49-F238E27FC236}">
                <a16:creationId xmlns:a16="http://schemas.microsoft.com/office/drawing/2014/main" id="{1C48CBEB-28A5-4DC3-9A1F-7AD7E73EACE9}"/>
              </a:ext>
            </a:extLst>
          </p:cNvPr>
          <p:cNvSpPr/>
          <p:nvPr/>
        </p:nvSpPr>
        <p:spPr>
          <a:xfrm>
            <a:off x="428625" y="2453627"/>
            <a:ext cx="8286750"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The benefits of an STPA analysis are that it </a:t>
            </a:r>
            <a:r>
              <a:rPr kumimoji="0" lang="en-US" sz="18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mn-cs"/>
              </a:rPr>
              <a:t>provides a methodical means of performing a hazard analysis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The analysis is comprehensive in that </a:t>
            </a:r>
            <a:r>
              <a:rPr kumimoji="0" lang="en-US" sz="18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mn-cs"/>
              </a:rPr>
              <a:t>it encompasses the software’s behavior and interactions with other software, hardware, and operators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during the entire system’s runtime. The system behavior is represented in a simple control structure diagram, which allows for </a:t>
            </a:r>
            <a:r>
              <a:rPr kumimoji="0" lang="en-US" sz="18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mn-cs"/>
              </a:rPr>
              <a:t>ease of review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by all project stakeholders. After a thorough analysis, failure events and a wide range of inadequate controls were detected. STPA is focused because effort is concentrated where the control structure impacts safety the most.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STPA is relatively new, but its use so far shows great promise. When compared with standard hazard and failure analyses, such as FTA and failure modes and effects analysis (FMEA), </a:t>
            </a:r>
            <a:r>
              <a:rPr kumimoji="0" lang="en-US" sz="18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mn-ea"/>
                <a:cs typeface="+mn-cs"/>
              </a:rPr>
              <a:t>STPA has done much better on real systems in terms of identifying design errors and requirements errors that could not be identified by the standard techniques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7CEF091A-41EA-54DF-BC54-2D6DF3464819}"/>
              </a:ext>
            </a:extLst>
          </p:cNvPr>
          <p:cNvPicPr>
            <a:picLocks noChangeAspect="1"/>
          </p:cNvPicPr>
          <p:nvPr/>
        </p:nvPicPr>
        <p:blipFill rotWithShape="1">
          <a:blip r:embed="rId5">
            <a:clrChange>
              <a:clrFrom>
                <a:srgbClr val="FFFFFF"/>
              </a:clrFrom>
              <a:clrTo>
                <a:srgbClr val="FFFFFF">
                  <a:alpha val="0"/>
                </a:srgbClr>
              </a:clrTo>
            </a:clrChange>
          </a:blip>
          <a:srcRect t="50772"/>
          <a:stretch/>
        </p:blipFill>
        <p:spPr>
          <a:xfrm>
            <a:off x="2919099" y="-52306"/>
            <a:ext cx="4322266" cy="1011617"/>
          </a:xfrm>
          <a:prstGeom prst="rect">
            <a:avLst/>
          </a:prstGeom>
        </p:spPr>
      </p:pic>
    </p:spTree>
    <p:extLst>
      <p:ext uri="{BB962C8B-B14F-4D97-AF65-F5344CB8AC3E}">
        <p14:creationId xmlns:p14="http://schemas.microsoft.com/office/powerpoint/2010/main" val="195570106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Picture 233" descr="A picture containing text, logo, design, font&#10;&#10;Description automatically generated">
            <a:extLst>
              <a:ext uri="{FF2B5EF4-FFF2-40B4-BE49-F238E27FC236}">
                <a16:creationId xmlns:a16="http://schemas.microsoft.com/office/drawing/2014/main" id="{FFB5DC9E-A6B8-08AF-7F38-7393C388B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1833" y="5236394"/>
            <a:ext cx="908285" cy="908285"/>
          </a:xfrm>
          <a:prstGeom prst="rect">
            <a:avLst/>
          </a:prstGeom>
        </p:spPr>
      </p:pic>
      <p:pic>
        <p:nvPicPr>
          <p:cNvPr id="232" name="Picture 231" descr="A picture containing clipart, symbol, illustration, design&#10;&#10;Description automatically generated">
            <a:extLst>
              <a:ext uri="{FF2B5EF4-FFF2-40B4-BE49-F238E27FC236}">
                <a16:creationId xmlns:a16="http://schemas.microsoft.com/office/drawing/2014/main" id="{380E863A-C2CE-D9F0-6F9D-303C67EB192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63122" y="5224766"/>
            <a:ext cx="842252" cy="322515"/>
          </a:xfrm>
          <a:prstGeom prst="rect">
            <a:avLst/>
          </a:prstGeom>
        </p:spPr>
      </p:pic>
      <p:sp>
        <p:nvSpPr>
          <p:cNvPr id="2" name="Title 1">
            <a:extLst>
              <a:ext uri="{FF2B5EF4-FFF2-40B4-BE49-F238E27FC236}">
                <a16:creationId xmlns:a16="http://schemas.microsoft.com/office/drawing/2014/main" id="{4578392C-C60B-3B86-95FB-33ED1D232786}"/>
              </a:ext>
            </a:extLst>
          </p:cNvPr>
          <p:cNvSpPr>
            <a:spLocks noGrp="1"/>
          </p:cNvSpPr>
          <p:nvPr>
            <p:ph type="title"/>
          </p:nvPr>
        </p:nvSpPr>
        <p:spPr>
          <a:xfrm>
            <a:off x="298773" y="82017"/>
            <a:ext cx="8559800" cy="869697"/>
          </a:xfrm>
        </p:spPr>
        <p:txBody>
          <a:bodyPr>
            <a:normAutofit fontScale="90000"/>
          </a:bodyPr>
          <a:lstStyle/>
          <a:p>
            <a:pPr algn="ctr"/>
            <a:r>
              <a:rPr lang="en-US" dirty="0"/>
              <a:t>~10 Years of Empirical Evaluations of STPA in Aviation</a:t>
            </a:r>
          </a:p>
        </p:txBody>
      </p:sp>
      <p:grpSp>
        <p:nvGrpSpPr>
          <p:cNvPr id="126" name="Group 125">
            <a:extLst>
              <a:ext uri="{FF2B5EF4-FFF2-40B4-BE49-F238E27FC236}">
                <a16:creationId xmlns:a16="http://schemas.microsoft.com/office/drawing/2014/main" id="{3E722775-9D74-E089-386B-B097D5589B1D}"/>
              </a:ext>
            </a:extLst>
          </p:cNvPr>
          <p:cNvGrpSpPr/>
          <p:nvPr/>
        </p:nvGrpSpPr>
        <p:grpSpPr>
          <a:xfrm>
            <a:off x="550333" y="3991187"/>
            <a:ext cx="8034866" cy="828130"/>
            <a:chOff x="1049867" y="3989403"/>
            <a:chExt cx="6896090" cy="135466"/>
          </a:xfrm>
        </p:grpSpPr>
        <p:sp>
          <p:nvSpPr>
            <p:cNvPr id="96" name="Rectangle 95">
              <a:extLst>
                <a:ext uri="{FF2B5EF4-FFF2-40B4-BE49-F238E27FC236}">
                  <a16:creationId xmlns:a16="http://schemas.microsoft.com/office/drawing/2014/main" id="{0F502FEE-916A-9FF6-FD7B-4801B4C2A4A4}"/>
                </a:ext>
              </a:extLst>
            </p:cNvPr>
            <p:cNvSpPr/>
            <p:nvPr/>
          </p:nvSpPr>
          <p:spPr>
            <a:xfrm>
              <a:off x="1049867"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Rectangle 96">
              <a:extLst>
                <a:ext uri="{FF2B5EF4-FFF2-40B4-BE49-F238E27FC236}">
                  <a16:creationId xmlns:a16="http://schemas.microsoft.com/office/drawing/2014/main" id="{F50BBE94-B287-8436-3A9A-06FF4B1BA192}"/>
                </a:ext>
              </a:extLst>
            </p:cNvPr>
            <p:cNvSpPr/>
            <p:nvPr/>
          </p:nvSpPr>
          <p:spPr>
            <a:xfrm>
              <a:off x="1282700"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Rectangle 97">
              <a:extLst>
                <a:ext uri="{FF2B5EF4-FFF2-40B4-BE49-F238E27FC236}">
                  <a16:creationId xmlns:a16="http://schemas.microsoft.com/office/drawing/2014/main" id="{D2A29719-6600-D5E1-87CB-C3BF7DF7E410}"/>
                </a:ext>
              </a:extLst>
            </p:cNvPr>
            <p:cNvSpPr/>
            <p:nvPr/>
          </p:nvSpPr>
          <p:spPr>
            <a:xfrm>
              <a:off x="1515533"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34E13841-A30E-3547-BA5E-AFA0AA1E0601}"/>
                </a:ext>
              </a:extLst>
            </p:cNvPr>
            <p:cNvSpPr/>
            <p:nvPr/>
          </p:nvSpPr>
          <p:spPr>
            <a:xfrm>
              <a:off x="1748366"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Rectangle 99">
              <a:extLst>
                <a:ext uri="{FF2B5EF4-FFF2-40B4-BE49-F238E27FC236}">
                  <a16:creationId xmlns:a16="http://schemas.microsoft.com/office/drawing/2014/main" id="{B72FF6CF-E29B-2CA4-A271-26417106888E}"/>
                </a:ext>
              </a:extLst>
            </p:cNvPr>
            <p:cNvSpPr/>
            <p:nvPr/>
          </p:nvSpPr>
          <p:spPr>
            <a:xfrm>
              <a:off x="1981199"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Rectangle 100">
              <a:extLst>
                <a:ext uri="{FF2B5EF4-FFF2-40B4-BE49-F238E27FC236}">
                  <a16:creationId xmlns:a16="http://schemas.microsoft.com/office/drawing/2014/main" id="{6F0979F1-4003-8DE6-985E-7DA3635A94A9}"/>
                </a:ext>
              </a:extLst>
            </p:cNvPr>
            <p:cNvSpPr/>
            <p:nvPr/>
          </p:nvSpPr>
          <p:spPr>
            <a:xfrm>
              <a:off x="2214032"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Rectangle 101">
              <a:extLst>
                <a:ext uri="{FF2B5EF4-FFF2-40B4-BE49-F238E27FC236}">
                  <a16:creationId xmlns:a16="http://schemas.microsoft.com/office/drawing/2014/main" id="{E4EF4931-9D0B-C9D5-73E1-F1B6258B26BB}"/>
                </a:ext>
              </a:extLst>
            </p:cNvPr>
            <p:cNvSpPr/>
            <p:nvPr/>
          </p:nvSpPr>
          <p:spPr>
            <a:xfrm>
              <a:off x="2446865"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102">
              <a:extLst>
                <a:ext uri="{FF2B5EF4-FFF2-40B4-BE49-F238E27FC236}">
                  <a16:creationId xmlns:a16="http://schemas.microsoft.com/office/drawing/2014/main" id="{5F74E175-7CD5-7590-C420-8DAE8CA86784}"/>
                </a:ext>
              </a:extLst>
            </p:cNvPr>
            <p:cNvSpPr/>
            <p:nvPr/>
          </p:nvSpPr>
          <p:spPr>
            <a:xfrm>
              <a:off x="2679698"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2E9D66BB-406D-CD25-78F5-C9AEC5C714A1}"/>
                </a:ext>
              </a:extLst>
            </p:cNvPr>
            <p:cNvSpPr/>
            <p:nvPr/>
          </p:nvSpPr>
          <p:spPr>
            <a:xfrm>
              <a:off x="2912531"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18CB9488-F23E-8535-0E5E-A70E72DD10ED}"/>
                </a:ext>
              </a:extLst>
            </p:cNvPr>
            <p:cNvSpPr/>
            <p:nvPr/>
          </p:nvSpPr>
          <p:spPr>
            <a:xfrm>
              <a:off x="3145364"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28B1468A-E599-42C6-1983-02024DB5B6B8}"/>
                </a:ext>
              </a:extLst>
            </p:cNvPr>
            <p:cNvSpPr/>
            <p:nvPr/>
          </p:nvSpPr>
          <p:spPr>
            <a:xfrm>
              <a:off x="3378197"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0A8BF803-69C7-7441-D40D-D18AEE323904}"/>
                </a:ext>
              </a:extLst>
            </p:cNvPr>
            <p:cNvSpPr/>
            <p:nvPr/>
          </p:nvSpPr>
          <p:spPr>
            <a:xfrm>
              <a:off x="3611030"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598FA29C-7740-123F-BFBE-CD4E3A8412EF}"/>
                </a:ext>
              </a:extLst>
            </p:cNvPr>
            <p:cNvSpPr/>
            <p:nvPr/>
          </p:nvSpPr>
          <p:spPr>
            <a:xfrm>
              <a:off x="3843863"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537668B2-285A-B63F-BF4E-1251BCAD8A8C}"/>
                </a:ext>
              </a:extLst>
            </p:cNvPr>
            <p:cNvSpPr/>
            <p:nvPr/>
          </p:nvSpPr>
          <p:spPr>
            <a:xfrm>
              <a:off x="4076696"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CFA7DD3C-32D5-5CA6-F445-F1863089EFBE}"/>
                </a:ext>
              </a:extLst>
            </p:cNvPr>
            <p:cNvSpPr/>
            <p:nvPr/>
          </p:nvSpPr>
          <p:spPr>
            <a:xfrm>
              <a:off x="4309529"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Rectangle 110">
              <a:extLst>
                <a:ext uri="{FF2B5EF4-FFF2-40B4-BE49-F238E27FC236}">
                  <a16:creationId xmlns:a16="http://schemas.microsoft.com/office/drawing/2014/main" id="{D932D116-16BF-3108-DC0E-4FB173849551}"/>
                </a:ext>
              </a:extLst>
            </p:cNvPr>
            <p:cNvSpPr/>
            <p:nvPr/>
          </p:nvSpPr>
          <p:spPr>
            <a:xfrm>
              <a:off x="4542362"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5FCBDB7F-A80A-9F7B-9CCA-7D2A348300F9}"/>
                </a:ext>
              </a:extLst>
            </p:cNvPr>
            <p:cNvSpPr/>
            <p:nvPr/>
          </p:nvSpPr>
          <p:spPr>
            <a:xfrm>
              <a:off x="4775195"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Rectangle 112">
              <a:extLst>
                <a:ext uri="{FF2B5EF4-FFF2-40B4-BE49-F238E27FC236}">
                  <a16:creationId xmlns:a16="http://schemas.microsoft.com/office/drawing/2014/main" id="{E4017312-F211-BB8E-5A77-85E994A415DB}"/>
                </a:ext>
              </a:extLst>
            </p:cNvPr>
            <p:cNvSpPr/>
            <p:nvPr/>
          </p:nvSpPr>
          <p:spPr>
            <a:xfrm>
              <a:off x="5008028"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0977822B-EDFB-F6E6-EF97-7E0695967E61}"/>
                </a:ext>
              </a:extLst>
            </p:cNvPr>
            <p:cNvSpPr/>
            <p:nvPr/>
          </p:nvSpPr>
          <p:spPr>
            <a:xfrm>
              <a:off x="5240861"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212FA551-D02F-1BBC-D24E-8A4EE87EECD9}"/>
                </a:ext>
              </a:extLst>
            </p:cNvPr>
            <p:cNvSpPr/>
            <p:nvPr/>
          </p:nvSpPr>
          <p:spPr>
            <a:xfrm>
              <a:off x="5473694"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3D81E585-588E-12A0-AAF3-4D53BA3AE98A}"/>
                </a:ext>
              </a:extLst>
            </p:cNvPr>
            <p:cNvSpPr/>
            <p:nvPr/>
          </p:nvSpPr>
          <p:spPr>
            <a:xfrm>
              <a:off x="5706527"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D85F33D1-CDE9-5D3D-7C26-D513747F6D35}"/>
                </a:ext>
              </a:extLst>
            </p:cNvPr>
            <p:cNvSpPr/>
            <p:nvPr/>
          </p:nvSpPr>
          <p:spPr>
            <a:xfrm>
              <a:off x="5939360"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682DE34A-BF05-F54B-4C5B-BEA0F79BE3E5}"/>
                </a:ext>
              </a:extLst>
            </p:cNvPr>
            <p:cNvSpPr/>
            <p:nvPr/>
          </p:nvSpPr>
          <p:spPr>
            <a:xfrm>
              <a:off x="6172193"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27EB4D2D-413D-C1B6-E87E-B0CAED93A156}"/>
                </a:ext>
              </a:extLst>
            </p:cNvPr>
            <p:cNvSpPr/>
            <p:nvPr/>
          </p:nvSpPr>
          <p:spPr>
            <a:xfrm>
              <a:off x="6405026"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D7A36B8E-EC17-5983-DB76-2E098052A8D6}"/>
                </a:ext>
              </a:extLst>
            </p:cNvPr>
            <p:cNvSpPr/>
            <p:nvPr/>
          </p:nvSpPr>
          <p:spPr>
            <a:xfrm>
              <a:off x="6637859"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5F45F982-44C3-2804-5A2C-0E3051F45414}"/>
                </a:ext>
              </a:extLst>
            </p:cNvPr>
            <p:cNvSpPr/>
            <p:nvPr/>
          </p:nvSpPr>
          <p:spPr>
            <a:xfrm>
              <a:off x="6870692"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B5839787-D32C-CC9B-789F-70678A1AD7EB}"/>
                </a:ext>
              </a:extLst>
            </p:cNvPr>
            <p:cNvSpPr/>
            <p:nvPr/>
          </p:nvSpPr>
          <p:spPr>
            <a:xfrm>
              <a:off x="7103525"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7B6F10CB-E367-77A9-3653-61194A37E76B}"/>
                </a:ext>
              </a:extLst>
            </p:cNvPr>
            <p:cNvSpPr/>
            <p:nvPr/>
          </p:nvSpPr>
          <p:spPr>
            <a:xfrm>
              <a:off x="7336358"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4F2BC227-709C-A56E-31CF-56111B27D8EC}"/>
                </a:ext>
              </a:extLst>
            </p:cNvPr>
            <p:cNvSpPr/>
            <p:nvPr/>
          </p:nvSpPr>
          <p:spPr>
            <a:xfrm>
              <a:off x="7569191"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6C6B731F-13C3-6EB5-9EBA-BCB0C935AC7F}"/>
                </a:ext>
              </a:extLst>
            </p:cNvPr>
            <p:cNvSpPr/>
            <p:nvPr/>
          </p:nvSpPr>
          <p:spPr>
            <a:xfrm>
              <a:off x="7802024"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7" name="Group 126">
            <a:extLst>
              <a:ext uri="{FF2B5EF4-FFF2-40B4-BE49-F238E27FC236}">
                <a16:creationId xmlns:a16="http://schemas.microsoft.com/office/drawing/2014/main" id="{6313471B-77AC-94BA-3432-F0164E6FB8D8}"/>
              </a:ext>
            </a:extLst>
          </p:cNvPr>
          <p:cNvGrpSpPr/>
          <p:nvPr/>
        </p:nvGrpSpPr>
        <p:grpSpPr>
          <a:xfrm>
            <a:off x="554567" y="2865120"/>
            <a:ext cx="8034866" cy="828130"/>
            <a:chOff x="1049867" y="3989403"/>
            <a:chExt cx="6896090" cy="135466"/>
          </a:xfrm>
        </p:grpSpPr>
        <p:sp>
          <p:nvSpPr>
            <p:cNvPr id="128" name="Rectangle 127">
              <a:extLst>
                <a:ext uri="{FF2B5EF4-FFF2-40B4-BE49-F238E27FC236}">
                  <a16:creationId xmlns:a16="http://schemas.microsoft.com/office/drawing/2014/main" id="{5EBF04BD-04C6-2722-3104-3411CD2E7406}"/>
                </a:ext>
              </a:extLst>
            </p:cNvPr>
            <p:cNvSpPr/>
            <p:nvPr/>
          </p:nvSpPr>
          <p:spPr>
            <a:xfrm>
              <a:off x="1049867"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F9B87778-5DEC-E95D-06A3-1B894BC8C33F}"/>
                </a:ext>
              </a:extLst>
            </p:cNvPr>
            <p:cNvSpPr/>
            <p:nvPr/>
          </p:nvSpPr>
          <p:spPr>
            <a:xfrm>
              <a:off x="1282700"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CB2A8134-E91F-9175-3204-8F261C7E5926}"/>
                </a:ext>
              </a:extLst>
            </p:cNvPr>
            <p:cNvSpPr/>
            <p:nvPr/>
          </p:nvSpPr>
          <p:spPr>
            <a:xfrm>
              <a:off x="1515533"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CF0EF4FF-CFB4-A8EF-7650-817736956294}"/>
                </a:ext>
              </a:extLst>
            </p:cNvPr>
            <p:cNvSpPr/>
            <p:nvPr/>
          </p:nvSpPr>
          <p:spPr>
            <a:xfrm>
              <a:off x="1748366"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45AC5B39-EB37-BBD5-2B5C-3030E173E826}"/>
                </a:ext>
              </a:extLst>
            </p:cNvPr>
            <p:cNvSpPr/>
            <p:nvPr/>
          </p:nvSpPr>
          <p:spPr>
            <a:xfrm>
              <a:off x="1981199"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F3EE79-F4C4-BD25-E447-05F185BEA0F1}"/>
                </a:ext>
              </a:extLst>
            </p:cNvPr>
            <p:cNvSpPr/>
            <p:nvPr/>
          </p:nvSpPr>
          <p:spPr>
            <a:xfrm>
              <a:off x="2214032"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9319CB64-9D73-7766-13E9-A6F83D9B4A1A}"/>
                </a:ext>
              </a:extLst>
            </p:cNvPr>
            <p:cNvSpPr/>
            <p:nvPr/>
          </p:nvSpPr>
          <p:spPr>
            <a:xfrm>
              <a:off x="2446865"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DC4C8968-462F-FF6A-B01C-472FEBAE84F4}"/>
                </a:ext>
              </a:extLst>
            </p:cNvPr>
            <p:cNvSpPr/>
            <p:nvPr/>
          </p:nvSpPr>
          <p:spPr>
            <a:xfrm>
              <a:off x="2679698"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99AD808C-2FD1-20EA-291B-AAEAAF4A0508}"/>
                </a:ext>
              </a:extLst>
            </p:cNvPr>
            <p:cNvSpPr/>
            <p:nvPr/>
          </p:nvSpPr>
          <p:spPr>
            <a:xfrm>
              <a:off x="2912531"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8C7901CE-4E54-3AD2-88A0-D9C8C42ED20B}"/>
                </a:ext>
              </a:extLst>
            </p:cNvPr>
            <p:cNvSpPr/>
            <p:nvPr/>
          </p:nvSpPr>
          <p:spPr>
            <a:xfrm>
              <a:off x="3145364"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AC112B2D-1869-A736-0BDE-FDBC9CE6414A}"/>
                </a:ext>
              </a:extLst>
            </p:cNvPr>
            <p:cNvSpPr/>
            <p:nvPr/>
          </p:nvSpPr>
          <p:spPr>
            <a:xfrm>
              <a:off x="3378197"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24CDB10C-F68A-7CD1-F4A3-BCDE301C826B}"/>
                </a:ext>
              </a:extLst>
            </p:cNvPr>
            <p:cNvSpPr/>
            <p:nvPr/>
          </p:nvSpPr>
          <p:spPr>
            <a:xfrm>
              <a:off x="3611030"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C7FC5151-F2C0-FEBF-789E-D85EDCAEDFE4}"/>
                </a:ext>
              </a:extLst>
            </p:cNvPr>
            <p:cNvSpPr/>
            <p:nvPr/>
          </p:nvSpPr>
          <p:spPr>
            <a:xfrm>
              <a:off x="3843863"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86373EDD-9015-D002-B4BE-5BCB4CE0E9A2}"/>
                </a:ext>
              </a:extLst>
            </p:cNvPr>
            <p:cNvSpPr/>
            <p:nvPr/>
          </p:nvSpPr>
          <p:spPr>
            <a:xfrm>
              <a:off x="4076696"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60D512F4-DA41-0F92-930E-E3D5DD43085E}"/>
                </a:ext>
              </a:extLst>
            </p:cNvPr>
            <p:cNvSpPr/>
            <p:nvPr/>
          </p:nvSpPr>
          <p:spPr>
            <a:xfrm>
              <a:off x="4309529"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52B37884-74F1-56D1-0BB9-B6F254137616}"/>
                </a:ext>
              </a:extLst>
            </p:cNvPr>
            <p:cNvSpPr/>
            <p:nvPr/>
          </p:nvSpPr>
          <p:spPr>
            <a:xfrm>
              <a:off x="4542362"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E57A0F23-CE17-CA0A-9D2A-CF092A58AFF5}"/>
                </a:ext>
              </a:extLst>
            </p:cNvPr>
            <p:cNvSpPr/>
            <p:nvPr/>
          </p:nvSpPr>
          <p:spPr>
            <a:xfrm>
              <a:off x="4775195"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FD37996C-738A-2F0C-5DE9-933C9DB4C75B}"/>
                </a:ext>
              </a:extLst>
            </p:cNvPr>
            <p:cNvSpPr/>
            <p:nvPr/>
          </p:nvSpPr>
          <p:spPr>
            <a:xfrm>
              <a:off x="5008028"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EDD025A6-FD10-3E36-2E4B-35259B4CC368}"/>
                </a:ext>
              </a:extLst>
            </p:cNvPr>
            <p:cNvSpPr/>
            <p:nvPr/>
          </p:nvSpPr>
          <p:spPr>
            <a:xfrm>
              <a:off x="5240861"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ABCA9353-C3B9-EBDA-5A57-AEEADA555F4F}"/>
                </a:ext>
              </a:extLst>
            </p:cNvPr>
            <p:cNvSpPr/>
            <p:nvPr/>
          </p:nvSpPr>
          <p:spPr>
            <a:xfrm>
              <a:off x="5473694"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E968072F-10BE-36E0-D7ED-786F3EAEE8C3}"/>
                </a:ext>
              </a:extLst>
            </p:cNvPr>
            <p:cNvSpPr/>
            <p:nvPr/>
          </p:nvSpPr>
          <p:spPr>
            <a:xfrm>
              <a:off x="5706527"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E8D27AFC-2FB9-0D6C-1EFE-3C2661B697EB}"/>
                </a:ext>
              </a:extLst>
            </p:cNvPr>
            <p:cNvSpPr/>
            <p:nvPr/>
          </p:nvSpPr>
          <p:spPr>
            <a:xfrm>
              <a:off x="5939360"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79E5F22E-7753-FD01-ABAF-11E11A565B3B}"/>
                </a:ext>
              </a:extLst>
            </p:cNvPr>
            <p:cNvSpPr/>
            <p:nvPr/>
          </p:nvSpPr>
          <p:spPr>
            <a:xfrm>
              <a:off x="6172193"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FC054E56-7A54-F95A-B02B-E924CB41E1BE}"/>
                </a:ext>
              </a:extLst>
            </p:cNvPr>
            <p:cNvSpPr/>
            <p:nvPr/>
          </p:nvSpPr>
          <p:spPr>
            <a:xfrm>
              <a:off x="6405026"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F41B135-1001-3822-74E3-757816381184}"/>
                </a:ext>
              </a:extLst>
            </p:cNvPr>
            <p:cNvSpPr/>
            <p:nvPr/>
          </p:nvSpPr>
          <p:spPr>
            <a:xfrm>
              <a:off x="6637859"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D1589F01-F910-26A1-FD63-377E4CB4AD75}"/>
                </a:ext>
              </a:extLst>
            </p:cNvPr>
            <p:cNvSpPr/>
            <p:nvPr/>
          </p:nvSpPr>
          <p:spPr>
            <a:xfrm>
              <a:off x="6870692"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9AB8C5D7-E697-6597-3A8C-FA666913E8D1}"/>
                </a:ext>
              </a:extLst>
            </p:cNvPr>
            <p:cNvSpPr/>
            <p:nvPr/>
          </p:nvSpPr>
          <p:spPr>
            <a:xfrm>
              <a:off x="7103525"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E1910C74-057D-1409-A02C-2A721FB85B03}"/>
                </a:ext>
              </a:extLst>
            </p:cNvPr>
            <p:cNvSpPr/>
            <p:nvPr/>
          </p:nvSpPr>
          <p:spPr>
            <a:xfrm>
              <a:off x="7336358"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23585E23-82C0-C204-3DF7-2CD0DEB3D587}"/>
                </a:ext>
              </a:extLst>
            </p:cNvPr>
            <p:cNvSpPr/>
            <p:nvPr/>
          </p:nvSpPr>
          <p:spPr>
            <a:xfrm>
              <a:off x="7569191"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0BA4D247-0392-6E65-4014-C3A7585D48E3}"/>
                </a:ext>
              </a:extLst>
            </p:cNvPr>
            <p:cNvSpPr/>
            <p:nvPr/>
          </p:nvSpPr>
          <p:spPr>
            <a:xfrm>
              <a:off x="7802024" y="3989403"/>
              <a:ext cx="143933" cy="1354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74" name="Picture 173" descr="A picture containing logo, font, graphics, symbol&#10;&#10;Description automatically generated">
            <a:extLst>
              <a:ext uri="{FF2B5EF4-FFF2-40B4-BE49-F238E27FC236}">
                <a16:creationId xmlns:a16="http://schemas.microsoft.com/office/drawing/2014/main" id="{E7F19E4D-04FB-4F95-E461-0E0AED38E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7282" y="5591860"/>
            <a:ext cx="1139108" cy="637901"/>
          </a:xfrm>
          <a:prstGeom prst="rect">
            <a:avLst/>
          </a:prstGeom>
        </p:spPr>
      </p:pic>
      <p:sp>
        <p:nvSpPr>
          <p:cNvPr id="188" name="TextBox 187">
            <a:extLst>
              <a:ext uri="{FF2B5EF4-FFF2-40B4-BE49-F238E27FC236}">
                <a16:creationId xmlns:a16="http://schemas.microsoft.com/office/drawing/2014/main" id="{C75AAA9B-C2C5-5C42-E57C-DA736C6A8E8E}"/>
              </a:ext>
            </a:extLst>
          </p:cNvPr>
          <p:cNvSpPr txBox="1"/>
          <p:nvPr/>
        </p:nvSpPr>
        <p:spPr>
          <a:xfrm>
            <a:off x="-56024" y="3095045"/>
            <a:ext cx="6674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2012</a:t>
            </a:r>
          </a:p>
        </p:txBody>
      </p:sp>
      <p:sp>
        <p:nvSpPr>
          <p:cNvPr id="210" name="TextBox 209">
            <a:extLst>
              <a:ext uri="{FF2B5EF4-FFF2-40B4-BE49-F238E27FC236}">
                <a16:creationId xmlns:a16="http://schemas.microsoft.com/office/drawing/2014/main" id="{DFCF0BAC-DDD8-8D3E-F7C4-294C9812AF42}"/>
              </a:ext>
            </a:extLst>
          </p:cNvPr>
          <p:cNvSpPr txBox="1"/>
          <p:nvPr/>
        </p:nvSpPr>
        <p:spPr>
          <a:xfrm>
            <a:off x="8568265" y="3092137"/>
            <a:ext cx="6674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2017</a:t>
            </a:r>
          </a:p>
        </p:txBody>
      </p:sp>
      <p:sp>
        <p:nvSpPr>
          <p:cNvPr id="211" name="TextBox 210">
            <a:extLst>
              <a:ext uri="{FF2B5EF4-FFF2-40B4-BE49-F238E27FC236}">
                <a16:creationId xmlns:a16="http://schemas.microsoft.com/office/drawing/2014/main" id="{F166A4C7-1135-0480-2A98-77FE050B99D7}"/>
              </a:ext>
            </a:extLst>
          </p:cNvPr>
          <p:cNvSpPr txBox="1"/>
          <p:nvPr/>
        </p:nvSpPr>
        <p:spPr>
          <a:xfrm>
            <a:off x="-56024" y="4210721"/>
            <a:ext cx="6674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2017</a:t>
            </a:r>
          </a:p>
        </p:txBody>
      </p:sp>
      <p:pic>
        <p:nvPicPr>
          <p:cNvPr id="212" name="Picture 211" descr="A picture containing font, graphics, graphic design, screenshot&#10;&#10;Description automatically generated">
            <a:extLst>
              <a:ext uri="{FF2B5EF4-FFF2-40B4-BE49-F238E27FC236}">
                <a16:creationId xmlns:a16="http://schemas.microsoft.com/office/drawing/2014/main" id="{8698E1B7-D012-7BC1-6648-9738B3B040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66" y="4958654"/>
            <a:ext cx="1649939" cy="277740"/>
          </a:xfrm>
          <a:prstGeom prst="rect">
            <a:avLst/>
          </a:prstGeom>
        </p:spPr>
      </p:pic>
      <p:pic>
        <p:nvPicPr>
          <p:cNvPr id="214" name="Picture 213" descr="A picture containing red, rectangle, symbol, carmine&#10;&#10;Description automatically generated">
            <a:extLst>
              <a:ext uri="{FF2B5EF4-FFF2-40B4-BE49-F238E27FC236}">
                <a16:creationId xmlns:a16="http://schemas.microsoft.com/office/drawing/2014/main" id="{93F2BBF2-7353-68B9-D9D8-1A5BD67D35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862" y="5319500"/>
            <a:ext cx="540698" cy="279014"/>
          </a:xfrm>
          <a:prstGeom prst="rect">
            <a:avLst/>
          </a:prstGeom>
        </p:spPr>
      </p:pic>
      <p:pic>
        <p:nvPicPr>
          <p:cNvPr id="215" name="Picture 214" descr="A picture containing logo, symbol, graphics, font&#10;&#10;Description automatically generated">
            <a:extLst>
              <a:ext uri="{FF2B5EF4-FFF2-40B4-BE49-F238E27FC236}">
                <a16:creationId xmlns:a16="http://schemas.microsoft.com/office/drawing/2014/main" id="{24F4CD1E-F6FE-25EB-4F29-96027BF1B9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779" y="5680882"/>
            <a:ext cx="750111" cy="582439"/>
          </a:xfrm>
          <a:prstGeom prst="rect">
            <a:avLst/>
          </a:prstGeom>
        </p:spPr>
      </p:pic>
      <p:pic>
        <p:nvPicPr>
          <p:cNvPr id="216" name="Picture 215" descr="A picture containing logo, symbol, graphics, font&#10;&#10;Description automatically generated">
            <a:extLst>
              <a:ext uri="{FF2B5EF4-FFF2-40B4-BE49-F238E27FC236}">
                <a16:creationId xmlns:a16="http://schemas.microsoft.com/office/drawing/2014/main" id="{4A5797A5-7FC7-6446-54A4-0770A5D4D1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5862" y="5188709"/>
            <a:ext cx="750111" cy="582439"/>
          </a:xfrm>
          <a:prstGeom prst="rect">
            <a:avLst/>
          </a:prstGeom>
        </p:spPr>
      </p:pic>
      <p:pic>
        <p:nvPicPr>
          <p:cNvPr id="217" name="Picture 216" descr="A pink cross with black text&#10;&#10;Description automatically generated with low confidence">
            <a:extLst>
              <a:ext uri="{FF2B5EF4-FFF2-40B4-BE49-F238E27FC236}">
                <a16:creationId xmlns:a16="http://schemas.microsoft.com/office/drawing/2014/main" id="{E811E448-D4D5-5748-1ABF-600523255C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61815" y="5886801"/>
            <a:ext cx="686343" cy="343172"/>
          </a:xfrm>
          <a:prstGeom prst="rect">
            <a:avLst/>
          </a:prstGeom>
        </p:spPr>
      </p:pic>
      <p:pic>
        <p:nvPicPr>
          <p:cNvPr id="219" name="Picture 218" descr="A sword with wings and a star&#10;&#10;Description automatically generated with medium confidence">
            <a:extLst>
              <a:ext uri="{FF2B5EF4-FFF2-40B4-BE49-F238E27FC236}">
                <a16:creationId xmlns:a16="http://schemas.microsoft.com/office/drawing/2014/main" id="{CE95F86F-432B-8E25-CF45-922FEADDAD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34436" y="5502970"/>
            <a:ext cx="664242" cy="440422"/>
          </a:xfrm>
          <a:prstGeom prst="rect">
            <a:avLst/>
          </a:prstGeom>
        </p:spPr>
      </p:pic>
      <p:pic>
        <p:nvPicPr>
          <p:cNvPr id="220" name="Picture 219" descr="A picture containing red, rectangle, symbol, carmine&#10;&#10;Description automatically generated">
            <a:extLst>
              <a:ext uri="{FF2B5EF4-FFF2-40B4-BE49-F238E27FC236}">
                <a16:creationId xmlns:a16="http://schemas.microsoft.com/office/drawing/2014/main" id="{7706975E-F82E-DD8E-AA68-39870AC0EC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97061" y="5490719"/>
            <a:ext cx="540698" cy="279014"/>
          </a:xfrm>
          <a:prstGeom prst="rect">
            <a:avLst/>
          </a:prstGeom>
        </p:spPr>
      </p:pic>
      <p:pic>
        <p:nvPicPr>
          <p:cNvPr id="222" name="Picture 221" descr="A picture containing text, font, typography, design&#10;&#10;Description automatically generated">
            <a:extLst>
              <a:ext uri="{FF2B5EF4-FFF2-40B4-BE49-F238E27FC236}">
                <a16:creationId xmlns:a16="http://schemas.microsoft.com/office/drawing/2014/main" id="{66F9A880-FD3A-60E2-C29D-39EEF0CC9E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43088" y="5837391"/>
            <a:ext cx="739626" cy="398818"/>
          </a:xfrm>
          <a:prstGeom prst="rect">
            <a:avLst/>
          </a:prstGeom>
        </p:spPr>
      </p:pic>
      <p:pic>
        <p:nvPicPr>
          <p:cNvPr id="223" name="Picture 222" descr="A picture containing font, graphics, graphic design, screenshot&#10;&#10;Description automatically generated">
            <a:extLst>
              <a:ext uri="{FF2B5EF4-FFF2-40B4-BE49-F238E27FC236}">
                <a16:creationId xmlns:a16="http://schemas.microsoft.com/office/drawing/2014/main" id="{97371918-14B3-F00F-7740-7790D35FFB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3257" y="4958654"/>
            <a:ext cx="1649939" cy="277740"/>
          </a:xfrm>
          <a:prstGeom prst="rect">
            <a:avLst/>
          </a:prstGeom>
        </p:spPr>
      </p:pic>
      <p:pic>
        <p:nvPicPr>
          <p:cNvPr id="224" name="Picture 223" descr="A red rectangular sign with white text&#10;&#10;Description automatically generated with medium confidence">
            <a:extLst>
              <a:ext uri="{FF2B5EF4-FFF2-40B4-BE49-F238E27FC236}">
                <a16:creationId xmlns:a16="http://schemas.microsoft.com/office/drawing/2014/main" id="{825ADA05-86C2-78F6-B642-20C693FDE50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70197" y="5130612"/>
            <a:ext cx="887678" cy="552255"/>
          </a:xfrm>
          <a:prstGeom prst="rect">
            <a:avLst/>
          </a:prstGeom>
        </p:spPr>
      </p:pic>
      <p:pic>
        <p:nvPicPr>
          <p:cNvPr id="225" name="Picture 224" descr="A sword with wings and a star&#10;&#10;Description automatically generated with medium confidence">
            <a:extLst>
              <a:ext uri="{FF2B5EF4-FFF2-40B4-BE49-F238E27FC236}">
                <a16:creationId xmlns:a16="http://schemas.microsoft.com/office/drawing/2014/main" id="{CCA96BD6-2902-0371-92A4-FAB587378F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72326" y="5572566"/>
            <a:ext cx="418886" cy="277740"/>
          </a:xfrm>
          <a:prstGeom prst="rect">
            <a:avLst/>
          </a:prstGeom>
        </p:spPr>
      </p:pic>
      <p:pic>
        <p:nvPicPr>
          <p:cNvPr id="226" name="Picture 225" descr="A picture containing red, rectangle, symbol, carmine&#10;&#10;Description automatically generated">
            <a:extLst>
              <a:ext uri="{FF2B5EF4-FFF2-40B4-BE49-F238E27FC236}">
                <a16:creationId xmlns:a16="http://schemas.microsoft.com/office/drawing/2014/main" id="{E0F15F49-5AE2-2035-8619-F0927FFB42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9491" y="5682553"/>
            <a:ext cx="425952" cy="219802"/>
          </a:xfrm>
          <a:prstGeom prst="rect">
            <a:avLst/>
          </a:prstGeom>
        </p:spPr>
      </p:pic>
      <p:pic>
        <p:nvPicPr>
          <p:cNvPr id="228" name="Picture 227" descr="A blue and white logo&#10;&#10;Description automatically generated with medium confidence">
            <a:extLst>
              <a:ext uri="{FF2B5EF4-FFF2-40B4-BE49-F238E27FC236}">
                <a16:creationId xmlns:a16="http://schemas.microsoft.com/office/drawing/2014/main" id="{E8FAF2FE-4B10-5F01-C03A-FFE5B2AF8DD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19488" y="5242741"/>
            <a:ext cx="297190" cy="288066"/>
          </a:xfrm>
          <a:prstGeom prst="rect">
            <a:avLst/>
          </a:prstGeom>
        </p:spPr>
      </p:pic>
      <p:pic>
        <p:nvPicPr>
          <p:cNvPr id="229" name="Picture 228" descr="A logo of a federal aviation administration&#10;&#10;Description automatically generated with low confidence">
            <a:extLst>
              <a:ext uri="{FF2B5EF4-FFF2-40B4-BE49-F238E27FC236}">
                <a16:creationId xmlns:a16="http://schemas.microsoft.com/office/drawing/2014/main" id="{D8C5191A-07C7-B0FC-F478-9AE87E7F146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56586" y="5403407"/>
            <a:ext cx="552238" cy="552238"/>
          </a:xfrm>
          <a:prstGeom prst="rect">
            <a:avLst/>
          </a:prstGeom>
        </p:spPr>
      </p:pic>
      <p:pic>
        <p:nvPicPr>
          <p:cNvPr id="231" name="Picture 230" descr="A picture containing font, graphics, graphic design, screenshot&#10;&#10;Description automatically generated">
            <a:extLst>
              <a:ext uri="{FF2B5EF4-FFF2-40B4-BE49-F238E27FC236}">
                <a16:creationId xmlns:a16="http://schemas.microsoft.com/office/drawing/2014/main" id="{86FCD887-8429-DBE9-1DC5-E9DBBEBE56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5898" y="5953833"/>
            <a:ext cx="1649939" cy="277740"/>
          </a:xfrm>
          <a:prstGeom prst="rect">
            <a:avLst/>
          </a:prstGeom>
        </p:spPr>
      </p:pic>
      <p:pic>
        <p:nvPicPr>
          <p:cNvPr id="235" name="Picture 234" descr="A picture containing font, graphics, graphic design, screenshot&#10;&#10;Description automatically generated">
            <a:extLst>
              <a:ext uri="{FF2B5EF4-FFF2-40B4-BE49-F238E27FC236}">
                <a16:creationId xmlns:a16="http://schemas.microsoft.com/office/drawing/2014/main" id="{73B68186-9D00-F4A7-CF71-2E692E2365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0335" y="4958654"/>
            <a:ext cx="1649939" cy="277740"/>
          </a:xfrm>
          <a:prstGeom prst="rect">
            <a:avLst/>
          </a:prstGeom>
        </p:spPr>
      </p:pic>
      <p:pic>
        <p:nvPicPr>
          <p:cNvPr id="237" name="Picture 236" descr="A picture containing font, logo, graphics, symbol&#10;&#10;Description automatically generated">
            <a:extLst>
              <a:ext uri="{FF2B5EF4-FFF2-40B4-BE49-F238E27FC236}">
                <a16:creationId xmlns:a16="http://schemas.microsoft.com/office/drawing/2014/main" id="{1456A7FC-FC91-DAEF-368B-0220EDE94A1B}"/>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33134" y="5236394"/>
            <a:ext cx="1093144" cy="670792"/>
          </a:xfrm>
          <a:prstGeom prst="rect">
            <a:avLst/>
          </a:prstGeom>
        </p:spPr>
      </p:pic>
      <p:pic>
        <p:nvPicPr>
          <p:cNvPr id="238" name="Picture 237" descr="A picture containing red, rectangle, symbol, carmine&#10;&#10;Description automatically generated">
            <a:extLst>
              <a:ext uri="{FF2B5EF4-FFF2-40B4-BE49-F238E27FC236}">
                <a16:creationId xmlns:a16="http://schemas.microsoft.com/office/drawing/2014/main" id="{E9C0E0A8-124E-5308-B26E-42D0194E41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2801" y="5269387"/>
            <a:ext cx="357411" cy="184433"/>
          </a:xfrm>
          <a:prstGeom prst="rect">
            <a:avLst/>
          </a:prstGeom>
        </p:spPr>
      </p:pic>
      <p:pic>
        <p:nvPicPr>
          <p:cNvPr id="239" name="Picture 238" descr="A picture containing logo, symbol, graphics, font&#10;&#10;Description automatically generated">
            <a:extLst>
              <a:ext uri="{FF2B5EF4-FFF2-40B4-BE49-F238E27FC236}">
                <a16:creationId xmlns:a16="http://schemas.microsoft.com/office/drawing/2014/main" id="{B280BE25-1164-9ADB-B911-C4CFB7009421}"/>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93554" y="5698982"/>
            <a:ext cx="750111" cy="582439"/>
          </a:xfrm>
          <a:prstGeom prst="rect">
            <a:avLst/>
          </a:prstGeom>
        </p:spPr>
      </p:pic>
      <p:pic>
        <p:nvPicPr>
          <p:cNvPr id="243" name="Picture 242" descr="Blue and white text on a white background&#10;&#10;Description automatically generated with medium confidence">
            <a:extLst>
              <a:ext uri="{FF2B5EF4-FFF2-40B4-BE49-F238E27FC236}">
                <a16:creationId xmlns:a16="http://schemas.microsoft.com/office/drawing/2014/main" id="{5242234D-5ED0-10BB-10FF-0C2892B40EC3}"/>
              </a:ext>
            </a:extLst>
          </p:cNvPr>
          <p:cNvPicPr>
            <a:picLocks noChangeAspect="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55454" y="5312584"/>
            <a:ext cx="682379" cy="185240"/>
          </a:xfrm>
          <a:prstGeom prst="rect">
            <a:avLst/>
          </a:prstGeom>
        </p:spPr>
      </p:pic>
      <p:pic>
        <p:nvPicPr>
          <p:cNvPr id="247" name="Picture 246">
            <a:extLst>
              <a:ext uri="{FF2B5EF4-FFF2-40B4-BE49-F238E27FC236}">
                <a16:creationId xmlns:a16="http://schemas.microsoft.com/office/drawing/2014/main" id="{F76B7D30-CDD6-104E-1679-808861C537E9}"/>
              </a:ext>
            </a:extLst>
          </p:cNvPr>
          <p:cNvPicPr>
            <a:picLocks noChangeAspect="1"/>
          </p:cNvPicPr>
          <p:nvPr/>
        </p:nvPicPr>
        <p:blipFill>
          <a:blip r:embed="rId16"/>
          <a:stretch>
            <a:fillRect/>
          </a:stretch>
        </p:blipFill>
        <p:spPr>
          <a:xfrm>
            <a:off x="5847617" y="4909143"/>
            <a:ext cx="1044398" cy="498190"/>
          </a:xfrm>
          <a:prstGeom prst="rect">
            <a:avLst/>
          </a:prstGeom>
        </p:spPr>
      </p:pic>
      <p:pic>
        <p:nvPicPr>
          <p:cNvPr id="248" name="Picture 247" descr="A picture containing logo, symbol, graphics, font&#10;&#10;Description automatically generated">
            <a:extLst>
              <a:ext uri="{FF2B5EF4-FFF2-40B4-BE49-F238E27FC236}">
                <a16:creationId xmlns:a16="http://schemas.microsoft.com/office/drawing/2014/main" id="{6354F2CB-5007-469A-6998-F8CDF9F9E254}"/>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3143" y="5602396"/>
            <a:ext cx="567212" cy="440423"/>
          </a:xfrm>
          <a:prstGeom prst="rect">
            <a:avLst/>
          </a:prstGeom>
        </p:spPr>
      </p:pic>
      <p:pic>
        <p:nvPicPr>
          <p:cNvPr id="249" name="Picture 248" descr="A picture containing logo, font, graphics, symbol&#10;&#10;Description automatically generated">
            <a:extLst>
              <a:ext uri="{FF2B5EF4-FFF2-40B4-BE49-F238E27FC236}">
                <a16:creationId xmlns:a16="http://schemas.microsoft.com/office/drawing/2014/main" id="{277073C3-2526-47CE-AA40-37B9CE5A649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48604" y="4886492"/>
            <a:ext cx="1100852" cy="616478"/>
          </a:xfrm>
          <a:prstGeom prst="rect">
            <a:avLst/>
          </a:prstGeom>
        </p:spPr>
      </p:pic>
      <p:pic>
        <p:nvPicPr>
          <p:cNvPr id="253" name="Picture 252" descr="A picture containing font, logo, graphics, white&#10;&#10;Description automatically generated">
            <a:extLst>
              <a:ext uri="{FF2B5EF4-FFF2-40B4-BE49-F238E27FC236}">
                <a16:creationId xmlns:a16="http://schemas.microsoft.com/office/drawing/2014/main" id="{6C0EB098-EBF3-319F-65BC-084891DB4640}"/>
              </a:ext>
            </a:extLst>
          </p:cNvPr>
          <p:cNvPicPr>
            <a:picLocks noChangeAspect="1"/>
          </p:cNvPicPr>
          <p:nvPr/>
        </p:nvPicPr>
        <p:blipFill rotWithShape="1">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t="38646" b="38646"/>
          <a:stretch/>
        </p:blipFill>
        <p:spPr>
          <a:xfrm>
            <a:off x="6059814" y="5994521"/>
            <a:ext cx="1733508" cy="261958"/>
          </a:xfrm>
          <a:prstGeom prst="rect">
            <a:avLst/>
          </a:prstGeom>
        </p:spPr>
      </p:pic>
      <p:pic>
        <p:nvPicPr>
          <p:cNvPr id="254" name="Picture 253" descr="A picture containing font, graphics, graphic design, screenshot&#10;&#10;Description automatically generated">
            <a:extLst>
              <a:ext uri="{FF2B5EF4-FFF2-40B4-BE49-F238E27FC236}">
                <a16:creationId xmlns:a16="http://schemas.microsoft.com/office/drawing/2014/main" id="{A78CF28B-9CDA-1817-0075-3475D22037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2372" y="4911852"/>
            <a:ext cx="1649939" cy="277740"/>
          </a:xfrm>
          <a:prstGeom prst="rect">
            <a:avLst/>
          </a:prstGeom>
        </p:spPr>
      </p:pic>
      <p:pic>
        <p:nvPicPr>
          <p:cNvPr id="256" name="Picture 255" descr="A picture containing logo, font, graphics, symbol&#10;&#10;Description automatically generated">
            <a:extLst>
              <a:ext uri="{FF2B5EF4-FFF2-40B4-BE49-F238E27FC236}">
                <a16:creationId xmlns:a16="http://schemas.microsoft.com/office/drawing/2014/main" id="{5E7F4F56-0C69-2EA0-ADC2-A7A9FFC8D190}"/>
              </a:ext>
            </a:extLst>
          </p:cNvPr>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73194" y="5082987"/>
            <a:ext cx="1153326" cy="416307"/>
          </a:xfrm>
          <a:prstGeom prst="rect">
            <a:avLst/>
          </a:prstGeom>
        </p:spPr>
      </p:pic>
      <p:pic>
        <p:nvPicPr>
          <p:cNvPr id="257" name="Picture 256" descr="A picture containing logo, font, graphics, symbol&#10;&#10;Description automatically generated">
            <a:extLst>
              <a:ext uri="{FF2B5EF4-FFF2-40B4-BE49-F238E27FC236}">
                <a16:creationId xmlns:a16="http://schemas.microsoft.com/office/drawing/2014/main" id="{7A38B55C-CCE5-6C0E-BD73-A4EEAB1B020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55804" y="5822608"/>
            <a:ext cx="816021" cy="456972"/>
          </a:xfrm>
          <a:prstGeom prst="rect">
            <a:avLst/>
          </a:prstGeom>
        </p:spPr>
      </p:pic>
      <p:pic>
        <p:nvPicPr>
          <p:cNvPr id="259" name="Picture 258" descr="A blue and yellow logo&#10;&#10;Description automatically generated with medium confidence">
            <a:extLst>
              <a:ext uri="{FF2B5EF4-FFF2-40B4-BE49-F238E27FC236}">
                <a16:creationId xmlns:a16="http://schemas.microsoft.com/office/drawing/2014/main" id="{2FADA2F4-6945-957D-2508-5C5D5546AB85}"/>
              </a:ext>
            </a:extLst>
          </p:cNvPr>
          <p:cNvPicPr>
            <a:picLocks noChangeAspect="1"/>
          </p:cNvPicPr>
          <p:nvPr/>
        </p:nvPicPr>
        <p:blipFill rotWithShape="1">
          <a:blip r:embed="rId19">
            <a:extLst>
              <a:ext uri="{28A0092B-C50C-407E-A947-70E740481C1C}">
                <a14:useLocalDpi xmlns:a14="http://schemas.microsoft.com/office/drawing/2010/main" val="0"/>
              </a:ext>
            </a:extLst>
          </a:blip>
          <a:srcRect t="26376" b="32863"/>
          <a:stretch/>
        </p:blipFill>
        <p:spPr>
          <a:xfrm>
            <a:off x="8629402" y="6080108"/>
            <a:ext cx="489372" cy="199472"/>
          </a:xfrm>
          <a:prstGeom prst="rect">
            <a:avLst/>
          </a:prstGeom>
        </p:spPr>
      </p:pic>
      <p:pic>
        <p:nvPicPr>
          <p:cNvPr id="261" name="Picture 260" descr="A green and grey logo&#10;&#10;Description automatically generated with medium confidence">
            <a:extLst>
              <a:ext uri="{FF2B5EF4-FFF2-40B4-BE49-F238E27FC236}">
                <a16:creationId xmlns:a16="http://schemas.microsoft.com/office/drawing/2014/main" id="{0120DD79-54AA-7F1A-F466-485250589983}"/>
              </a:ext>
            </a:extLst>
          </p:cNvPr>
          <p:cNvPicPr>
            <a:picLocks noChangeAspect="1"/>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30681" y="5313886"/>
            <a:ext cx="327487" cy="327487"/>
          </a:xfrm>
          <a:prstGeom prst="rect">
            <a:avLst/>
          </a:prstGeom>
        </p:spPr>
      </p:pic>
      <p:pic>
        <p:nvPicPr>
          <p:cNvPr id="263" name="Picture 262" descr="A red and black logo&#10;&#10;Description automatically generated with low confidence">
            <a:extLst>
              <a:ext uri="{FF2B5EF4-FFF2-40B4-BE49-F238E27FC236}">
                <a16:creationId xmlns:a16="http://schemas.microsoft.com/office/drawing/2014/main" id="{E14F0E2E-B905-60AF-0BC3-3715B0D48ED0}"/>
              </a:ext>
            </a:extLst>
          </p:cNvPr>
          <p:cNvPicPr>
            <a:picLocks noChangeAspect="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79745" y="5455303"/>
            <a:ext cx="1027463" cy="616478"/>
          </a:xfrm>
          <a:prstGeom prst="rect">
            <a:avLst/>
          </a:prstGeom>
        </p:spPr>
      </p:pic>
      <p:pic>
        <p:nvPicPr>
          <p:cNvPr id="265" name="Picture 264" descr="A picture containing logo, font, graphics, design&#10;&#10;Description automatically generated">
            <a:extLst>
              <a:ext uri="{FF2B5EF4-FFF2-40B4-BE49-F238E27FC236}">
                <a16:creationId xmlns:a16="http://schemas.microsoft.com/office/drawing/2014/main" id="{024270CF-26CE-573C-610F-D2E4D41773D2}"/>
              </a:ext>
            </a:extLst>
          </p:cNvPr>
          <p:cNvPicPr>
            <a:picLocks noChangeAspect="1"/>
          </p:cNvPicPr>
          <p:nvPr/>
        </p:nvPicPr>
        <p:blipFill rotWithShape="1">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t="23546" b="23546"/>
          <a:stretch/>
        </p:blipFill>
        <p:spPr>
          <a:xfrm>
            <a:off x="7838011" y="5486548"/>
            <a:ext cx="1533035" cy="528083"/>
          </a:xfrm>
          <a:prstGeom prst="rect">
            <a:avLst/>
          </a:prstGeom>
        </p:spPr>
      </p:pic>
      <p:pic>
        <p:nvPicPr>
          <p:cNvPr id="266" name="Picture 265" descr="A sword with wings and a star&#10;&#10;Description automatically generated with medium confidence">
            <a:extLst>
              <a:ext uri="{FF2B5EF4-FFF2-40B4-BE49-F238E27FC236}">
                <a16:creationId xmlns:a16="http://schemas.microsoft.com/office/drawing/2014/main" id="{715B4406-1F57-364E-C4D7-AA7CD9A52C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01007" y="5047186"/>
            <a:ext cx="498938" cy="330818"/>
          </a:xfrm>
          <a:prstGeom prst="rect">
            <a:avLst/>
          </a:prstGeom>
        </p:spPr>
      </p:pic>
      <p:sp>
        <p:nvSpPr>
          <p:cNvPr id="267" name="TextBox 266">
            <a:extLst>
              <a:ext uri="{FF2B5EF4-FFF2-40B4-BE49-F238E27FC236}">
                <a16:creationId xmlns:a16="http://schemas.microsoft.com/office/drawing/2014/main" id="{FB88DF23-2C24-CC93-5355-F27EB9A2B9DE}"/>
              </a:ext>
            </a:extLst>
          </p:cNvPr>
          <p:cNvSpPr txBox="1"/>
          <p:nvPr/>
        </p:nvSpPr>
        <p:spPr>
          <a:xfrm>
            <a:off x="8595731" y="4218980"/>
            <a:ext cx="66747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2023</a:t>
            </a:r>
          </a:p>
        </p:txBody>
      </p:sp>
      <p:pic>
        <p:nvPicPr>
          <p:cNvPr id="3" name="Picture 2" descr="A picture containing logo, symbol, graphics, font&#10;&#10;Description automatically generated">
            <a:extLst>
              <a:ext uri="{FF2B5EF4-FFF2-40B4-BE49-F238E27FC236}">
                <a16:creationId xmlns:a16="http://schemas.microsoft.com/office/drawing/2014/main" id="{3244ED6F-F97D-5287-6574-0D3F9FD804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47641" y="1148480"/>
            <a:ext cx="750111" cy="582439"/>
          </a:xfrm>
          <a:prstGeom prst="rect">
            <a:avLst/>
          </a:prstGeom>
        </p:spPr>
      </p:pic>
      <p:pic>
        <p:nvPicPr>
          <p:cNvPr id="4" name="Picture 3" descr="A picture containing logo, symbol, graphics, font&#10;&#10;Description automatically generated">
            <a:extLst>
              <a:ext uri="{FF2B5EF4-FFF2-40B4-BE49-F238E27FC236}">
                <a16:creationId xmlns:a16="http://schemas.microsoft.com/office/drawing/2014/main" id="{30C1C93E-53C1-8857-508E-045CC371B9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9961" y="2210133"/>
            <a:ext cx="750111" cy="582439"/>
          </a:xfrm>
          <a:prstGeom prst="rect">
            <a:avLst/>
          </a:prstGeom>
        </p:spPr>
      </p:pic>
      <p:pic>
        <p:nvPicPr>
          <p:cNvPr id="5" name="Picture 4" descr="A picture containing font, logo, graphics, symbol&#10;&#10;Description automatically generated">
            <a:extLst>
              <a:ext uri="{FF2B5EF4-FFF2-40B4-BE49-F238E27FC236}">
                <a16:creationId xmlns:a16="http://schemas.microsoft.com/office/drawing/2014/main" id="{E10F212A-F996-32CE-E358-04C68E0B107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397538" y="920061"/>
            <a:ext cx="822341" cy="822341"/>
          </a:xfrm>
          <a:prstGeom prst="rect">
            <a:avLst/>
          </a:prstGeom>
        </p:spPr>
      </p:pic>
      <p:pic>
        <p:nvPicPr>
          <p:cNvPr id="6" name="Picture 5" descr="A close up of a logo&#10;&#10;Description automatically generated with medium confidence">
            <a:extLst>
              <a:ext uri="{FF2B5EF4-FFF2-40B4-BE49-F238E27FC236}">
                <a16:creationId xmlns:a16="http://schemas.microsoft.com/office/drawing/2014/main" id="{B7A65B56-97B6-7BDC-7987-E146F6384140}"/>
              </a:ext>
            </a:extLst>
          </p:cNvPr>
          <p:cNvPicPr>
            <a:picLocks noChangeAspect="1"/>
          </p:cNvPicPr>
          <p:nvPr/>
        </p:nvPicPr>
        <p:blipFill>
          <a:blip r:embed="rId2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77296" y="947152"/>
            <a:ext cx="1653768" cy="1289158"/>
          </a:xfrm>
          <a:prstGeom prst="rect">
            <a:avLst/>
          </a:prstGeom>
        </p:spPr>
      </p:pic>
      <p:pic>
        <p:nvPicPr>
          <p:cNvPr id="7" name="Picture 6" descr="A picture containing graphics, circle, electric blue, graphic design&#10;&#10;Description automatically generated">
            <a:extLst>
              <a:ext uri="{FF2B5EF4-FFF2-40B4-BE49-F238E27FC236}">
                <a16:creationId xmlns:a16="http://schemas.microsoft.com/office/drawing/2014/main" id="{4BEBB3B8-819A-43E5-D5D6-E67861076CE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59801" y="1182513"/>
            <a:ext cx="955739" cy="955739"/>
          </a:xfrm>
          <a:prstGeom prst="rect">
            <a:avLst/>
          </a:prstGeom>
        </p:spPr>
      </p:pic>
      <p:pic>
        <p:nvPicPr>
          <p:cNvPr id="8" name="Picture 7" descr="A picture containing black, darkness&#10;&#10;Description automatically generated">
            <a:extLst>
              <a:ext uri="{FF2B5EF4-FFF2-40B4-BE49-F238E27FC236}">
                <a16:creationId xmlns:a16="http://schemas.microsoft.com/office/drawing/2014/main" id="{2D994EAD-86C9-2AD2-19B1-A5B3E85892CB}"/>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109682" y="1149279"/>
            <a:ext cx="525777" cy="525777"/>
          </a:xfrm>
          <a:prstGeom prst="rect">
            <a:avLst/>
          </a:prstGeom>
        </p:spPr>
      </p:pic>
      <p:pic>
        <p:nvPicPr>
          <p:cNvPr id="9" name="Picture 8" descr="A picture containing symbol, emblem, circle, font&#10;&#10;Description automatically generated">
            <a:extLst>
              <a:ext uri="{FF2B5EF4-FFF2-40B4-BE49-F238E27FC236}">
                <a16:creationId xmlns:a16="http://schemas.microsoft.com/office/drawing/2014/main" id="{E9379D12-F0D7-E286-31C6-26C820966179}"/>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73673" y="2132810"/>
            <a:ext cx="518006" cy="518006"/>
          </a:xfrm>
          <a:prstGeom prst="rect">
            <a:avLst/>
          </a:prstGeom>
        </p:spPr>
      </p:pic>
      <p:pic>
        <p:nvPicPr>
          <p:cNvPr id="10" name="Picture 9" descr="A picture containing red, rectangle, symbol, carmine&#10;&#10;Description automatically generated">
            <a:extLst>
              <a:ext uri="{FF2B5EF4-FFF2-40B4-BE49-F238E27FC236}">
                <a16:creationId xmlns:a16="http://schemas.microsoft.com/office/drawing/2014/main" id="{701A3055-0A1C-5F76-DDAD-4F56455071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2258" y="1751603"/>
            <a:ext cx="540698" cy="279014"/>
          </a:xfrm>
          <a:prstGeom prst="rect">
            <a:avLst/>
          </a:prstGeom>
        </p:spPr>
      </p:pic>
      <p:pic>
        <p:nvPicPr>
          <p:cNvPr id="11" name="Picture 10" descr="A picture containing symbol, emblem, circle, font&#10;&#10;Description automatically generated">
            <a:extLst>
              <a:ext uri="{FF2B5EF4-FFF2-40B4-BE49-F238E27FC236}">
                <a16:creationId xmlns:a16="http://schemas.microsoft.com/office/drawing/2014/main" id="{2592FEE8-8456-D0CE-57B6-628537C15131}"/>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751570" y="1164091"/>
            <a:ext cx="478053" cy="478053"/>
          </a:xfrm>
          <a:prstGeom prst="rect">
            <a:avLst/>
          </a:prstGeom>
        </p:spPr>
      </p:pic>
      <p:pic>
        <p:nvPicPr>
          <p:cNvPr id="12" name="Picture 11" descr="A blue and white logo&#10;&#10;Description automatically generated with medium confidence">
            <a:extLst>
              <a:ext uri="{FF2B5EF4-FFF2-40B4-BE49-F238E27FC236}">
                <a16:creationId xmlns:a16="http://schemas.microsoft.com/office/drawing/2014/main" id="{AE5CC651-6AD0-DD62-52A8-EB9BE7E47096}"/>
              </a:ext>
            </a:extLst>
          </p:cNvPr>
          <p:cNvPicPr>
            <a:picLocks noChangeAspect="1"/>
          </p:cNvPicPr>
          <p:nvPr/>
        </p:nvPicPr>
        <p:blipFill rotWithShape="1">
          <a:blip r:embed="rId28">
            <a:clrChange>
              <a:clrFrom>
                <a:srgbClr val="FFFFFF"/>
              </a:clrFrom>
              <a:clrTo>
                <a:srgbClr val="FFFFFF">
                  <a:alpha val="0"/>
                </a:srgbClr>
              </a:clrTo>
            </a:clrChange>
            <a:extLst>
              <a:ext uri="{28A0092B-C50C-407E-A947-70E740481C1C}">
                <a14:useLocalDpi xmlns:a14="http://schemas.microsoft.com/office/drawing/2010/main" val="0"/>
              </a:ext>
            </a:extLst>
          </a:blip>
          <a:srcRect l="24775" r="24775"/>
          <a:stretch/>
        </p:blipFill>
        <p:spPr>
          <a:xfrm>
            <a:off x="1466802" y="1773513"/>
            <a:ext cx="1003343" cy="1113705"/>
          </a:xfrm>
          <a:prstGeom prst="rect">
            <a:avLst/>
          </a:prstGeom>
        </p:spPr>
      </p:pic>
      <p:pic>
        <p:nvPicPr>
          <p:cNvPr id="13" name="Picture 12" descr="A logo of a federal aviation administration&#10;&#10;Description automatically generated with low confidence">
            <a:extLst>
              <a:ext uri="{FF2B5EF4-FFF2-40B4-BE49-F238E27FC236}">
                <a16:creationId xmlns:a16="http://schemas.microsoft.com/office/drawing/2014/main" id="{F89080F0-EB4A-E880-256C-D82BE6D3CF1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62359" y="1632226"/>
            <a:ext cx="698341" cy="698341"/>
          </a:xfrm>
          <a:prstGeom prst="rect">
            <a:avLst/>
          </a:prstGeom>
        </p:spPr>
      </p:pic>
      <p:pic>
        <p:nvPicPr>
          <p:cNvPr id="14" name="Picture 13" descr="A picture containing red, rectangle, symbol, carmine&#10;&#10;Description automatically generated">
            <a:extLst>
              <a:ext uri="{FF2B5EF4-FFF2-40B4-BE49-F238E27FC236}">
                <a16:creationId xmlns:a16="http://schemas.microsoft.com/office/drawing/2014/main" id="{55050B55-ADCF-EA00-5D41-57A66AC23A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4960" y="1281393"/>
            <a:ext cx="540698" cy="279014"/>
          </a:xfrm>
          <a:prstGeom prst="rect">
            <a:avLst/>
          </a:prstGeom>
        </p:spPr>
      </p:pic>
      <p:pic>
        <p:nvPicPr>
          <p:cNvPr id="15" name="Picture 14" descr="A red rectangular sign with white text&#10;&#10;Description automatically generated with medium confidence">
            <a:extLst>
              <a:ext uri="{FF2B5EF4-FFF2-40B4-BE49-F238E27FC236}">
                <a16:creationId xmlns:a16="http://schemas.microsoft.com/office/drawing/2014/main" id="{02C6D42E-8C45-A657-A822-264B3C3A211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91867" y="1695737"/>
            <a:ext cx="887678" cy="552255"/>
          </a:xfrm>
          <a:prstGeom prst="rect">
            <a:avLst/>
          </a:prstGeom>
        </p:spPr>
      </p:pic>
      <p:pic>
        <p:nvPicPr>
          <p:cNvPr id="16" name="Picture 15" descr="A logo of a federal aviation administration&#10;&#10;Description automatically generated with low confidence">
            <a:extLst>
              <a:ext uri="{FF2B5EF4-FFF2-40B4-BE49-F238E27FC236}">
                <a16:creationId xmlns:a16="http://schemas.microsoft.com/office/drawing/2014/main" id="{4EBA9E6A-1C9E-84C3-E3CA-5D886A7449B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1233" y="2065202"/>
            <a:ext cx="776554" cy="776554"/>
          </a:xfrm>
          <a:prstGeom prst="rect">
            <a:avLst/>
          </a:prstGeom>
        </p:spPr>
      </p:pic>
      <p:pic>
        <p:nvPicPr>
          <p:cNvPr id="17" name="Picture 16" descr="A picture containing black, darkness&#10;&#10;Description automatically generated">
            <a:extLst>
              <a:ext uri="{FF2B5EF4-FFF2-40B4-BE49-F238E27FC236}">
                <a16:creationId xmlns:a16="http://schemas.microsoft.com/office/drawing/2014/main" id="{CD5A0894-DB81-14CB-B6B6-E632B64B0B4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683432" y="2385462"/>
            <a:ext cx="396692" cy="396692"/>
          </a:xfrm>
          <a:prstGeom prst="rect">
            <a:avLst/>
          </a:prstGeom>
        </p:spPr>
      </p:pic>
      <p:pic>
        <p:nvPicPr>
          <p:cNvPr id="18" name="Picture 17" descr="A picture containing logo, font, graphics, symbol&#10;&#10;Description automatically generated">
            <a:extLst>
              <a:ext uri="{FF2B5EF4-FFF2-40B4-BE49-F238E27FC236}">
                <a16:creationId xmlns:a16="http://schemas.microsoft.com/office/drawing/2014/main" id="{2970ABDD-BA81-9FB5-C73C-CD29F100FD6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93305" y="1738008"/>
            <a:ext cx="1181054" cy="661390"/>
          </a:xfrm>
          <a:prstGeom prst="rect">
            <a:avLst/>
          </a:prstGeom>
        </p:spPr>
      </p:pic>
      <p:pic>
        <p:nvPicPr>
          <p:cNvPr id="19" name="Picture 18" descr="A picture containing clipart, symbol, illustration, design&#10;&#10;Description automatically generated">
            <a:extLst>
              <a:ext uri="{FF2B5EF4-FFF2-40B4-BE49-F238E27FC236}">
                <a16:creationId xmlns:a16="http://schemas.microsoft.com/office/drawing/2014/main" id="{FEA3C79D-D0A6-074A-FDA3-E73C1CC0A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7993" y="1812071"/>
            <a:ext cx="908284" cy="347800"/>
          </a:xfrm>
          <a:prstGeom prst="rect">
            <a:avLst/>
          </a:prstGeom>
        </p:spPr>
      </p:pic>
      <p:pic>
        <p:nvPicPr>
          <p:cNvPr id="20" name="Picture 19" descr="A logo of a federal aviation administration&#10;&#10;Description automatically generated with low confidence">
            <a:extLst>
              <a:ext uri="{FF2B5EF4-FFF2-40B4-BE49-F238E27FC236}">
                <a16:creationId xmlns:a16="http://schemas.microsoft.com/office/drawing/2014/main" id="{8D51A0EE-464C-C77B-F270-E09FC38988C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97725" y="984005"/>
            <a:ext cx="796875" cy="796875"/>
          </a:xfrm>
          <a:prstGeom prst="rect">
            <a:avLst/>
          </a:prstGeom>
        </p:spPr>
      </p:pic>
      <p:pic>
        <p:nvPicPr>
          <p:cNvPr id="21" name="Picture 20" descr="A picture containing logo, font, graphics, symbol&#10;&#10;Description automatically generated">
            <a:extLst>
              <a:ext uri="{FF2B5EF4-FFF2-40B4-BE49-F238E27FC236}">
                <a16:creationId xmlns:a16="http://schemas.microsoft.com/office/drawing/2014/main" id="{1F4F87A6-ABB5-C3C2-47F0-445D12ED8B1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08698" y="1955924"/>
            <a:ext cx="1236386" cy="692377"/>
          </a:xfrm>
          <a:prstGeom prst="rect">
            <a:avLst/>
          </a:prstGeom>
        </p:spPr>
      </p:pic>
      <p:pic>
        <p:nvPicPr>
          <p:cNvPr id="22" name="Picture 21" descr="A close-up of a logo&#10;&#10;Description automatically generated with medium confidence">
            <a:extLst>
              <a:ext uri="{FF2B5EF4-FFF2-40B4-BE49-F238E27FC236}">
                <a16:creationId xmlns:a16="http://schemas.microsoft.com/office/drawing/2014/main" id="{BF4C47B5-64BB-0D1C-3030-2F920DAF1B3C}"/>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5729149" y="1871472"/>
            <a:ext cx="777658" cy="196589"/>
          </a:xfrm>
          <a:prstGeom prst="rect">
            <a:avLst/>
          </a:prstGeom>
        </p:spPr>
      </p:pic>
      <p:pic>
        <p:nvPicPr>
          <p:cNvPr id="23" name="Picture 22" descr="A picture containing font, graphics, graphic design, screenshot&#10;&#10;Description automatically generated">
            <a:extLst>
              <a:ext uri="{FF2B5EF4-FFF2-40B4-BE49-F238E27FC236}">
                <a16:creationId xmlns:a16="http://schemas.microsoft.com/office/drawing/2014/main" id="{D710725F-9C0D-AFCD-38F2-F534C0E251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8761" y="1113408"/>
            <a:ext cx="1649939" cy="277740"/>
          </a:xfrm>
          <a:prstGeom prst="rect">
            <a:avLst/>
          </a:prstGeom>
        </p:spPr>
      </p:pic>
      <p:pic>
        <p:nvPicPr>
          <p:cNvPr id="24" name="Picture 23" descr="A picture containing black, darkness&#10;&#10;Description automatically generated">
            <a:extLst>
              <a:ext uri="{FF2B5EF4-FFF2-40B4-BE49-F238E27FC236}">
                <a16:creationId xmlns:a16="http://schemas.microsoft.com/office/drawing/2014/main" id="{DE8002D9-7C63-1BD0-974B-8B3ABA97F08A}"/>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175279" y="2529002"/>
            <a:ext cx="336118" cy="336118"/>
          </a:xfrm>
          <a:prstGeom prst="rect">
            <a:avLst/>
          </a:prstGeom>
        </p:spPr>
      </p:pic>
      <p:pic>
        <p:nvPicPr>
          <p:cNvPr id="25" name="Picture 24" descr="A logo of a university of cambridge&#10;&#10;Description automatically generated with low confidence">
            <a:extLst>
              <a:ext uri="{FF2B5EF4-FFF2-40B4-BE49-F238E27FC236}">
                <a16:creationId xmlns:a16="http://schemas.microsoft.com/office/drawing/2014/main" id="{344C944C-F52E-76F0-14CC-C27664728638}"/>
              </a:ext>
            </a:extLst>
          </p:cNvPr>
          <p:cNvPicPr>
            <a:picLocks noChangeAspect="1"/>
          </p:cNvPicPr>
          <p:nvPr/>
        </p:nvPicPr>
        <p:blipFill>
          <a:blip r:embed="rId3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45991" y="1590169"/>
            <a:ext cx="1012420" cy="1012420"/>
          </a:xfrm>
          <a:prstGeom prst="rect">
            <a:avLst/>
          </a:prstGeom>
        </p:spPr>
      </p:pic>
      <p:pic>
        <p:nvPicPr>
          <p:cNvPr id="26" name="Picture 25" descr="A picture containing font, graphics, logo, graphic design&#10;&#10;Description automatically generated">
            <a:extLst>
              <a:ext uri="{FF2B5EF4-FFF2-40B4-BE49-F238E27FC236}">
                <a16:creationId xmlns:a16="http://schemas.microsoft.com/office/drawing/2014/main" id="{D4EEDD1E-FD3A-2012-321A-D9F29D0AA1DE}"/>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6154971" y="1374801"/>
            <a:ext cx="1286170" cy="297444"/>
          </a:xfrm>
          <a:prstGeom prst="rect">
            <a:avLst/>
          </a:prstGeom>
        </p:spPr>
      </p:pic>
      <p:pic>
        <p:nvPicPr>
          <p:cNvPr id="27" name="Picture 26" descr="A pink cross with black text&#10;&#10;Description automatically generated with low confidence">
            <a:extLst>
              <a:ext uri="{FF2B5EF4-FFF2-40B4-BE49-F238E27FC236}">
                <a16:creationId xmlns:a16="http://schemas.microsoft.com/office/drawing/2014/main" id="{1E8EE729-5F8B-3DD3-E3F2-9EF32E92A6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9489" y="2534994"/>
            <a:ext cx="518750" cy="259375"/>
          </a:xfrm>
          <a:prstGeom prst="rect">
            <a:avLst/>
          </a:prstGeom>
        </p:spPr>
      </p:pic>
      <p:pic>
        <p:nvPicPr>
          <p:cNvPr id="28" name="Picture 27" descr="A picture containing font, graphics, graphic design, screenshot&#10;&#10;Description automatically generated">
            <a:extLst>
              <a:ext uri="{FF2B5EF4-FFF2-40B4-BE49-F238E27FC236}">
                <a16:creationId xmlns:a16="http://schemas.microsoft.com/office/drawing/2014/main" id="{9DF7DA39-3C05-0437-206D-FC985E1074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3653" y="1787400"/>
            <a:ext cx="1649939" cy="277740"/>
          </a:xfrm>
          <a:prstGeom prst="rect">
            <a:avLst/>
          </a:prstGeom>
        </p:spPr>
      </p:pic>
      <p:pic>
        <p:nvPicPr>
          <p:cNvPr id="29" name="Picture 28" descr="A picture containing clipart, symbol, illustration, design&#10;&#10;Description automatically generated">
            <a:extLst>
              <a:ext uri="{FF2B5EF4-FFF2-40B4-BE49-F238E27FC236}">
                <a16:creationId xmlns:a16="http://schemas.microsoft.com/office/drawing/2014/main" id="{68DD736F-9A99-F0AC-3419-BCAAF5752C2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59888" y="2121631"/>
            <a:ext cx="908284" cy="347800"/>
          </a:xfrm>
          <a:prstGeom prst="rect">
            <a:avLst/>
          </a:prstGeom>
        </p:spPr>
      </p:pic>
      <p:pic>
        <p:nvPicPr>
          <p:cNvPr id="30" name="Picture 29" descr="A close up of a logo&#10;&#10;Description automatically generated with low confidence">
            <a:extLst>
              <a:ext uri="{FF2B5EF4-FFF2-40B4-BE49-F238E27FC236}">
                <a16:creationId xmlns:a16="http://schemas.microsoft.com/office/drawing/2014/main" id="{361C6983-F41A-6AF9-91F2-37BDD802F42D}"/>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6826431" y="2508638"/>
            <a:ext cx="2292343" cy="286543"/>
          </a:xfrm>
          <a:prstGeom prst="rect">
            <a:avLst/>
          </a:prstGeom>
        </p:spPr>
      </p:pic>
      <p:pic>
        <p:nvPicPr>
          <p:cNvPr id="31" name="Picture 30" descr="A picture containing logo, font, graphics, symbol&#10;&#10;Description automatically generated">
            <a:extLst>
              <a:ext uri="{FF2B5EF4-FFF2-40B4-BE49-F238E27FC236}">
                <a16:creationId xmlns:a16="http://schemas.microsoft.com/office/drawing/2014/main" id="{3D63D4A0-7199-A426-C17E-55D97456BA0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27849" y="1916347"/>
            <a:ext cx="1044609" cy="584981"/>
          </a:xfrm>
          <a:prstGeom prst="rect">
            <a:avLst/>
          </a:prstGeom>
        </p:spPr>
      </p:pic>
      <p:pic>
        <p:nvPicPr>
          <p:cNvPr id="32" name="Picture 31" descr="A picture containing red, rectangle, symbol, carmine&#10;&#10;Description automatically generated">
            <a:extLst>
              <a:ext uri="{FF2B5EF4-FFF2-40B4-BE49-F238E27FC236}">
                <a16:creationId xmlns:a16="http://schemas.microsoft.com/office/drawing/2014/main" id="{5CA9C0CC-2C52-942C-69C9-61307E693E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9512" y="1369515"/>
            <a:ext cx="540698" cy="279014"/>
          </a:xfrm>
          <a:prstGeom prst="rect">
            <a:avLst/>
          </a:prstGeom>
        </p:spPr>
      </p:pic>
      <p:pic>
        <p:nvPicPr>
          <p:cNvPr id="33" name="Picture 32" descr="A picture containing logo, font, graphics, symbol&#10;&#10;Description automatically generated">
            <a:extLst>
              <a:ext uri="{FF2B5EF4-FFF2-40B4-BE49-F238E27FC236}">
                <a16:creationId xmlns:a16="http://schemas.microsoft.com/office/drawing/2014/main" id="{458EF39F-B6A4-1229-755A-1D7C7589E4A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84181" y="2168814"/>
            <a:ext cx="1100852" cy="616478"/>
          </a:xfrm>
          <a:prstGeom prst="rect">
            <a:avLst/>
          </a:prstGeom>
        </p:spPr>
      </p:pic>
      <p:sp>
        <p:nvSpPr>
          <p:cNvPr id="35" name="TextBox 34">
            <a:extLst>
              <a:ext uri="{FF2B5EF4-FFF2-40B4-BE49-F238E27FC236}">
                <a16:creationId xmlns:a16="http://schemas.microsoft.com/office/drawing/2014/main" id="{3339A489-9B43-AB6B-D878-DF29BF483395}"/>
              </a:ext>
            </a:extLst>
          </p:cNvPr>
          <p:cNvSpPr txBox="1"/>
          <p:nvPr/>
        </p:nvSpPr>
        <p:spPr>
          <a:xfrm>
            <a:off x="-15994" y="6555039"/>
            <a:ext cx="9159994" cy="307777"/>
          </a:xfrm>
          <a:prstGeom prst="rect">
            <a:avLst/>
          </a:prstGeom>
          <a:noFill/>
        </p:spPr>
        <p:txBody>
          <a:bodyPr wrap="squar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More info: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33"/>
              </a:rPr>
              <a:t>http://psas.scripts.mit.edu/home/wp-content/uploads/2023/2023-06-06-1010__John-Thomas__PUB.pdf</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32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4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4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5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5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5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5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6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6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6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9"/>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9"/>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20"/>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21"/>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22"/>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2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24"/>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25"/>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27"/>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28"/>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29"/>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30"/>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1"/>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32"/>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5812" y="1"/>
            <a:ext cx="6388188" cy="882650"/>
          </a:xfrm>
        </p:spPr>
        <p:txBody>
          <a:bodyPr/>
          <a:lstStyle/>
          <a:p>
            <a:pPr algn="ctr"/>
            <a:r>
              <a:rPr lang="en-US" sz="3600" dirty="0"/>
              <a:t>STPA: The most popular approach we haven’t tried?</a:t>
            </a:r>
          </a:p>
        </p:txBody>
      </p:sp>
      <p:sp>
        <p:nvSpPr>
          <p:cNvPr id="4" name="TextBox 3"/>
          <p:cNvSpPr txBox="1"/>
          <p:nvPr/>
        </p:nvSpPr>
        <p:spPr>
          <a:xfrm>
            <a:off x="6986614" y="6581001"/>
            <a:ext cx="2157386"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Copyright 2023 John Thomas</a:t>
            </a:r>
          </a:p>
        </p:txBody>
      </p:sp>
      <p:sp>
        <p:nvSpPr>
          <p:cNvPr id="7" name="Content Placeholder 2">
            <a:extLst>
              <a:ext uri="{FF2B5EF4-FFF2-40B4-BE49-F238E27FC236}">
                <a16:creationId xmlns:a16="http://schemas.microsoft.com/office/drawing/2014/main" id="{4C6628C0-823B-4FA8-A8E0-10E3808702E7}"/>
              </a:ext>
            </a:extLst>
          </p:cNvPr>
          <p:cNvSpPr>
            <a:spLocks noGrp="1"/>
          </p:cNvSpPr>
          <p:nvPr>
            <p:ph idx="1"/>
          </p:nvPr>
        </p:nvSpPr>
        <p:spPr>
          <a:xfrm>
            <a:off x="0" y="939625"/>
            <a:ext cx="9144000" cy="5348137"/>
          </a:xfrm>
        </p:spPr>
        <p:txBody>
          <a:bodyPr numCol="9">
            <a:noAutofit/>
          </a:bodyPr>
          <a:lstStyle/>
          <a:p>
            <a:pPr marL="0" indent="0">
              <a:buNone/>
            </a:pPr>
            <a:r>
              <a:rPr lang="en-US" sz="1600" b="1" u="sng" dirty="0"/>
              <a:t>Organizations (2019)</a:t>
            </a:r>
            <a:r>
              <a:rPr lang="en-US" sz="1600" dirty="0"/>
              <a:t>:</a:t>
            </a:r>
            <a:br>
              <a:rPr lang="en-US" sz="600" dirty="0"/>
            </a:br>
            <a:r>
              <a:rPr lang="en-US" sz="500" dirty="0"/>
              <a:t>Aalto University, Finland</a:t>
            </a:r>
            <a:br>
              <a:rPr lang="en-US" sz="500" dirty="0"/>
            </a:br>
            <a:r>
              <a:rPr lang="en-US" sz="500" dirty="0"/>
              <a:t>ABS Consulting</a:t>
            </a:r>
            <a:br>
              <a:rPr lang="en-US" sz="500" dirty="0"/>
            </a:br>
            <a:r>
              <a:rPr lang="en-US" sz="500" dirty="0"/>
              <a:t>Advanced Consulting &amp; Engineering (AC&amp;E)</a:t>
            </a:r>
            <a:br>
              <a:rPr lang="en-US" sz="500" dirty="0"/>
            </a:br>
            <a:r>
              <a:rPr lang="en-US" sz="500" dirty="0"/>
              <a:t>Advanced Management Strategies Group (AMSG)</a:t>
            </a:r>
            <a:br>
              <a:rPr lang="en-US" sz="500" dirty="0"/>
            </a:br>
            <a:r>
              <a:rPr lang="en-US" sz="500" dirty="0" err="1"/>
              <a:t>Adventium</a:t>
            </a:r>
            <a:r>
              <a:rPr lang="en-US" sz="500" dirty="0"/>
              <a:t> Labs</a:t>
            </a:r>
            <a:br>
              <a:rPr lang="en-US" sz="500" dirty="0"/>
            </a:br>
            <a:r>
              <a:rPr lang="en-US" sz="500" dirty="0"/>
              <a:t>Aero Engine Controls</a:t>
            </a:r>
            <a:br>
              <a:rPr lang="en-US" sz="500" dirty="0"/>
            </a:br>
            <a:r>
              <a:rPr lang="en-US" sz="500" dirty="0"/>
              <a:t>Aeronautical Accident and Incident Investigations Commission</a:t>
            </a:r>
            <a:br>
              <a:rPr lang="en-US" sz="500" dirty="0"/>
            </a:br>
            <a:r>
              <a:rPr lang="en-US" sz="500" dirty="0"/>
              <a:t>Aeronautics and Space Institute (IAE)</a:t>
            </a:r>
            <a:br>
              <a:rPr lang="en-US" sz="500" dirty="0"/>
            </a:br>
            <a:r>
              <a:rPr lang="en-US" sz="500" dirty="0"/>
              <a:t>Aeronautics Institute of Technology</a:t>
            </a:r>
            <a:br>
              <a:rPr lang="en-US" sz="500" dirty="0"/>
            </a:br>
            <a:r>
              <a:rPr lang="en-US" sz="500" dirty="0"/>
              <a:t>Aeronautics Technological Institute</a:t>
            </a:r>
            <a:br>
              <a:rPr lang="en-US" sz="500" dirty="0"/>
            </a:br>
            <a:r>
              <a:rPr lang="en-US" sz="500" dirty="0"/>
              <a:t>Aerospace Corporation</a:t>
            </a:r>
            <a:br>
              <a:rPr lang="en-US" sz="500" dirty="0"/>
            </a:br>
            <a:r>
              <a:rPr lang="en-US" sz="500" dirty="0"/>
              <a:t>Agency</a:t>
            </a:r>
            <a:br>
              <a:rPr lang="en-US" sz="500" dirty="0"/>
            </a:br>
            <a:r>
              <a:rPr lang="en-US" sz="500" dirty="0"/>
              <a:t>Air Accident Investigation Agency</a:t>
            </a:r>
            <a:br>
              <a:rPr lang="en-US" sz="500" dirty="0"/>
            </a:br>
            <a:r>
              <a:rPr lang="en-US" sz="500" dirty="0"/>
              <a:t>Air Canada</a:t>
            </a:r>
            <a:br>
              <a:rPr lang="en-US" sz="500" dirty="0"/>
            </a:br>
            <a:r>
              <a:rPr lang="en-US" sz="500" dirty="0"/>
              <a:t>Air Hong Kong</a:t>
            </a:r>
            <a:br>
              <a:rPr lang="en-US" sz="500" dirty="0"/>
            </a:br>
            <a:r>
              <a:rPr lang="en-US" sz="500" dirty="0"/>
              <a:t>Air Line Pilots Association (ALPA)</a:t>
            </a:r>
            <a:br>
              <a:rPr lang="en-US" sz="500" dirty="0"/>
            </a:br>
            <a:r>
              <a:rPr lang="en-US" sz="500" dirty="0"/>
              <a:t>Air University</a:t>
            </a:r>
            <a:br>
              <a:rPr lang="en-US" sz="500" dirty="0"/>
            </a:br>
            <a:r>
              <a:rPr lang="en-US" sz="500" dirty="0"/>
              <a:t>Akamai Technologies</a:t>
            </a:r>
            <a:br>
              <a:rPr lang="en-US" sz="500" dirty="0"/>
            </a:br>
            <a:r>
              <a:rPr lang="en-US" sz="500" dirty="0"/>
              <a:t>Aker Solutions</a:t>
            </a:r>
            <a:br>
              <a:rPr lang="en-US" sz="500" dirty="0"/>
            </a:br>
            <a:r>
              <a:rPr lang="en-US" sz="500" dirty="0"/>
              <a:t>Alcoa</a:t>
            </a:r>
            <a:br>
              <a:rPr lang="en-US" sz="500" dirty="0"/>
            </a:br>
            <a:r>
              <a:rPr lang="en-US" sz="500" dirty="0"/>
              <a:t>Alliance for Clinical Research Excellence &amp; Safety (ACRES)</a:t>
            </a:r>
            <a:br>
              <a:rPr lang="en-US" sz="500" dirty="0"/>
            </a:br>
            <a:r>
              <a:rPr lang="en-US" sz="500" dirty="0"/>
              <a:t>Amazon</a:t>
            </a:r>
            <a:br>
              <a:rPr lang="en-US" sz="500" dirty="0"/>
            </a:br>
            <a:r>
              <a:rPr lang="en-US" sz="500" dirty="0"/>
              <a:t>American Airlines</a:t>
            </a:r>
            <a:br>
              <a:rPr lang="en-US" sz="500" dirty="0"/>
            </a:br>
            <a:r>
              <a:rPr lang="en-US" sz="500" dirty="0"/>
              <a:t>American Society of Safety Engineers</a:t>
            </a:r>
            <a:br>
              <a:rPr lang="en-US" sz="500" dirty="0"/>
            </a:br>
            <a:r>
              <a:rPr lang="en-US" sz="500" dirty="0"/>
              <a:t>AMR Corporation</a:t>
            </a:r>
            <a:br>
              <a:rPr lang="en-US" sz="500" dirty="0"/>
            </a:br>
            <a:r>
              <a:rPr lang="en-US" sz="500" dirty="0"/>
              <a:t>AMSG</a:t>
            </a:r>
            <a:br>
              <a:rPr lang="en-US" sz="500" dirty="0"/>
            </a:br>
            <a:r>
              <a:rPr lang="en-US" sz="500" dirty="0"/>
              <a:t>Amsterdam University of Applied Sciences</a:t>
            </a:r>
            <a:br>
              <a:rPr lang="en-US" sz="500" dirty="0"/>
            </a:br>
            <a:r>
              <a:rPr lang="en-US" sz="500" dirty="0"/>
              <a:t>Analog Devices (ADI)</a:t>
            </a:r>
            <a:br>
              <a:rPr lang="en-US" sz="500" dirty="0"/>
            </a:br>
            <a:r>
              <a:rPr lang="en-US" sz="500" dirty="0"/>
              <a:t>Anna university</a:t>
            </a:r>
            <a:br>
              <a:rPr lang="en-US" sz="500" dirty="0"/>
            </a:br>
            <a:r>
              <a:rPr lang="en-US" sz="500" dirty="0"/>
              <a:t>ANSYS</a:t>
            </a:r>
            <a:br>
              <a:rPr lang="en-US" sz="500" dirty="0"/>
            </a:br>
            <a:r>
              <a:rPr lang="en-US" sz="500" dirty="0" err="1"/>
              <a:t>Aptiv</a:t>
            </a:r>
            <a:br>
              <a:rPr lang="en-US" sz="500" dirty="0"/>
            </a:br>
            <a:r>
              <a:rPr lang="en-US" sz="500" dirty="0" err="1"/>
              <a:t>Aptiv</a:t>
            </a:r>
            <a:r>
              <a:rPr lang="en-US" sz="500" dirty="0"/>
              <a:t> Mobility</a:t>
            </a:r>
            <a:br>
              <a:rPr lang="en-US" sz="500" dirty="0"/>
            </a:br>
            <a:r>
              <a:rPr lang="en-US" sz="500" dirty="0"/>
              <a:t>Aramco</a:t>
            </a:r>
            <a:br>
              <a:rPr lang="en-US" sz="500" dirty="0"/>
            </a:br>
            <a:r>
              <a:rPr lang="en-US" sz="500" dirty="0" err="1"/>
              <a:t>Areva</a:t>
            </a:r>
            <a:br>
              <a:rPr lang="en-US" sz="500" dirty="0"/>
            </a:br>
            <a:r>
              <a:rPr lang="en-US" sz="500" dirty="0"/>
              <a:t>ASICS Digital</a:t>
            </a:r>
            <a:br>
              <a:rPr lang="en-US" sz="500" dirty="0"/>
            </a:br>
            <a:r>
              <a:rPr lang="en-US" sz="500" dirty="0"/>
              <a:t>Association for Computing Machinery (ACM)</a:t>
            </a:r>
            <a:br>
              <a:rPr lang="en-US" sz="500" dirty="0"/>
            </a:br>
            <a:r>
              <a:rPr lang="en-US" sz="500" dirty="0"/>
              <a:t>ASSP</a:t>
            </a:r>
            <a:br>
              <a:rPr lang="en-US" sz="500" dirty="0"/>
            </a:br>
            <a:r>
              <a:rPr lang="en-US" sz="500" dirty="0"/>
              <a:t>AstraZeneca</a:t>
            </a:r>
            <a:br>
              <a:rPr lang="en-US" sz="500" dirty="0"/>
            </a:br>
            <a:r>
              <a:rPr lang="en-US" sz="500" dirty="0" err="1"/>
              <a:t>AugustaWestland</a:t>
            </a:r>
            <a:br>
              <a:rPr lang="en-US" sz="500" dirty="0"/>
            </a:br>
            <a:r>
              <a:rPr lang="en-US" sz="500" dirty="0"/>
              <a:t>Autonomous Solutions, Inc.</a:t>
            </a:r>
            <a:br>
              <a:rPr lang="en-US" sz="500" dirty="0"/>
            </a:br>
            <a:r>
              <a:rPr lang="en-US" sz="500" dirty="0"/>
              <a:t>Aviation Safety Agency</a:t>
            </a:r>
            <a:br>
              <a:rPr lang="en-US" sz="500" dirty="0"/>
            </a:br>
            <a:r>
              <a:rPr lang="en-US" sz="500" dirty="0" err="1"/>
              <a:t>Avum</a:t>
            </a:r>
            <a:r>
              <a:rPr lang="en-US" sz="500" dirty="0"/>
              <a:t>, Inc.</a:t>
            </a:r>
            <a:br>
              <a:rPr lang="en-US" sz="500" dirty="0"/>
            </a:br>
            <a:r>
              <a:rPr lang="en-US" sz="500" dirty="0"/>
              <a:t>BAE Systems</a:t>
            </a:r>
            <a:br>
              <a:rPr lang="en-US" sz="500" dirty="0"/>
            </a:br>
            <a:r>
              <a:rPr lang="en-US" sz="500" dirty="0"/>
              <a:t>BAE Systems Australia</a:t>
            </a:r>
            <a:br>
              <a:rPr lang="en-US" sz="500" dirty="0"/>
            </a:br>
            <a:r>
              <a:rPr lang="en-US" sz="500" dirty="0"/>
              <a:t>BAE Systems Electronic Systems Defense Segment</a:t>
            </a:r>
            <a:br>
              <a:rPr lang="en-US" sz="500" dirty="0"/>
            </a:br>
            <a:r>
              <a:rPr lang="en-US" sz="500" dirty="0"/>
              <a:t>BAE Systems Land &amp; Armaments</a:t>
            </a:r>
            <a:br>
              <a:rPr lang="en-US" sz="500" dirty="0"/>
            </a:br>
            <a:r>
              <a:rPr lang="en-US" sz="500" dirty="0"/>
              <a:t>BAE Systems Munitions</a:t>
            </a:r>
            <a:br>
              <a:rPr lang="en-US" sz="500" dirty="0"/>
            </a:br>
            <a:r>
              <a:rPr lang="en-US" sz="500" dirty="0"/>
              <a:t>BAE Systems Saudi Arabia</a:t>
            </a:r>
            <a:br>
              <a:rPr lang="en-US" sz="500" dirty="0"/>
            </a:br>
            <a:r>
              <a:rPr lang="en-US" sz="500" dirty="0"/>
              <a:t>Baker Hughes</a:t>
            </a:r>
            <a:br>
              <a:rPr lang="en-US" sz="500" dirty="0"/>
            </a:br>
            <a:r>
              <a:rPr lang="en-US" sz="500" dirty="0"/>
              <a:t>Bastion Technologies</a:t>
            </a:r>
            <a:br>
              <a:rPr lang="en-US" sz="500" dirty="0"/>
            </a:br>
            <a:r>
              <a:rPr lang="en-US" sz="500" dirty="0"/>
              <a:t>Bayer U.S.</a:t>
            </a:r>
            <a:br>
              <a:rPr lang="en-US" sz="500" dirty="0"/>
            </a:br>
            <a:r>
              <a:rPr lang="en-US" sz="500" dirty="0"/>
              <a:t>BC Hydro</a:t>
            </a:r>
            <a:br>
              <a:rPr lang="en-US" sz="500" dirty="0"/>
            </a:br>
            <a:r>
              <a:rPr lang="en-US" sz="500" dirty="0"/>
              <a:t>BCI</a:t>
            </a:r>
            <a:br>
              <a:rPr lang="en-US" sz="500" dirty="0"/>
            </a:br>
            <a:r>
              <a:rPr lang="en-US" sz="500" dirty="0"/>
              <a:t>Bechtel National, Inc.</a:t>
            </a:r>
            <a:br>
              <a:rPr lang="en-US" sz="500" dirty="0"/>
            </a:br>
            <a:r>
              <a:rPr lang="en-US" sz="500" dirty="0" err="1"/>
              <a:t>Beihang</a:t>
            </a:r>
            <a:r>
              <a:rPr lang="en-US" sz="500" dirty="0"/>
              <a:t> University</a:t>
            </a:r>
            <a:br>
              <a:rPr lang="en-US" sz="500" dirty="0"/>
            </a:br>
            <a:r>
              <a:rPr lang="en-US" sz="500" dirty="0"/>
              <a:t>Beijing Institute of Technology</a:t>
            </a:r>
            <a:br>
              <a:rPr lang="en-US" sz="500" dirty="0"/>
            </a:br>
            <a:r>
              <a:rPr lang="en-US" sz="500" dirty="0"/>
              <a:t>Beijing </a:t>
            </a:r>
            <a:r>
              <a:rPr lang="en-US" sz="500" dirty="0" err="1"/>
              <a:t>Jiaotong</a:t>
            </a:r>
            <a:r>
              <a:rPr lang="en-US" sz="500" dirty="0"/>
              <a:t> University</a:t>
            </a:r>
            <a:br>
              <a:rPr lang="en-US" sz="500" dirty="0"/>
            </a:br>
            <a:r>
              <a:rPr lang="en-US" sz="500" dirty="0"/>
              <a:t>Belgrade Water Company</a:t>
            </a:r>
            <a:br>
              <a:rPr lang="en-US" sz="500" dirty="0"/>
            </a:br>
            <a:r>
              <a:rPr lang="en-US" sz="500" dirty="0"/>
              <a:t>Bell</a:t>
            </a:r>
            <a:br>
              <a:rPr lang="en-US" sz="500" dirty="0"/>
            </a:br>
            <a:r>
              <a:rPr lang="en-US" sz="500" dirty="0" err="1"/>
              <a:t>Bell</a:t>
            </a:r>
            <a:r>
              <a:rPr lang="en-US" sz="500" dirty="0"/>
              <a:t> Flight</a:t>
            </a:r>
            <a:br>
              <a:rPr lang="en-US" sz="500" dirty="0"/>
            </a:br>
            <a:r>
              <a:rPr lang="en-US" sz="500" dirty="0"/>
              <a:t>Bell Helicopter</a:t>
            </a:r>
            <a:br>
              <a:rPr lang="en-US" sz="500" dirty="0"/>
            </a:br>
            <a:r>
              <a:rPr lang="en-US" sz="500" dirty="0"/>
              <a:t>Bell Textron</a:t>
            </a:r>
            <a:br>
              <a:rPr lang="en-US" sz="500" dirty="0"/>
            </a:br>
            <a:r>
              <a:rPr lang="en-US" sz="500" dirty="0"/>
              <a:t>Ben-Gurion University</a:t>
            </a:r>
            <a:br>
              <a:rPr lang="en-US" sz="500" dirty="0"/>
            </a:br>
            <a:r>
              <a:rPr lang="en-US" sz="500" dirty="0"/>
              <a:t>Bharath University</a:t>
            </a:r>
            <a:br>
              <a:rPr lang="en-US" sz="500" dirty="0"/>
            </a:br>
            <a:r>
              <a:rPr lang="en-US" sz="500" dirty="0"/>
              <a:t>Bigfoot Biomedical</a:t>
            </a:r>
            <a:br>
              <a:rPr lang="en-US" sz="500" dirty="0"/>
            </a:br>
            <a:r>
              <a:rPr lang="en-US" sz="500" dirty="0"/>
              <a:t>Biogen</a:t>
            </a:r>
            <a:br>
              <a:rPr lang="en-US" sz="500" dirty="0"/>
            </a:br>
            <a:r>
              <a:rPr lang="en-US" sz="500" dirty="0"/>
              <a:t>Bionic Labs Inc.</a:t>
            </a:r>
            <a:br>
              <a:rPr lang="en-US" sz="500" dirty="0"/>
            </a:br>
            <a:r>
              <a:rPr lang="en-US" sz="500" dirty="0"/>
              <a:t>Blackberry QNX Software Systems</a:t>
            </a:r>
            <a:br>
              <a:rPr lang="en-US" sz="500" dirty="0"/>
            </a:br>
            <a:r>
              <a:rPr lang="en-US" sz="500" dirty="0"/>
              <a:t>Bloor Collegiate Institute</a:t>
            </a:r>
            <a:br>
              <a:rPr lang="en-US" sz="500" dirty="0"/>
            </a:br>
            <a:r>
              <a:rPr lang="en-US" sz="500" dirty="0"/>
              <a:t>Boeing</a:t>
            </a:r>
            <a:br>
              <a:rPr lang="en-US" sz="500" dirty="0"/>
            </a:br>
            <a:r>
              <a:rPr lang="en-US" sz="500" dirty="0" err="1"/>
              <a:t>Boeing</a:t>
            </a:r>
            <a:r>
              <a:rPr lang="en-US" sz="500" dirty="0"/>
              <a:t> Engineering and Operations (EO&amp;T)</a:t>
            </a:r>
            <a:br>
              <a:rPr lang="en-US" sz="500" dirty="0"/>
            </a:br>
            <a:r>
              <a:rPr lang="en-US" sz="500" dirty="0"/>
              <a:t>Boeing Environment Health and Safety</a:t>
            </a:r>
            <a:br>
              <a:rPr lang="en-US" sz="500" dirty="0"/>
            </a:br>
            <a:r>
              <a:rPr lang="en-US" sz="500" dirty="0"/>
              <a:t>Boeing Research and Technology Robot Safety</a:t>
            </a:r>
            <a:br>
              <a:rPr lang="en-US" sz="500" dirty="0"/>
            </a:br>
            <a:r>
              <a:rPr lang="en-US" sz="500" dirty="0"/>
              <a:t>Boeing Test and Evaluation</a:t>
            </a:r>
            <a:br>
              <a:rPr lang="en-US" sz="500" dirty="0"/>
            </a:br>
            <a:r>
              <a:rPr lang="en-US" sz="500" dirty="0"/>
              <a:t>Boston College</a:t>
            </a:r>
            <a:br>
              <a:rPr lang="en-US" sz="500" dirty="0"/>
            </a:br>
            <a:r>
              <a:rPr lang="en-US" sz="500" dirty="0"/>
              <a:t>Boston Cybernetics Institute</a:t>
            </a:r>
            <a:br>
              <a:rPr lang="en-US" sz="500" dirty="0"/>
            </a:br>
            <a:r>
              <a:rPr lang="en-US" sz="500" dirty="0"/>
              <a:t>Boston Dynamics</a:t>
            </a:r>
            <a:br>
              <a:rPr lang="en-US" sz="500" dirty="0"/>
            </a:br>
            <a:r>
              <a:rPr lang="en-US" sz="500" dirty="0"/>
              <a:t>Boston Fire Department</a:t>
            </a:r>
            <a:br>
              <a:rPr lang="en-US" sz="500" dirty="0"/>
            </a:br>
            <a:r>
              <a:rPr lang="en-US" sz="500" dirty="0"/>
              <a:t>Boston University</a:t>
            </a:r>
            <a:br>
              <a:rPr lang="en-US" sz="500" dirty="0"/>
            </a:br>
            <a:r>
              <a:rPr lang="en-US" sz="500" dirty="0"/>
              <a:t>Boston VA Hospital</a:t>
            </a:r>
            <a:br>
              <a:rPr lang="en-US" sz="500" dirty="0"/>
            </a:br>
            <a:r>
              <a:rPr lang="en-US" sz="500" dirty="0"/>
              <a:t>Bournemouth University</a:t>
            </a:r>
            <a:br>
              <a:rPr lang="en-US" sz="500" dirty="0"/>
            </a:br>
            <a:r>
              <a:rPr lang="en-US" sz="500" dirty="0"/>
              <a:t>BP</a:t>
            </a:r>
            <a:br>
              <a:rPr lang="en-US" sz="500" dirty="0"/>
            </a:br>
            <a:r>
              <a:rPr lang="en-US" sz="500" dirty="0"/>
              <a:t>Brazilian ATC Associations’ Federation</a:t>
            </a:r>
            <a:br>
              <a:rPr lang="en-US" sz="500" dirty="0"/>
            </a:br>
            <a:r>
              <a:rPr lang="en-US" sz="500" dirty="0"/>
              <a:t>Brigham and Women’s Hospital</a:t>
            </a:r>
            <a:br>
              <a:rPr lang="en-US" sz="500" dirty="0"/>
            </a:br>
            <a:r>
              <a:rPr lang="en-US" sz="500" dirty="0"/>
              <a:t>Brooks Automation</a:t>
            </a:r>
            <a:br>
              <a:rPr lang="en-US" sz="500" dirty="0"/>
            </a:br>
            <a:r>
              <a:rPr lang="en-US" sz="500" dirty="0"/>
              <a:t>Business Cube &amp; Partners</a:t>
            </a:r>
            <a:br>
              <a:rPr lang="en-US" sz="500" dirty="0"/>
            </a:br>
            <a:r>
              <a:rPr lang="en-US" sz="500" dirty="0"/>
              <a:t>CA Technologies</a:t>
            </a:r>
            <a:br>
              <a:rPr lang="en-US" sz="500" dirty="0"/>
            </a:br>
            <a:r>
              <a:rPr lang="en-US" sz="500" dirty="0"/>
              <a:t>CAI, Inc.</a:t>
            </a:r>
            <a:br>
              <a:rPr lang="en-US" sz="500" dirty="0"/>
            </a:br>
            <a:r>
              <a:rPr lang="en-US" sz="500" dirty="0"/>
              <a:t>Canadian Manufacturers &amp; Exporters</a:t>
            </a:r>
            <a:br>
              <a:rPr lang="en-US" sz="500" dirty="0"/>
            </a:br>
            <a:r>
              <a:rPr lang="en-US" sz="500" dirty="0"/>
              <a:t>Carnegie Mellon University (CMU)</a:t>
            </a:r>
            <a:br>
              <a:rPr lang="en-US" sz="500" dirty="0"/>
            </a:br>
            <a:r>
              <a:rPr lang="en-US" sz="500" dirty="0"/>
              <a:t>Cathay Pacific Airways</a:t>
            </a:r>
            <a:br>
              <a:rPr lang="en-US" sz="500" dirty="0"/>
            </a:br>
            <a:r>
              <a:rPr lang="en-US" sz="500" dirty="0"/>
              <a:t>CBS Corporation</a:t>
            </a:r>
            <a:br>
              <a:rPr lang="en-US" sz="500" dirty="0"/>
            </a:br>
            <a:r>
              <a:rPr lang="en-US" sz="500" dirty="0"/>
              <a:t>Central Japan Railway</a:t>
            </a:r>
            <a:br>
              <a:rPr lang="en-US" sz="500" dirty="0"/>
            </a:br>
            <a:r>
              <a:rPr lang="en-US" sz="500" dirty="0"/>
              <a:t>Central Mining Institute (</a:t>
            </a:r>
            <a:r>
              <a:rPr lang="en-US" sz="500" dirty="0" err="1"/>
              <a:t>Główny</a:t>
            </a:r>
            <a:r>
              <a:rPr lang="en-US" sz="500" dirty="0"/>
              <a:t> </a:t>
            </a:r>
            <a:r>
              <a:rPr lang="en-US" sz="500" dirty="0" err="1"/>
              <a:t>Instytut</a:t>
            </a:r>
            <a:r>
              <a:rPr lang="en-US" sz="500" dirty="0"/>
              <a:t> </a:t>
            </a:r>
            <a:r>
              <a:rPr lang="en-US" sz="500" dirty="0" err="1"/>
              <a:t>Górnictwa</a:t>
            </a:r>
            <a:r>
              <a:rPr lang="en-US" sz="500" dirty="0"/>
              <a:t>)</a:t>
            </a:r>
            <a:br>
              <a:rPr lang="en-US" sz="500" dirty="0"/>
            </a:br>
            <a:r>
              <a:rPr lang="en-US" sz="500" dirty="0"/>
              <a:t>Central Queensland University</a:t>
            </a:r>
            <a:br>
              <a:rPr lang="en-US" sz="500" dirty="0"/>
            </a:br>
            <a:r>
              <a:rPr lang="en-US" sz="500" dirty="0"/>
              <a:t>CERN</a:t>
            </a:r>
            <a:br>
              <a:rPr lang="en-US" sz="500" dirty="0"/>
            </a:br>
            <a:r>
              <a:rPr lang="en-US" sz="500" dirty="0" err="1"/>
              <a:t>Certisa</a:t>
            </a:r>
            <a:br>
              <a:rPr lang="en-US" sz="500" dirty="0"/>
            </a:br>
            <a:r>
              <a:rPr lang="en-US" sz="500" dirty="0"/>
              <a:t>Charles Stark Draper Laboratory</a:t>
            </a:r>
            <a:br>
              <a:rPr lang="en-US" sz="500" dirty="0"/>
            </a:br>
            <a:r>
              <a:rPr lang="en-US" sz="500" dirty="0"/>
              <a:t>Charles University in Prague</a:t>
            </a:r>
            <a:br>
              <a:rPr lang="en-US" sz="500" dirty="0"/>
            </a:br>
            <a:r>
              <a:rPr lang="en-US" sz="500" dirty="0"/>
              <a:t>Chemical Safety Board (CSB)</a:t>
            </a:r>
            <a:br>
              <a:rPr lang="en-US" sz="500" dirty="0"/>
            </a:br>
            <a:r>
              <a:rPr lang="en-US" sz="500" dirty="0"/>
              <a:t>Chevron</a:t>
            </a:r>
            <a:br>
              <a:rPr lang="en-US" sz="500" dirty="0"/>
            </a:br>
            <a:r>
              <a:rPr lang="en-US" sz="500" dirty="0"/>
              <a:t>China National Institute of Standardization</a:t>
            </a:r>
            <a:br>
              <a:rPr lang="en-US" sz="500" dirty="0"/>
            </a:br>
            <a:r>
              <a:rPr lang="en-US" sz="500" dirty="0"/>
              <a:t>Chrysler</a:t>
            </a:r>
            <a:br>
              <a:rPr lang="en-US" sz="500" dirty="0"/>
            </a:br>
            <a:r>
              <a:rPr lang="en-US" sz="500" dirty="0"/>
              <a:t>Chung-Ang University</a:t>
            </a:r>
            <a:br>
              <a:rPr lang="en-US" sz="500" dirty="0"/>
            </a:br>
            <a:r>
              <a:rPr lang="en-US" sz="500" dirty="0"/>
              <a:t>Citation Jet Pilots</a:t>
            </a:r>
            <a:br>
              <a:rPr lang="en-US" sz="500" dirty="0"/>
            </a:br>
            <a:r>
              <a:rPr lang="en-US" sz="500" dirty="0"/>
              <a:t>Citi</a:t>
            </a:r>
            <a:br>
              <a:rPr lang="en-US" sz="500" dirty="0"/>
            </a:br>
            <a:r>
              <a:rPr lang="en-US" sz="500" dirty="0"/>
              <a:t>City College Of New York</a:t>
            </a:r>
            <a:br>
              <a:rPr lang="en-US" sz="500" dirty="0"/>
            </a:br>
            <a:r>
              <a:rPr lang="en-US" sz="500" dirty="0" err="1"/>
              <a:t>ClassNK</a:t>
            </a:r>
            <a:br>
              <a:rPr lang="en-US" sz="500" dirty="0"/>
            </a:br>
            <a:r>
              <a:rPr lang="en-US" sz="500" dirty="0"/>
              <a:t>CNXMOTION</a:t>
            </a:r>
            <a:br>
              <a:rPr lang="en-US" sz="500" dirty="0"/>
            </a:br>
            <a:r>
              <a:rPr lang="en-US" sz="500" dirty="0" err="1"/>
              <a:t>Codethink</a:t>
            </a:r>
            <a:br>
              <a:rPr lang="en-US" sz="500" dirty="0"/>
            </a:br>
            <a:r>
              <a:rPr lang="en-US" sz="500" dirty="0"/>
              <a:t>College</a:t>
            </a:r>
            <a:br>
              <a:rPr lang="en-US" sz="500" dirty="0"/>
            </a:br>
            <a:r>
              <a:rPr lang="en-US" sz="500" dirty="0"/>
              <a:t>Colonial Pipeline Co</a:t>
            </a:r>
            <a:br>
              <a:rPr lang="en-US" sz="500" dirty="0"/>
            </a:br>
            <a:r>
              <a:rPr lang="en-US" sz="500" dirty="0"/>
              <a:t>Colorado School of Mines</a:t>
            </a:r>
            <a:br>
              <a:rPr lang="en-US" sz="500" dirty="0"/>
            </a:br>
            <a:r>
              <a:rPr lang="en-US" sz="500" dirty="0"/>
              <a:t>Colorado State University</a:t>
            </a:r>
            <a:br>
              <a:rPr lang="en-US" sz="500" dirty="0"/>
            </a:br>
            <a:r>
              <a:rPr lang="en-US" sz="500" dirty="0"/>
              <a:t>COLUMBIA Submarine Class Program</a:t>
            </a:r>
            <a:br>
              <a:rPr lang="en-US" sz="500" dirty="0"/>
            </a:br>
            <a:r>
              <a:rPr lang="en-US" sz="500" dirty="0"/>
              <a:t>Conestoga College ITAL</a:t>
            </a:r>
            <a:br>
              <a:rPr lang="en-US" sz="500" dirty="0"/>
            </a:br>
            <a:r>
              <a:rPr lang="en-US" sz="500" dirty="0"/>
              <a:t>Connection, Inc.</a:t>
            </a:r>
            <a:br>
              <a:rPr lang="en-US" sz="500" dirty="0"/>
            </a:br>
            <a:r>
              <a:rPr lang="en-US" sz="500" dirty="0"/>
              <a:t>Construction Risk Partners</a:t>
            </a:r>
            <a:br>
              <a:rPr lang="en-US" sz="500" dirty="0"/>
            </a:br>
            <a:r>
              <a:rPr lang="en-US" sz="500" dirty="0"/>
              <a:t>Continental AG</a:t>
            </a:r>
            <a:br>
              <a:rPr lang="en-US" sz="500" dirty="0"/>
            </a:br>
            <a:r>
              <a:rPr lang="en-US" sz="500" dirty="0"/>
              <a:t>Continental </a:t>
            </a:r>
            <a:r>
              <a:rPr lang="en-US" sz="500" dirty="0" err="1"/>
              <a:t>Teves</a:t>
            </a:r>
            <a:br>
              <a:rPr lang="en-US" sz="500" dirty="0"/>
            </a:br>
            <a:r>
              <a:rPr lang="en-US" sz="500" dirty="0"/>
              <a:t>Cooper Perkins, Inc.</a:t>
            </a:r>
            <a:br>
              <a:rPr lang="en-US" sz="500" dirty="0"/>
            </a:br>
            <a:r>
              <a:rPr lang="en-US" sz="500" dirty="0"/>
              <a:t>Cork Constraint Computation Centre</a:t>
            </a:r>
            <a:br>
              <a:rPr lang="en-US" sz="500" dirty="0"/>
            </a:br>
            <a:r>
              <a:rPr lang="en-US" sz="500" dirty="0" err="1"/>
              <a:t>Corvus</a:t>
            </a:r>
            <a:r>
              <a:rPr lang="en-US" sz="500" dirty="0"/>
              <a:t> Analytics, LLC</a:t>
            </a:r>
            <a:br>
              <a:rPr lang="en-US" sz="500" dirty="0"/>
            </a:br>
            <a:r>
              <a:rPr lang="en-US" sz="500" dirty="0"/>
              <a:t>Cranfield University</a:t>
            </a:r>
            <a:br>
              <a:rPr lang="en-US" sz="500" dirty="0"/>
            </a:br>
            <a:r>
              <a:rPr lang="en-US" sz="500" dirty="0"/>
              <a:t>Critical Systems Labs Inc.</a:t>
            </a:r>
            <a:br>
              <a:rPr lang="en-US" sz="500" dirty="0"/>
            </a:br>
            <a:r>
              <a:rPr lang="en-US" sz="500" dirty="0"/>
              <a:t>CRSC China</a:t>
            </a:r>
            <a:br>
              <a:rPr lang="en-US" sz="500" dirty="0"/>
            </a:br>
            <a:r>
              <a:rPr lang="en-US" sz="500" dirty="0"/>
              <a:t>CSIRO (Boeing Project Partner)</a:t>
            </a:r>
            <a:br>
              <a:rPr lang="en-US" sz="500" dirty="0"/>
            </a:br>
            <a:r>
              <a:rPr lang="en-US" sz="500" dirty="0"/>
              <a:t>Cummins</a:t>
            </a:r>
            <a:br>
              <a:rPr lang="en-US" sz="500" dirty="0"/>
            </a:br>
            <a:r>
              <a:rPr lang="en-US" sz="500" dirty="0"/>
              <a:t>CUNY</a:t>
            </a:r>
            <a:br>
              <a:rPr lang="en-US" sz="500" dirty="0"/>
            </a:br>
            <a:r>
              <a:rPr lang="en-US" sz="500" dirty="0"/>
              <a:t>D.A. </a:t>
            </a:r>
            <a:r>
              <a:rPr lang="en-US" sz="500" dirty="0" err="1"/>
              <a:t>Royo</a:t>
            </a:r>
            <a:r>
              <a:rPr lang="en-US" sz="500" dirty="0"/>
              <a:t> Group</a:t>
            </a:r>
            <a:br>
              <a:rPr lang="en-US" sz="500" dirty="0"/>
            </a:br>
            <a:r>
              <a:rPr lang="en-US" sz="500" dirty="0"/>
              <a:t>DAF</a:t>
            </a:r>
            <a:br>
              <a:rPr lang="en-US" sz="500" dirty="0"/>
            </a:br>
            <a:r>
              <a:rPr lang="en-US" sz="500" dirty="0"/>
              <a:t>Dalhousie University</a:t>
            </a:r>
            <a:br>
              <a:rPr lang="en-US" sz="500" dirty="0"/>
            </a:br>
            <a:r>
              <a:rPr lang="en-US" sz="500" dirty="0"/>
              <a:t>Dana Farber Cancer Institute</a:t>
            </a:r>
            <a:br>
              <a:rPr lang="en-US" sz="500" dirty="0"/>
            </a:br>
            <a:r>
              <a:rPr lang="en-US" sz="500" dirty="0"/>
              <a:t>Dassault </a:t>
            </a:r>
            <a:r>
              <a:rPr lang="en-US" sz="500" dirty="0" err="1"/>
              <a:t>Systemes</a:t>
            </a:r>
            <a:br>
              <a:rPr lang="en-US" sz="500" dirty="0"/>
            </a:br>
            <a:r>
              <a:rPr lang="en-US" sz="500" dirty="0"/>
              <a:t>Deere &amp; Co</a:t>
            </a:r>
            <a:br>
              <a:rPr lang="en-US" sz="500" dirty="0"/>
            </a:br>
            <a:r>
              <a:rPr lang="en-US" sz="500" dirty="0"/>
              <a:t>Delta Airlines</a:t>
            </a:r>
            <a:br>
              <a:rPr lang="en-US" sz="500" dirty="0"/>
            </a:br>
            <a:r>
              <a:rPr lang="en-US" sz="500" dirty="0"/>
              <a:t>Democritus University of Thrace (DUTH)</a:t>
            </a:r>
            <a:br>
              <a:rPr lang="en-US" sz="500" dirty="0"/>
            </a:br>
            <a:r>
              <a:rPr lang="en-US" sz="500" dirty="0"/>
              <a:t>DENSO</a:t>
            </a:r>
            <a:br>
              <a:rPr lang="en-US" sz="500" dirty="0"/>
            </a:br>
            <a:r>
              <a:rPr lang="en-US" sz="500" dirty="0" err="1"/>
              <a:t>DENSO</a:t>
            </a:r>
            <a:r>
              <a:rPr lang="en-US" sz="500" dirty="0"/>
              <a:t> International America, Inc.</a:t>
            </a:r>
            <a:br>
              <a:rPr lang="en-US" sz="500" dirty="0"/>
            </a:br>
            <a:r>
              <a:rPr lang="en-US" sz="500" dirty="0"/>
              <a:t>DENSO TEN Limited</a:t>
            </a:r>
            <a:br>
              <a:rPr lang="en-US" sz="500" dirty="0"/>
            </a:br>
            <a:r>
              <a:rPr lang="en-US" sz="500" dirty="0"/>
              <a:t>Department of </a:t>
            </a:r>
            <a:r>
              <a:rPr lang="en-US" sz="500" dirty="0" err="1"/>
              <a:t>Defence</a:t>
            </a:r>
            <a:r>
              <a:rPr lang="en-US" sz="500" dirty="0"/>
              <a:t> (DND)</a:t>
            </a:r>
            <a:br>
              <a:rPr lang="en-US" sz="500" dirty="0"/>
            </a:br>
            <a:r>
              <a:rPr lang="en-US" sz="500" dirty="0"/>
              <a:t>Department of National </a:t>
            </a:r>
            <a:r>
              <a:rPr lang="en-US" sz="500" dirty="0" err="1"/>
              <a:t>Defence</a:t>
            </a:r>
            <a:r>
              <a:rPr lang="en-US" sz="500" dirty="0"/>
              <a:t> (Canada)</a:t>
            </a:r>
            <a:br>
              <a:rPr lang="en-US" sz="500" dirty="0"/>
            </a:br>
            <a:r>
              <a:rPr lang="en-US" sz="500" dirty="0"/>
              <a:t>Dependable Management</a:t>
            </a:r>
            <a:br>
              <a:rPr lang="en-US" sz="500" dirty="0"/>
            </a:br>
            <a:r>
              <a:rPr lang="en-US" sz="500" dirty="0"/>
              <a:t>Det Norske Veritas</a:t>
            </a:r>
            <a:br>
              <a:rPr lang="en-US" sz="500" dirty="0"/>
            </a:br>
            <a:r>
              <a:rPr lang="en-US" sz="500" dirty="0"/>
              <a:t>DFCI</a:t>
            </a:r>
            <a:br>
              <a:rPr lang="en-US" sz="500" dirty="0"/>
            </a:br>
            <a:r>
              <a:rPr lang="en-US" sz="500" dirty="0"/>
              <a:t>Dimitrov &amp; Associates</a:t>
            </a:r>
            <a:br>
              <a:rPr lang="en-US" sz="500" dirty="0"/>
            </a:br>
            <a:r>
              <a:rPr lang="en-US" sz="500" dirty="0"/>
              <a:t>DNVGL</a:t>
            </a:r>
            <a:br>
              <a:rPr lang="en-US" sz="500" dirty="0"/>
            </a:br>
            <a:r>
              <a:rPr lang="en-US" sz="500" dirty="0"/>
              <a:t>DON</a:t>
            </a:r>
            <a:br>
              <a:rPr lang="en-US" sz="500" dirty="0"/>
            </a:br>
            <a:r>
              <a:rPr lang="en-US" sz="500" dirty="0"/>
              <a:t>Draper Lab</a:t>
            </a:r>
            <a:br>
              <a:rPr lang="en-US" sz="500" dirty="0"/>
            </a:br>
            <a:r>
              <a:rPr lang="en-US" sz="500" dirty="0" err="1"/>
              <a:t>DRx</a:t>
            </a:r>
            <a:r>
              <a:rPr lang="en-US" sz="500" dirty="0"/>
              <a:t> Safety Management</a:t>
            </a:r>
            <a:br>
              <a:rPr lang="en-US" sz="500" dirty="0"/>
            </a:br>
            <a:r>
              <a:rPr lang="en-US" sz="500" dirty="0"/>
              <a:t>DTU</a:t>
            </a:r>
            <a:br>
              <a:rPr lang="en-US" sz="500" dirty="0"/>
            </a:br>
            <a:r>
              <a:rPr lang="en-US" sz="500" dirty="0"/>
              <a:t>Duke Energy</a:t>
            </a:r>
            <a:br>
              <a:rPr lang="en-US" sz="500" dirty="0"/>
            </a:br>
            <a:r>
              <a:rPr lang="en-US" sz="500" dirty="0"/>
              <a:t>Dutch Safety Board</a:t>
            </a:r>
            <a:br>
              <a:rPr lang="en-US" sz="500" dirty="0"/>
            </a:br>
            <a:r>
              <a:rPr lang="en-US" sz="500" dirty="0"/>
              <a:t>East Japan Railway Co.</a:t>
            </a:r>
            <a:br>
              <a:rPr lang="en-US" sz="500" dirty="0"/>
            </a:br>
            <a:r>
              <a:rPr lang="en-US" sz="500" dirty="0"/>
              <a:t>Eastern Connecticut State University</a:t>
            </a:r>
            <a:br>
              <a:rPr lang="en-US" sz="500" dirty="0"/>
            </a:br>
            <a:r>
              <a:rPr lang="en-US" sz="500" dirty="0"/>
              <a:t>Easy Alliance</a:t>
            </a:r>
            <a:br>
              <a:rPr lang="en-US" sz="500" dirty="0"/>
            </a:br>
            <a:r>
              <a:rPr lang="en-US" sz="500" dirty="0"/>
              <a:t>Edge Case Research, LLC</a:t>
            </a:r>
            <a:br>
              <a:rPr lang="en-US" sz="500" dirty="0"/>
            </a:br>
            <a:r>
              <a:rPr lang="en-US" sz="500" dirty="0" err="1"/>
              <a:t>Effat</a:t>
            </a:r>
            <a:r>
              <a:rPr lang="en-US" sz="500" dirty="0"/>
              <a:t> University</a:t>
            </a:r>
            <a:br>
              <a:rPr lang="en-US" sz="500" dirty="0"/>
            </a:br>
            <a:r>
              <a:rPr lang="en-US" sz="500" dirty="0"/>
              <a:t>Electric Power Research Institute (EPRI)</a:t>
            </a:r>
            <a:br>
              <a:rPr lang="en-US" sz="500" dirty="0"/>
            </a:br>
            <a:r>
              <a:rPr lang="en-US" sz="500" dirty="0" err="1"/>
              <a:t>Electricité</a:t>
            </a:r>
            <a:r>
              <a:rPr lang="en-US" sz="500" dirty="0"/>
              <a:t> de France, Research &amp; Development Center</a:t>
            </a:r>
            <a:br>
              <a:rPr lang="en-US" sz="500" dirty="0"/>
            </a:br>
            <a:r>
              <a:rPr lang="en-US" sz="500" dirty="0"/>
              <a:t>Embraer</a:t>
            </a:r>
            <a:br>
              <a:rPr lang="en-US" sz="500" dirty="0"/>
            </a:br>
            <a:r>
              <a:rPr lang="en-US" sz="500" dirty="0"/>
              <a:t>Embry-Riddle</a:t>
            </a:r>
            <a:br>
              <a:rPr lang="en-US" sz="500" dirty="0"/>
            </a:br>
            <a:r>
              <a:rPr lang="en-US" sz="500" dirty="0"/>
              <a:t>EMC2</a:t>
            </a:r>
            <a:br>
              <a:rPr lang="en-US" sz="500" dirty="0"/>
            </a:br>
            <a:r>
              <a:rPr lang="en-US" sz="500" dirty="0"/>
              <a:t>Emirates Airline</a:t>
            </a:r>
            <a:br>
              <a:rPr lang="en-US" sz="500" dirty="0"/>
            </a:br>
            <a:r>
              <a:rPr lang="en-US" sz="500" dirty="0"/>
              <a:t>Energy Northwest</a:t>
            </a:r>
            <a:br>
              <a:rPr lang="en-US" sz="500" dirty="0"/>
            </a:br>
            <a:r>
              <a:rPr lang="en-US" sz="500" dirty="0" err="1"/>
              <a:t>Enerpath</a:t>
            </a:r>
            <a:br>
              <a:rPr lang="en-US" sz="500" dirty="0"/>
            </a:br>
            <a:r>
              <a:rPr lang="en-US" sz="500" dirty="0" err="1"/>
              <a:t>eni</a:t>
            </a:r>
            <a:r>
              <a:rPr lang="en-US" sz="500" dirty="0"/>
              <a:t> Indonesia</a:t>
            </a:r>
            <a:br>
              <a:rPr lang="en-US" sz="500" dirty="0"/>
            </a:br>
            <a:r>
              <a:rPr lang="en-US" sz="500" dirty="0"/>
              <a:t>ETH Zurich</a:t>
            </a:r>
            <a:br>
              <a:rPr lang="en-US" sz="500" dirty="0"/>
            </a:br>
            <a:r>
              <a:rPr lang="en-US" sz="500" dirty="0"/>
              <a:t>Etsy, Inc.</a:t>
            </a:r>
            <a:br>
              <a:rPr lang="en-US" sz="500" dirty="0"/>
            </a:br>
            <a:r>
              <a:rPr lang="en-US" sz="500" dirty="0" err="1"/>
              <a:t>Eurocity</a:t>
            </a:r>
            <a:br>
              <a:rPr lang="en-US" sz="500" dirty="0"/>
            </a:br>
            <a:r>
              <a:rPr lang="en-US" sz="500" dirty="0"/>
              <a:t>European Aviation Safety Agency</a:t>
            </a:r>
            <a:br>
              <a:rPr lang="en-US" sz="500" dirty="0"/>
            </a:br>
            <a:r>
              <a:rPr lang="en-US" sz="500" dirty="0"/>
              <a:t>Eversource Energy</a:t>
            </a:r>
            <a:br>
              <a:rPr lang="en-US" sz="500" dirty="0"/>
            </a:br>
            <a:r>
              <a:rPr lang="en-US" sz="500" dirty="0"/>
              <a:t>EXCEL Services</a:t>
            </a:r>
            <a:br>
              <a:rPr lang="en-US" sz="500" dirty="0"/>
            </a:br>
            <a:r>
              <a:rPr lang="en-US" sz="500" dirty="0"/>
              <a:t>Exelon Generation</a:t>
            </a:r>
            <a:br>
              <a:rPr lang="en-US" sz="500" dirty="0"/>
            </a:br>
            <a:r>
              <a:rPr lang="en-US" sz="500" dirty="0"/>
              <a:t>Exelon Nuclear</a:t>
            </a:r>
            <a:br>
              <a:rPr lang="en-US" sz="500" dirty="0"/>
            </a:br>
            <a:r>
              <a:rPr lang="en-US" sz="500" dirty="0"/>
              <a:t>EXOCHAIN PBC</a:t>
            </a:r>
            <a:br>
              <a:rPr lang="en-US" sz="500" dirty="0"/>
            </a:br>
            <a:r>
              <a:rPr lang="en-US" sz="500" dirty="0"/>
              <a:t>Exponent</a:t>
            </a:r>
            <a:br>
              <a:rPr lang="en-US" sz="500" dirty="0"/>
            </a:br>
            <a:r>
              <a:rPr lang="en-US" sz="500" dirty="0"/>
              <a:t>Express Scripts</a:t>
            </a:r>
            <a:br>
              <a:rPr lang="en-US" sz="500" dirty="0"/>
            </a:br>
            <a:r>
              <a:rPr lang="en-US" sz="500" dirty="0"/>
              <a:t>ExxonMobil</a:t>
            </a:r>
            <a:br>
              <a:rPr lang="en-US" sz="500" dirty="0"/>
            </a:br>
            <a:r>
              <a:rPr lang="en-US" sz="500" dirty="0"/>
              <a:t>Fatima Group</a:t>
            </a:r>
            <a:br>
              <a:rPr lang="en-US" sz="500" dirty="0"/>
            </a:br>
            <a:r>
              <a:rPr lang="en-US" sz="500" dirty="0"/>
              <a:t>FEBRACTA</a:t>
            </a:r>
            <a:br>
              <a:rPr lang="en-US" sz="500" dirty="0"/>
            </a:br>
            <a:r>
              <a:rPr lang="en-US" sz="500" dirty="0"/>
              <a:t>Federal University of Technology Akure</a:t>
            </a:r>
            <a:br>
              <a:rPr lang="en-US" sz="500" dirty="0"/>
            </a:br>
            <a:r>
              <a:rPr lang="en-US" sz="500" dirty="0"/>
              <a:t>FedEx</a:t>
            </a:r>
            <a:br>
              <a:rPr lang="en-US" sz="500" dirty="0"/>
            </a:br>
            <a:r>
              <a:rPr lang="en-US" sz="500" dirty="0"/>
              <a:t>Fiat Chrysler Automobiles</a:t>
            </a:r>
            <a:br>
              <a:rPr lang="en-US" sz="500" dirty="0"/>
            </a:br>
            <a:r>
              <a:rPr lang="en-US" sz="500" dirty="0"/>
              <a:t>Flint Hills Resources</a:t>
            </a:r>
            <a:br>
              <a:rPr lang="en-US" sz="500" dirty="0"/>
            </a:br>
            <a:r>
              <a:rPr lang="en-US" sz="500" dirty="0"/>
              <a:t>Florida Institute of Technology</a:t>
            </a:r>
            <a:br>
              <a:rPr lang="en-US" sz="500" dirty="0"/>
            </a:br>
            <a:r>
              <a:rPr lang="en-US" sz="500" dirty="0"/>
              <a:t>Florida Tech</a:t>
            </a:r>
            <a:br>
              <a:rPr lang="en-US" sz="500" dirty="0"/>
            </a:br>
            <a:r>
              <a:rPr lang="en-US" sz="500" dirty="0"/>
              <a:t>Fluor</a:t>
            </a:r>
            <a:br>
              <a:rPr lang="en-US" sz="500" dirty="0"/>
            </a:br>
            <a:r>
              <a:rPr lang="en-US" sz="500" dirty="0" err="1"/>
              <a:t>Fluor</a:t>
            </a:r>
            <a:r>
              <a:rPr lang="en-US" sz="500" dirty="0"/>
              <a:t> Canada</a:t>
            </a:r>
            <a:br>
              <a:rPr lang="en-US" sz="500" dirty="0"/>
            </a:br>
            <a:r>
              <a:rPr lang="en-US" sz="500" dirty="0" err="1"/>
              <a:t>flydubai</a:t>
            </a:r>
            <a:br>
              <a:rPr lang="en-US" sz="500" dirty="0"/>
            </a:br>
            <a:r>
              <a:rPr lang="en-US" sz="500" dirty="0"/>
              <a:t>Ford Motor Company</a:t>
            </a:r>
            <a:br>
              <a:rPr lang="en-US" sz="500" dirty="0"/>
            </a:br>
            <a:r>
              <a:rPr lang="en-US" sz="500" dirty="0" err="1"/>
              <a:t>Forsmarks</a:t>
            </a:r>
            <a:r>
              <a:rPr lang="en-US" sz="500" dirty="0"/>
              <a:t> </a:t>
            </a:r>
            <a:r>
              <a:rPr lang="en-US" sz="500" dirty="0" err="1"/>
              <a:t>Kraftgrupp</a:t>
            </a:r>
            <a:r>
              <a:rPr lang="en-US" sz="500" dirty="0"/>
              <a:t> AB</a:t>
            </a:r>
            <a:br>
              <a:rPr lang="en-US" sz="500" dirty="0"/>
            </a:br>
            <a:r>
              <a:rPr lang="en-US" sz="500" dirty="0"/>
              <a:t>Fort Hill Group</a:t>
            </a:r>
            <a:br>
              <a:rPr lang="en-US" sz="500" dirty="0"/>
            </a:br>
            <a:r>
              <a:rPr lang="en-US" sz="500" dirty="0"/>
              <a:t>French Military Health Service</a:t>
            </a:r>
            <a:br>
              <a:rPr lang="en-US" sz="500" dirty="0"/>
            </a:br>
            <a:r>
              <a:rPr lang="en-US" sz="500" dirty="0"/>
              <a:t>Fresenius Medical Care</a:t>
            </a:r>
            <a:br>
              <a:rPr lang="en-US" sz="500" dirty="0"/>
            </a:br>
            <a:r>
              <a:rPr lang="en-US" sz="500" dirty="0"/>
              <a:t>Fulcrum Assessment Ltd</a:t>
            </a:r>
            <a:br>
              <a:rPr lang="en-US" sz="500" dirty="0"/>
            </a:br>
            <a:r>
              <a:rPr lang="en-US" sz="500" dirty="0"/>
              <a:t>GAC</a:t>
            </a:r>
            <a:br>
              <a:rPr lang="en-US" sz="500" dirty="0"/>
            </a:br>
            <a:r>
              <a:rPr lang="en-US" sz="500" dirty="0"/>
              <a:t>GATE</a:t>
            </a:r>
            <a:br>
              <a:rPr lang="en-US" sz="500" dirty="0"/>
            </a:br>
            <a:r>
              <a:rPr lang="en-US" sz="500" dirty="0"/>
              <a:t>GE Aviation</a:t>
            </a:r>
            <a:br>
              <a:rPr lang="en-US" sz="500" dirty="0"/>
            </a:br>
            <a:r>
              <a:rPr lang="en-US" sz="500" dirty="0"/>
              <a:t>General Dynamics</a:t>
            </a:r>
            <a:br>
              <a:rPr lang="en-US" sz="500" dirty="0"/>
            </a:br>
            <a:r>
              <a:rPr lang="en-US" sz="500" dirty="0"/>
              <a:t>General Dynamics Mission Systems (GDMS)</a:t>
            </a:r>
            <a:br>
              <a:rPr lang="en-US" sz="500" dirty="0"/>
            </a:br>
            <a:r>
              <a:rPr lang="en-US" sz="500" dirty="0"/>
              <a:t>General Dynamics Robotics</a:t>
            </a:r>
            <a:br>
              <a:rPr lang="en-US" sz="500" dirty="0"/>
            </a:br>
            <a:r>
              <a:rPr lang="en-US" sz="500" dirty="0"/>
              <a:t>General Electric (GE)</a:t>
            </a:r>
            <a:br>
              <a:rPr lang="en-US" sz="500" dirty="0"/>
            </a:br>
            <a:r>
              <a:rPr lang="en-US" sz="500" dirty="0"/>
              <a:t>General Manager</a:t>
            </a:r>
            <a:br>
              <a:rPr lang="en-US" sz="500" dirty="0"/>
            </a:br>
            <a:r>
              <a:rPr lang="en-US" sz="500" dirty="0"/>
              <a:t>General Motors (GM)</a:t>
            </a:r>
            <a:br>
              <a:rPr lang="en-US" sz="500" dirty="0"/>
            </a:br>
            <a:r>
              <a:rPr lang="en-US" sz="500" dirty="0"/>
              <a:t>George Washington University</a:t>
            </a:r>
            <a:br>
              <a:rPr lang="en-US" sz="500" dirty="0"/>
            </a:br>
            <a:r>
              <a:rPr lang="en-US" sz="500" dirty="0"/>
              <a:t>German Aerospace Center</a:t>
            </a:r>
            <a:br>
              <a:rPr lang="en-US" sz="500" dirty="0"/>
            </a:br>
            <a:r>
              <a:rPr lang="en-US" sz="500" dirty="0" err="1"/>
              <a:t>gh</a:t>
            </a:r>
            <a:r>
              <a:rPr lang="en-US" sz="500" dirty="0"/>
              <a:t> Hastings Associates</a:t>
            </a:r>
            <a:br>
              <a:rPr lang="en-US" sz="500" dirty="0"/>
            </a:br>
            <a:r>
              <a:rPr lang="en-US" sz="500" dirty="0"/>
              <a:t>Google</a:t>
            </a:r>
            <a:br>
              <a:rPr lang="en-US" sz="500" dirty="0"/>
            </a:br>
            <a:r>
              <a:rPr lang="en-US" sz="500" dirty="0"/>
              <a:t>Graz University of Technology</a:t>
            </a:r>
            <a:br>
              <a:rPr lang="en-US" sz="500" dirty="0"/>
            </a:br>
            <a:r>
              <a:rPr lang="en-US" sz="500" dirty="0"/>
              <a:t>Gulfstream Aerospace</a:t>
            </a:r>
            <a:br>
              <a:rPr lang="en-US" sz="500" dirty="0"/>
            </a:br>
            <a:r>
              <a:rPr lang="en-US" sz="500" dirty="0"/>
              <a:t>Hall and Associates, LLC</a:t>
            </a:r>
            <a:br>
              <a:rPr lang="en-US" sz="500" dirty="0"/>
            </a:br>
            <a:r>
              <a:rPr lang="en-US" sz="500" dirty="0"/>
              <a:t>Harris Corporation</a:t>
            </a:r>
            <a:br>
              <a:rPr lang="en-US" sz="500" dirty="0"/>
            </a:br>
            <a:r>
              <a:rPr lang="en-US" sz="500" dirty="0"/>
              <a:t>Harvard Medical School</a:t>
            </a:r>
            <a:br>
              <a:rPr lang="en-US" sz="500" dirty="0"/>
            </a:br>
            <a:r>
              <a:rPr lang="en-US" sz="500" dirty="0"/>
              <a:t>Harvard School of Public Health</a:t>
            </a:r>
            <a:br>
              <a:rPr lang="en-US" sz="500" dirty="0"/>
            </a:br>
            <a:r>
              <a:rPr lang="en-US" sz="500" dirty="0"/>
              <a:t>Harvard University</a:t>
            </a:r>
            <a:br>
              <a:rPr lang="en-US" sz="500" dirty="0"/>
            </a:br>
            <a:r>
              <a:rPr lang="en-US" sz="500" dirty="0"/>
              <a:t>Health Service Queensland</a:t>
            </a:r>
            <a:br>
              <a:rPr lang="en-US" sz="500" dirty="0"/>
            </a:br>
            <a:r>
              <a:rPr lang="en-US" sz="500" dirty="0"/>
              <a:t>Healthcare Systems Engineering Institute</a:t>
            </a:r>
            <a:br>
              <a:rPr lang="en-US" sz="500" dirty="0"/>
            </a:br>
            <a:r>
              <a:rPr lang="en-US" sz="500" dirty="0"/>
              <a:t>Hella Electronics</a:t>
            </a:r>
            <a:br>
              <a:rPr lang="en-US" sz="500" dirty="0"/>
            </a:br>
            <a:r>
              <a:rPr lang="en-US" sz="500" dirty="0"/>
              <a:t>Hellenic Civil Aviation Authority</a:t>
            </a:r>
            <a:br>
              <a:rPr lang="en-US" sz="500" dirty="0"/>
            </a:br>
            <a:r>
              <a:rPr lang="en-US" sz="500" dirty="0"/>
              <a:t>Heriot Watt University, Edinburgh</a:t>
            </a:r>
            <a:br>
              <a:rPr lang="en-US" sz="500" dirty="0"/>
            </a:br>
            <a:r>
              <a:rPr lang="en-US" sz="500" dirty="0"/>
              <a:t>High Engineering School </a:t>
            </a:r>
            <a:r>
              <a:rPr lang="en-US" sz="500" dirty="0" err="1"/>
              <a:t>Technicum</a:t>
            </a:r>
            <a:r>
              <a:rPr lang="en-US" sz="500" dirty="0"/>
              <a:t> </a:t>
            </a:r>
            <a:r>
              <a:rPr lang="en-US" sz="500" dirty="0" err="1"/>
              <a:t>Taurunum</a:t>
            </a:r>
            <a:br>
              <a:rPr lang="en-US" sz="500" dirty="0"/>
            </a:br>
            <a:r>
              <a:rPr lang="en-US" sz="500" dirty="0"/>
              <a:t>High Impact Services, Inc.</a:t>
            </a:r>
            <a:br>
              <a:rPr lang="en-US" sz="500" dirty="0"/>
            </a:br>
            <a:r>
              <a:rPr lang="en-US" sz="500" dirty="0"/>
              <a:t>Hitachi</a:t>
            </a:r>
            <a:br>
              <a:rPr lang="en-US" sz="500" dirty="0"/>
            </a:br>
            <a:r>
              <a:rPr lang="en-US" sz="500" dirty="0" err="1"/>
              <a:t>Hitachi</a:t>
            </a:r>
            <a:r>
              <a:rPr lang="en-US" sz="500" dirty="0"/>
              <a:t> America Ltd</a:t>
            </a:r>
            <a:br>
              <a:rPr lang="en-US" sz="500" dirty="0"/>
            </a:br>
            <a:r>
              <a:rPr lang="en-US" sz="500" dirty="0"/>
              <a:t>Hitachi Automotive systems</a:t>
            </a:r>
            <a:br>
              <a:rPr lang="en-US" sz="500" dirty="0"/>
            </a:br>
            <a:r>
              <a:rPr lang="en-US" sz="500" dirty="0"/>
              <a:t>Hitachi Industry &amp; Control Solutions, Ltd.</a:t>
            </a:r>
            <a:br>
              <a:rPr lang="en-US" sz="500" dirty="0"/>
            </a:br>
            <a:r>
              <a:rPr lang="en-US" sz="500" dirty="0"/>
              <a:t>Hi-Tec Systems</a:t>
            </a:r>
            <a:br>
              <a:rPr lang="en-US" sz="500" dirty="0"/>
            </a:br>
            <a:r>
              <a:rPr lang="en-US" sz="500" dirty="0"/>
              <a:t>Home</a:t>
            </a:r>
            <a:br>
              <a:rPr lang="en-US" sz="500" dirty="0"/>
            </a:br>
            <a:r>
              <a:rPr lang="en-US" sz="500" dirty="0"/>
              <a:t>Homeland Security</a:t>
            </a:r>
            <a:br>
              <a:rPr lang="en-US" sz="500" dirty="0"/>
            </a:br>
            <a:r>
              <a:rPr lang="en-US" sz="500" dirty="0"/>
              <a:t>Honda R&amp;D</a:t>
            </a:r>
            <a:br>
              <a:rPr lang="en-US" sz="500" dirty="0"/>
            </a:br>
            <a:r>
              <a:rPr lang="en-US" sz="500" dirty="0"/>
              <a:t>Honeywell</a:t>
            </a:r>
            <a:br>
              <a:rPr lang="en-US" sz="500" dirty="0"/>
            </a:br>
            <a:r>
              <a:rPr lang="en-US" sz="500" dirty="0"/>
              <a:t>Hong Kong Govt</a:t>
            </a:r>
            <a:br>
              <a:rPr lang="en-US" sz="500" dirty="0"/>
            </a:br>
            <a:r>
              <a:rPr lang="en-US" sz="500" dirty="0" err="1"/>
              <a:t>Hosei</a:t>
            </a:r>
            <a:r>
              <a:rPr lang="en-US" sz="500" dirty="0"/>
              <a:t> University</a:t>
            </a:r>
            <a:br>
              <a:rPr lang="en-US" sz="500" dirty="0"/>
            </a:br>
            <a:r>
              <a:rPr lang="en-US" sz="500" dirty="0"/>
              <a:t>Hyperloop</a:t>
            </a:r>
            <a:br>
              <a:rPr lang="en-US" sz="500" dirty="0"/>
            </a:br>
            <a:r>
              <a:rPr lang="en-US" sz="500" dirty="0" err="1"/>
              <a:t>Hyperloop</a:t>
            </a:r>
            <a:r>
              <a:rPr lang="en-US" sz="500" dirty="0"/>
              <a:t> Transportation Technologies</a:t>
            </a:r>
            <a:br>
              <a:rPr lang="en-US" sz="500" dirty="0"/>
            </a:br>
            <a:r>
              <a:rPr lang="en-US" sz="500" dirty="0"/>
              <a:t>Hyundai </a:t>
            </a:r>
            <a:r>
              <a:rPr lang="en-US" sz="500" dirty="0" err="1"/>
              <a:t>Mobis</a:t>
            </a:r>
            <a:br>
              <a:rPr lang="en-US" sz="500" dirty="0"/>
            </a:br>
            <a:r>
              <a:rPr lang="en-US" sz="500" dirty="0"/>
              <a:t>Hyundai-Kia America</a:t>
            </a:r>
            <a:br>
              <a:rPr lang="en-US" sz="500" dirty="0"/>
            </a:br>
            <a:r>
              <a:rPr lang="en-US" sz="500" dirty="0"/>
              <a:t>IBM</a:t>
            </a:r>
            <a:br>
              <a:rPr lang="en-US" sz="500" dirty="0"/>
            </a:br>
            <a:r>
              <a:rPr lang="en-US" sz="500" dirty="0"/>
              <a:t>Idaho National Laboratory</a:t>
            </a:r>
            <a:br>
              <a:rPr lang="en-US" sz="500" dirty="0"/>
            </a:br>
            <a:r>
              <a:rPr lang="en-US" sz="500" dirty="0"/>
              <a:t>Ike Robotics</a:t>
            </a:r>
            <a:br>
              <a:rPr lang="en-US" sz="500" dirty="0"/>
            </a:br>
            <a:r>
              <a:rPr lang="en-US" sz="500" dirty="0"/>
              <a:t>ILF Consulting Engineers</a:t>
            </a:r>
            <a:br>
              <a:rPr lang="en-US" sz="500" dirty="0"/>
            </a:br>
            <a:r>
              <a:rPr lang="en-US" sz="500" dirty="0"/>
              <a:t>IMES</a:t>
            </a:r>
            <a:br>
              <a:rPr lang="en-US" sz="500" dirty="0"/>
            </a:br>
            <a:r>
              <a:rPr lang="en-US" sz="500" dirty="0"/>
              <a:t>Imperial College London</a:t>
            </a:r>
            <a:br>
              <a:rPr lang="en-US" sz="500" dirty="0"/>
            </a:br>
            <a:r>
              <a:rPr lang="en-US" sz="500" dirty="0" err="1"/>
              <a:t>Indev</a:t>
            </a:r>
            <a:r>
              <a:rPr lang="en-US" sz="500" dirty="0"/>
              <a:t>, LLC</a:t>
            </a:r>
            <a:br>
              <a:rPr lang="en-US" sz="500" dirty="0"/>
            </a:br>
            <a:r>
              <a:rPr lang="en-US" sz="500" dirty="0"/>
              <a:t>Information Technology Promotion Agency (IPA)</a:t>
            </a:r>
            <a:br>
              <a:rPr lang="en-US" sz="500" dirty="0"/>
            </a:br>
            <a:r>
              <a:rPr lang="en-US" sz="500" dirty="0"/>
              <a:t>Institute for Energy Technology (IFE)</a:t>
            </a:r>
            <a:br>
              <a:rPr lang="en-US" sz="500" dirty="0"/>
            </a:br>
            <a:r>
              <a:rPr lang="en-US" sz="500" dirty="0"/>
              <a:t>Institute for Traffic Safety and Automation Engineering</a:t>
            </a:r>
            <a:br>
              <a:rPr lang="en-US" sz="500" dirty="0"/>
            </a:br>
            <a:r>
              <a:rPr lang="en-US" sz="500" dirty="0"/>
              <a:t>Institute of Aeronautics and Space (IAE)</a:t>
            </a:r>
            <a:br>
              <a:rPr lang="en-US" sz="500" dirty="0"/>
            </a:br>
            <a:r>
              <a:rPr lang="en-US" sz="500" dirty="0"/>
              <a:t>Institute of Transport Economics</a:t>
            </a:r>
            <a:br>
              <a:rPr lang="en-US" sz="500" dirty="0"/>
            </a:br>
            <a:r>
              <a:rPr lang="en-US" sz="500" dirty="0"/>
              <a:t>Institute Technological of Aeronautics (ITA)</a:t>
            </a:r>
            <a:br>
              <a:rPr lang="en-US" sz="500" dirty="0"/>
            </a:br>
            <a:r>
              <a:rPr lang="en-US" sz="500" dirty="0"/>
              <a:t>Instituto de </a:t>
            </a:r>
            <a:r>
              <a:rPr lang="en-US" sz="500" dirty="0" err="1"/>
              <a:t>Pesquisas</a:t>
            </a:r>
            <a:r>
              <a:rPr lang="en-US" sz="500" dirty="0"/>
              <a:t> e </a:t>
            </a:r>
            <a:r>
              <a:rPr lang="en-US" sz="500" dirty="0" err="1"/>
              <a:t>Ensaios</a:t>
            </a:r>
            <a:r>
              <a:rPr lang="en-US" sz="500" dirty="0"/>
              <a:t> </a:t>
            </a:r>
            <a:r>
              <a:rPr lang="en-US" sz="500" dirty="0" err="1"/>
              <a:t>em</a:t>
            </a:r>
            <a:r>
              <a:rPr lang="en-US" sz="500" dirty="0"/>
              <a:t> </a:t>
            </a:r>
            <a:r>
              <a:rPr lang="en-US" sz="500" dirty="0" err="1"/>
              <a:t>Voo</a:t>
            </a:r>
            <a:r>
              <a:rPr lang="en-US" sz="500" dirty="0"/>
              <a:t> (IPEV)</a:t>
            </a:r>
            <a:br>
              <a:rPr lang="en-US" sz="500" dirty="0"/>
            </a:br>
            <a:r>
              <a:rPr lang="en-US" sz="500" dirty="0"/>
              <a:t>Instrumentation Laboratory</a:t>
            </a:r>
            <a:br>
              <a:rPr lang="en-US" sz="500" dirty="0"/>
            </a:br>
            <a:r>
              <a:rPr lang="en-US" sz="500" dirty="0"/>
              <a:t>International Space University</a:t>
            </a:r>
            <a:br>
              <a:rPr lang="en-US" sz="500" dirty="0"/>
            </a:br>
            <a:r>
              <a:rPr lang="en-US" sz="500" dirty="0"/>
              <a:t>IQVIA</a:t>
            </a:r>
            <a:br>
              <a:rPr lang="en-US" sz="500" dirty="0"/>
            </a:br>
            <a:r>
              <a:rPr lang="en-US" sz="500" dirty="0"/>
              <a:t>Irish Aviation Authority</a:t>
            </a:r>
            <a:br>
              <a:rPr lang="en-US" sz="500" dirty="0"/>
            </a:br>
            <a:r>
              <a:rPr lang="en-US" sz="500" dirty="0"/>
              <a:t>ISAE-SUPAERO, Toulouse</a:t>
            </a:r>
            <a:br>
              <a:rPr lang="en-US" sz="500" dirty="0"/>
            </a:br>
            <a:r>
              <a:rPr lang="en-US" sz="500" dirty="0"/>
              <a:t>Israel Atomic Energy Commission (IAEC)</a:t>
            </a:r>
            <a:br>
              <a:rPr lang="en-US" sz="500" dirty="0"/>
            </a:br>
            <a:r>
              <a:rPr lang="en-US" sz="500" dirty="0"/>
              <a:t>Israel Institute of Technology</a:t>
            </a:r>
            <a:br>
              <a:rPr lang="en-US" sz="500" dirty="0"/>
            </a:br>
            <a:r>
              <a:rPr lang="en-US" sz="500" dirty="0"/>
              <a:t>ISSS</a:t>
            </a:r>
            <a:br>
              <a:rPr lang="en-US" sz="500" dirty="0"/>
            </a:br>
            <a:r>
              <a:rPr lang="en-US" sz="500" dirty="0"/>
              <a:t>IST, Lisbon, Pt</a:t>
            </a:r>
            <a:br>
              <a:rPr lang="en-US" sz="500" dirty="0"/>
            </a:br>
            <a:r>
              <a:rPr lang="en-US" sz="500" dirty="0" err="1"/>
              <a:t>Istituto</a:t>
            </a:r>
            <a:r>
              <a:rPr lang="en-US" sz="500" dirty="0"/>
              <a:t> Superior </a:t>
            </a:r>
            <a:r>
              <a:rPr lang="en-US" sz="500" dirty="0" err="1"/>
              <a:t>Technico</a:t>
            </a:r>
            <a:br>
              <a:rPr lang="en-US" sz="500" dirty="0"/>
            </a:br>
            <a:r>
              <a:rPr lang="en-US" sz="500" dirty="0"/>
              <a:t>ITA</a:t>
            </a:r>
            <a:br>
              <a:rPr lang="en-US" sz="500" dirty="0"/>
            </a:br>
            <a:r>
              <a:rPr lang="en-US" sz="500" dirty="0"/>
              <a:t>ITER IO – Iberdrola Engineering</a:t>
            </a:r>
            <a:br>
              <a:rPr lang="en-US" sz="500" dirty="0"/>
            </a:br>
            <a:r>
              <a:rPr lang="en-US" sz="500" dirty="0"/>
              <a:t>IVEX</a:t>
            </a:r>
            <a:br>
              <a:rPr lang="en-US" sz="500" dirty="0"/>
            </a:br>
            <a:r>
              <a:rPr lang="en-US" sz="500" dirty="0"/>
              <a:t>Janssen Pharma (J&amp;J)</a:t>
            </a:r>
            <a:br>
              <a:rPr lang="en-US" sz="500" dirty="0"/>
            </a:br>
            <a:r>
              <a:rPr lang="en-US" sz="500" dirty="0"/>
              <a:t>Japan Aerospace Exploration Agency (JAXA)</a:t>
            </a:r>
            <a:br>
              <a:rPr lang="en-US" sz="500" dirty="0"/>
            </a:br>
            <a:r>
              <a:rPr lang="en-US" sz="500" dirty="0"/>
              <a:t>Japan Automotive Software Platform and Architecture (JASPAR)</a:t>
            </a:r>
            <a:br>
              <a:rPr lang="en-US" sz="500" dirty="0"/>
            </a:br>
            <a:r>
              <a:rPr lang="en-US" sz="500" dirty="0"/>
              <a:t>Japan External Trade Organization (JETRO)</a:t>
            </a:r>
            <a:br>
              <a:rPr lang="en-US" sz="500" dirty="0"/>
            </a:br>
            <a:r>
              <a:rPr lang="en-US" sz="500" dirty="0"/>
              <a:t>Japan Management Society</a:t>
            </a:r>
            <a:br>
              <a:rPr lang="en-US" sz="500" dirty="0"/>
            </a:br>
            <a:r>
              <a:rPr lang="en-US" sz="500" dirty="0"/>
              <a:t>Japan Manned Space Systems Corporation (JAMSS)</a:t>
            </a:r>
            <a:br>
              <a:rPr lang="en-US" sz="500" dirty="0"/>
            </a:br>
            <a:r>
              <a:rPr lang="en-US" sz="500" dirty="0"/>
              <a:t>Japan MOT Society</a:t>
            </a:r>
            <a:br>
              <a:rPr lang="en-US" sz="500" dirty="0"/>
            </a:br>
            <a:r>
              <a:rPr lang="en-US" sz="500" dirty="0"/>
              <a:t>JDF Safety Services Ltd</a:t>
            </a:r>
            <a:br>
              <a:rPr lang="en-US" sz="500" dirty="0"/>
            </a:br>
            <a:r>
              <a:rPr lang="en-US" sz="500" dirty="0"/>
              <a:t>Jefferson Lab</a:t>
            </a:r>
            <a:br>
              <a:rPr lang="en-US" sz="500" dirty="0"/>
            </a:br>
            <a:r>
              <a:rPr lang="en-US" sz="500" dirty="0"/>
              <a:t>Jeppesen</a:t>
            </a:r>
            <a:br>
              <a:rPr lang="en-US" sz="500" dirty="0"/>
            </a:br>
            <a:r>
              <a:rPr lang="en-US" sz="500" dirty="0" err="1"/>
              <a:t>Jeppiarsrr</a:t>
            </a:r>
            <a:r>
              <a:rPr lang="en-US" sz="500" dirty="0"/>
              <a:t> Engineering </a:t>
            </a:r>
            <a:r>
              <a:rPr lang="en-US" sz="500" dirty="0" err="1"/>
              <a:t>Colllege</a:t>
            </a:r>
            <a:br>
              <a:rPr lang="en-US" sz="500" dirty="0"/>
            </a:br>
            <a:r>
              <a:rPr lang="en-US" sz="500" dirty="0"/>
              <a:t>Jet Aviation Flight Services, Inc.</a:t>
            </a:r>
            <a:br>
              <a:rPr lang="en-US" sz="500" dirty="0"/>
            </a:br>
            <a:r>
              <a:rPr lang="en-US" sz="500" dirty="0"/>
              <a:t>JHU/APL</a:t>
            </a:r>
            <a:br>
              <a:rPr lang="en-US" sz="500" dirty="0"/>
            </a:br>
            <a:r>
              <a:rPr lang="en-US" sz="500" dirty="0"/>
              <a:t>JLT</a:t>
            </a:r>
            <a:br>
              <a:rPr lang="en-US" sz="500" dirty="0"/>
            </a:br>
            <a:r>
              <a:rPr lang="en-US" sz="500" dirty="0" err="1"/>
              <a:t>Joby</a:t>
            </a:r>
            <a:r>
              <a:rPr lang="en-US" sz="500" dirty="0"/>
              <a:t> Aero, Inc.</a:t>
            </a:r>
            <a:br>
              <a:rPr lang="en-US" sz="500" dirty="0"/>
            </a:br>
            <a:r>
              <a:rPr lang="en-US" sz="500" dirty="0"/>
              <a:t>John Deere</a:t>
            </a:r>
            <a:br>
              <a:rPr lang="en-US" sz="500" dirty="0"/>
            </a:br>
            <a:r>
              <a:rPr lang="en-US" sz="500" dirty="0"/>
              <a:t>Johns Hopkins University</a:t>
            </a:r>
            <a:br>
              <a:rPr lang="en-US" sz="500" dirty="0"/>
            </a:br>
            <a:r>
              <a:rPr lang="en-US" sz="500" dirty="0"/>
              <a:t>JPDO consultant</a:t>
            </a:r>
            <a:br>
              <a:rPr lang="en-US" sz="500" dirty="0"/>
            </a:br>
            <a:r>
              <a:rPr lang="en-US" sz="500" dirty="0"/>
              <a:t>JR-Central</a:t>
            </a:r>
            <a:br>
              <a:rPr lang="en-US" sz="500" dirty="0"/>
            </a:br>
            <a:r>
              <a:rPr lang="en-US" sz="500" dirty="0"/>
              <a:t>Kansas State University</a:t>
            </a:r>
            <a:br>
              <a:rPr lang="en-US" sz="500" dirty="0"/>
            </a:br>
            <a:r>
              <a:rPr lang="en-US" sz="500" dirty="0"/>
              <a:t>Keio University</a:t>
            </a:r>
            <a:br>
              <a:rPr lang="en-US" sz="500" dirty="0"/>
            </a:br>
            <a:r>
              <a:rPr lang="en-US" sz="500" dirty="0"/>
              <a:t>KEPCO E&amp;C</a:t>
            </a:r>
            <a:br>
              <a:rPr lang="en-US" sz="500" dirty="0"/>
            </a:br>
            <a:r>
              <a:rPr lang="en-US" sz="500" dirty="0"/>
              <a:t>KiwiRail</a:t>
            </a:r>
            <a:br>
              <a:rPr lang="en-US" sz="500" dirty="0"/>
            </a:br>
            <a:r>
              <a:rPr lang="en-US" sz="500" dirty="0"/>
              <a:t>KMS Solutions</a:t>
            </a:r>
            <a:br>
              <a:rPr lang="en-US" sz="500" dirty="0"/>
            </a:br>
            <a:r>
              <a:rPr lang="en-US" sz="500" dirty="0"/>
              <a:t>Koch Industries</a:t>
            </a:r>
            <a:br>
              <a:rPr lang="en-US" sz="500" dirty="0"/>
            </a:br>
            <a:r>
              <a:rPr lang="en-US" sz="500" dirty="0" err="1"/>
              <a:t>Konkuk</a:t>
            </a:r>
            <a:r>
              <a:rPr lang="en-US" sz="500" dirty="0"/>
              <a:t> University</a:t>
            </a:r>
            <a:br>
              <a:rPr lang="en-US" sz="500" dirty="0"/>
            </a:br>
            <a:r>
              <a:rPr lang="en-US" sz="500" dirty="0"/>
              <a:t>Korea Atomic Energy Research Institute</a:t>
            </a:r>
            <a:br>
              <a:rPr lang="en-US" sz="500" dirty="0"/>
            </a:br>
            <a:r>
              <a:rPr lang="en-US" sz="500" dirty="0"/>
              <a:t>Korea Institute of Aviation Safety Technology (KIAST)</a:t>
            </a:r>
            <a:br>
              <a:rPr lang="en-US" sz="500" dirty="0"/>
            </a:br>
            <a:r>
              <a:rPr lang="en-US" sz="500" dirty="0"/>
              <a:t>Korea University</a:t>
            </a:r>
            <a:br>
              <a:rPr lang="en-US" sz="500" dirty="0"/>
            </a:br>
            <a:r>
              <a:rPr lang="en-US" sz="500" dirty="0" err="1"/>
              <a:t>Korry</a:t>
            </a:r>
            <a:r>
              <a:rPr lang="en-US" sz="500" dirty="0"/>
              <a:t> Electronics</a:t>
            </a:r>
            <a:br>
              <a:rPr lang="en-US" sz="500" dirty="0"/>
            </a:br>
            <a:r>
              <a:rPr lang="en-US" sz="500" dirty="0"/>
              <a:t>KOSTAL</a:t>
            </a:r>
            <a:br>
              <a:rPr lang="en-US" sz="500" dirty="0"/>
            </a:br>
            <a:r>
              <a:rPr lang="en-US" sz="500" dirty="0"/>
              <a:t>KSU</a:t>
            </a:r>
            <a:br>
              <a:rPr lang="en-US" sz="500" dirty="0"/>
            </a:br>
            <a:r>
              <a:rPr lang="en-US" sz="500" dirty="0"/>
              <a:t>KTH Royal Institute of Technology</a:t>
            </a:r>
            <a:br>
              <a:rPr lang="en-US" sz="500" dirty="0"/>
            </a:br>
            <a:r>
              <a:rPr lang="en-US" sz="500" dirty="0"/>
              <a:t>kVA</a:t>
            </a:r>
            <a:br>
              <a:rPr lang="en-US" sz="500" dirty="0"/>
            </a:br>
            <a:r>
              <a:rPr lang="en-US" sz="500" dirty="0"/>
              <a:t>Kyushu University</a:t>
            </a:r>
            <a:br>
              <a:rPr lang="en-US" sz="500" dirty="0"/>
            </a:br>
            <a:r>
              <a:rPr lang="en-US" sz="500" dirty="0" err="1"/>
              <a:t>Landsnet</a:t>
            </a:r>
            <a:br>
              <a:rPr lang="en-US" sz="500" dirty="0"/>
            </a:br>
            <a:r>
              <a:rPr lang="en-US" sz="500" dirty="0" err="1"/>
              <a:t>Landsvirkjun</a:t>
            </a:r>
            <a:br>
              <a:rPr lang="en-US" sz="500" dirty="0"/>
            </a:br>
            <a:r>
              <a:rPr lang="en-US" sz="500" dirty="0"/>
              <a:t>Lawrence Berkeley National Laboratory (LBNL)</a:t>
            </a:r>
            <a:br>
              <a:rPr lang="en-US" sz="500" dirty="0"/>
            </a:br>
            <a:r>
              <a:rPr lang="en-US" sz="500" dirty="0"/>
              <a:t>Lawrence Livermore National Laboratory (LLNL)</a:t>
            </a:r>
            <a:br>
              <a:rPr lang="en-US" sz="500" dirty="0"/>
            </a:br>
            <a:r>
              <a:rPr lang="en-US" sz="500" dirty="0"/>
              <a:t>Leidos</a:t>
            </a:r>
            <a:br>
              <a:rPr lang="en-US" sz="500" dirty="0"/>
            </a:br>
            <a:r>
              <a:rPr lang="en-US" sz="500" dirty="0"/>
              <a:t>Liberty Mutual Insurance</a:t>
            </a:r>
            <a:br>
              <a:rPr lang="en-US" sz="500" dirty="0"/>
            </a:br>
            <a:r>
              <a:rPr lang="en-US" sz="500" dirty="0"/>
              <a:t>Liberty Mutual Research Institute</a:t>
            </a:r>
            <a:br>
              <a:rPr lang="en-US" sz="500" dirty="0"/>
            </a:br>
            <a:r>
              <a:rPr lang="en-US" sz="500" dirty="0"/>
              <a:t>Liberty Mutual Research Institute for Safety</a:t>
            </a:r>
            <a:br>
              <a:rPr lang="en-US" sz="500" dirty="0"/>
            </a:br>
            <a:r>
              <a:rPr lang="en-US" sz="500" dirty="0"/>
              <a:t>Lincoln Laboratory</a:t>
            </a:r>
            <a:br>
              <a:rPr lang="en-US" sz="500" dirty="0"/>
            </a:br>
            <a:r>
              <a:rPr lang="en-US" sz="500" dirty="0"/>
              <a:t>LJT Associates Inc.</a:t>
            </a:r>
            <a:br>
              <a:rPr lang="en-US" sz="500" dirty="0"/>
            </a:br>
            <a:r>
              <a:rPr lang="en-US" sz="500" dirty="0"/>
              <a:t>Lockheed Martin Corporation (LMCO)</a:t>
            </a:r>
            <a:br>
              <a:rPr lang="en-US" sz="500" dirty="0"/>
            </a:br>
            <a:r>
              <a:rPr lang="en-US" sz="500" dirty="0"/>
              <a:t>Loughborough University</a:t>
            </a:r>
            <a:br>
              <a:rPr lang="en-US" sz="500" dirty="0"/>
            </a:br>
            <a:r>
              <a:rPr lang="en-US" sz="500" dirty="0"/>
              <a:t>Lund University</a:t>
            </a:r>
            <a:br>
              <a:rPr lang="en-US" sz="500" dirty="0"/>
            </a:br>
            <a:r>
              <a:rPr lang="en-US" sz="500" dirty="0"/>
              <a:t>Lyft</a:t>
            </a:r>
            <a:br>
              <a:rPr lang="en-US" sz="500" dirty="0"/>
            </a:br>
            <a:r>
              <a:rPr lang="en-US" sz="500" dirty="0"/>
              <a:t>MacAulay-Brown Inc.</a:t>
            </a:r>
            <a:br>
              <a:rPr lang="en-US" sz="500" dirty="0"/>
            </a:br>
            <a:r>
              <a:rPr lang="en-US" sz="500" dirty="0" err="1"/>
              <a:t>Mälardalen</a:t>
            </a:r>
            <a:r>
              <a:rPr lang="en-US" sz="500" dirty="0"/>
              <a:t> University</a:t>
            </a:r>
            <a:br>
              <a:rPr lang="en-US" sz="500" dirty="0"/>
            </a:br>
            <a:r>
              <a:rPr lang="en-US" sz="500" dirty="0"/>
              <a:t>Marsh, Inc.</a:t>
            </a:r>
            <a:br>
              <a:rPr lang="en-US" sz="500" dirty="0"/>
            </a:br>
            <a:r>
              <a:rPr lang="en-US" sz="500" dirty="0"/>
              <a:t>Massachusetts Dept. of Public Health</a:t>
            </a:r>
            <a:br>
              <a:rPr lang="en-US" sz="500" dirty="0"/>
            </a:br>
            <a:r>
              <a:rPr lang="en-US" sz="500" dirty="0"/>
              <a:t>Massachusetts General Hospital</a:t>
            </a:r>
            <a:br>
              <a:rPr lang="en-US" sz="500" dirty="0"/>
            </a:br>
            <a:r>
              <a:rPr lang="en-US" sz="500" dirty="0"/>
              <a:t>Massachusetts Institute of Technology (MIT)</a:t>
            </a:r>
            <a:br>
              <a:rPr lang="en-US" sz="500" dirty="0"/>
            </a:br>
            <a:r>
              <a:rPr lang="en-US" sz="500" dirty="0"/>
              <a:t>MathWorks</a:t>
            </a:r>
            <a:br>
              <a:rPr lang="en-US" sz="500" dirty="0"/>
            </a:br>
            <a:r>
              <a:rPr lang="en-US" sz="500" dirty="0"/>
              <a:t>Mazda North American Operations</a:t>
            </a:r>
            <a:br>
              <a:rPr lang="en-US" sz="500" dirty="0"/>
            </a:br>
            <a:r>
              <a:rPr lang="en-US" sz="500" dirty="0"/>
              <a:t>McMaster University</a:t>
            </a:r>
            <a:br>
              <a:rPr lang="en-US" sz="500" dirty="0"/>
            </a:br>
            <a:r>
              <a:rPr lang="en-US" sz="500" dirty="0"/>
              <a:t>MD PnP Program</a:t>
            </a:r>
            <a:br>
              <a:rPr lang="en-US" sz="500" dirty="0"/>
            </a:br>
            <a:r>
              <a:rPr lang="en-US" sz="500" dirty="0" err="1"/>
              <a:t>Medisas</a:t>
            </a:r>
            <a:br>
              <a:rPr lang="en-US" sz="500" dirty="0"/>
            </a:br>
            <a:r>
              <a:rPr lang="en-US" sz="500" dirty="0"/>
              <a:t>Medtronic</a:t>
            </a:r>
            <a:br>
              <a:rPr lang="en-US" sz="500" dirty="0"/>
            </a:br>
            <a:r>
              <a:rPr lang="en-US" sz="500" dirty="0"/>
              <a:t>Merchant Shipping</a:t>
            </a:r>
            <a:br>
              <a:rPr lang="en-US" sz="500" dirty="0"/>
            </a:br>
            <a:r>
              <a:rPr lang="en-US" sz="500" dirty="0"/>
              <a:t>Meredith Intelligence</a:t>
            </a:r>
            <a:br>
              <a:rPr lang="en-US" sz="500" dirty="0"/>
            </a:br>
            <a:r>
              <a:rPr lang="en-US" sz="500" dirty="0"/>
              <a:t>Metro North Hospital</a:t>
            </a:r>
            <a:br>
              <a:rPr lang="en-US" sz="500" dirty="0"/>
            </a:br>
            <a:r>
              <a:rPr lang="en-US" sz="500" dirty="0" err="1"/>
              <a:t>Metrolinx</a:t>
            </a:r>
            <a:br>
              <a:rPr lang="en-US" sz="500" dirty="0"/>
            </a:br>
            <a:r>
              <a:rPr lang="en-US" sz="500" dirty="0"/>
              <a:t>Microsystems Automation Group</a:t>
            </a:r>
            <a:br>
              <a:rPr lang="en-US" sz="500" dirty="0"/>
            </a:br>
            <a:r>
              <a:rPr lang="en-US" sz="500" dirty="0" err="1"/>
              <a:t>MicroSystems</a:t>
            </a:r>
            <a:r>
              <a:rPr lang="en-US" sz="500" dirty="0"/>
              <a:t> Automation Group (MSAG)</a:t>
            </a:r>
            <a:br>
              <a:rPr lang="en-US" sz="500" dirty="0"/>
            </a:br>
            <a:r>
              <a:rPr lang="en-US" sz="500" dirty="0"/>
              <a:t>Mind Networks</a:t>
            </a:r>
            <a:br>
              <a:rPr lang="en-US" sz="500" dirty="0"/>
            </a:br>
            <a:r>
              <a:rPr lang="en-US" sz="500" dirty="0"/>
              <a:t>MINES </a:t>
            </a:r>
            <a:r>
              <a:rPr lang="en-US" sz="500" dirty="0" err="1"/>
              <a:t>ParisTech</a:t>
            </a:r>
            <a:br>
              <a:rPr lang="en-US" sz="500" dirty="0"/>
            </a:br>
            <a:r>
              <a:rPr lang="en-US" sz="500" dirty="0"/>
              <a:t>Ministry of Health, Kuwait Cancer Control center</a:t>
            </a:r>
            <a:br>
              <a:rPr lang="en-US" sz="500" dirty="0"/>
            </a:br>
            <a:r>
              <a:rPr lang="en-US" sz="500" dirty="0"/>
              <a:t>Ministry of Land, Infrastructure and Transport (MLIT)</a:t>
            </a:r>
            <a:br>
              <a:rPr lang="en-US" sz="500" dirty="0"/>
            </a:br>
            <a:r>
              <a:rPr lang="en-US" sz="500" dirty="0"/>
              <a:t>Ministry of Public Security of the P.R.C.</a:t>
            </a:r>
            <a:br>
              <a:rPr lang="en-US" sz="500" dirty="0"/>
            </a:br>
            <a:r>
              <a:rPr lang="en-US" sz="500" dirty="0"/>
              <a:t>MIT</a:t>
            </a:r>
            <a:br>
              <a:rPr lang="en-US" sz="500" dirty="0"/>
            </a:br>
            <a:r>
              <a:rPr lang="en-US" sz="500" dirty="0" err="1"/>
              <a:t>MIT</a:t>
            </a:r>
            <a:r>
              <a:rPr lang="en-US" sz="500" dirty="0"/>
              <a:t> </a:t>
            </a:r>
            <a:r>
              <a:rPr lang="en-US" sz="500" dirty="0" err="1"/>
              <a:t>AeroAstro</a:t>
            </a:r>
            <a:br>
              <a:rPr lang="en-US" sz="500" dirty="0"/>
            </a:br>
            <a:r>
              <a:rPr lang="en-US" sz="500" dirty="0"/>
              <a:t>MIT </a:t>
            </a:r>
            <a:r>
              <a:rPr lang="en-US" sz="500" dirty="0" err="1"/>
              <a:t>AgeLab</a:t>
            </a:r>
            <a:br>
              <a:rPr lang="en-US" sz="500" dirty="0"/>
            </a:br>
            <a:r>
              <a:rPr lang="en-US" sz="500" dirty="0"/>
              <a:t>MIT CBI</a:t>
            </a:r>
            <a:br>
              <a:rPr lang="en-US" sz="500" dirty="0"/>
            </a:br>
            <a:r>
              <a:rPr lang="en-US" sz="500" dirty="0"/>
              <a:t>MIT CSAIL</a:t>
            </a:r>
            <a:br>
              <a:rPr lang="en-US" sz="500" dirty="0"/>
            </a:br>
            <a:r>
              <a:rPr lang="en-US" sz="500" dirty="0"/>
              <a:t>MIT EECS</a:t>
            </a:r>
            <a:br>
              <a:rPr lang="en-US" sz="500" dirty="0"/>
            </a:br>
            <a:r>
              <a:rPr lang="en-US" sz="500" dirty="0"/>
              <a:t>MIT Engineering Systems Division (ESD)</a:t>
            </a:r>
            <a:br>
              <a:rPr lang="en-US" sz="500" dirty="0"/>
            </a:br>
            <a:r>
              <a:rPr lang="en-US" sz="500" dirty="0"/>
              <a:t>MIT Gymnastics</a:t>
            </a:r>
            <a:br>
              <a:rPr lang="en-US" sz="500" dirty="0"/>
            </a:br>
            <a:r>
              <a:rPr lang="en-US" sz="500" dirty="0"/>
              <a:t>MIT IC3</a:t>
            </a:r>
            <a:br>
              <a:rPr lang="en-US" sz="500" dirty="0"/>
            </a:br>
            <a:r>
              <a:rPr lang="en-US" sz="500" dirty="0"/>
              <a:t>MIT Lincoln Laboratory</a:t>
            </a:r>
            <a:br>
              <a:rPr lang="en-US" sz="500" dirty="0"/>
            </a:br>
            <a:r>
              <a:rPr lang="en-US" sz="500" dirty="0"/>
              <a:t>MIT Nuclear Science and Engineering (NSE)</a:t>
            </a:r>
            <a:br>
              <a:rPr lang="en-US" sz="500" dirty="0"/>
            </a:br>
            <a:r>
              <a:rPr lang="en-US" sz="500" dirty="0"/>
              <a:t>MIT Sloan School of Management</a:t>
            </a:r>
            <a:br>
              <a:rPr lang="en-US" sz="500" dirty="0"/>
            </a:br>
            <a:r>
              <a:rPr lang="en-US" sz="500" dirty="0"/>
              <a:t>MIT SSRC</a:t>
            </a:r>
            <a:br>
              <a:rPr lang="en-US" sz="500" dirty="0"/>
            </a:br>
            <a:r>
              <a:rPr lang="en-US" sz="500" dirty="0"/>
              <a:t>MIT System Design and Management (SDM)</a:t>
            </a:r>
            <a:br>
              <a:rPr lang="en-US" sz="500" dirty="0"/>
            </a:br>
            <a:r>
              <a:rPr lang="en-US" sz="500" dirty="0"/>
              <a:t>MIT Technology Policy Program</a:t>
            </a:r>
            <a:br>
              <a:rPr lang="en-US" sz="500" dirty="0"/>
            </a:br>
            <a:r>
              <a:rPr lang="en-US" sz="500" dirty="0"/>
              <a:t>MITRE Corporation</a:t>
            </a:r>
            <a:br>
              <a:rPr lang="en-US" sz="500" dirty="0"/>
            </a:br>
            <a:r>
              <a:rPr lang="en-US" sz="500" dirty="0"/>
              <a:t>Mitsubishi Heavy Industries America</a:t>
            </a:r>
            <a:br>
              <a:rPr lang="en-US" sz="500" dirty="0"/>
            </a:br>
            <a:r>
              <a:rPr lang="en-US" sz="500" dirty="0" err="1"/>
              <a:t>Mobis</a:t>
            </a:r>
            <a:r>
              <a:rPr lang="en-US" sz="500" dirty="0"/>
              <a:t> North America</a:t>
            </a:r>
            <a:br>
              <a:rPr lang="en-US" sz="500" dirty="0"/>
            </a:br>
            <a:r>
              <a:rPr lang="en-US" sz="500" dirty="0" err="1"/>
              <a:t>Moderna</a:t>
            </a:r>
            <a:br>
              <a:rPr lang="en-US" sz="500" dirty="0"/>
            </a:br>
            <a:r>
              <a:rPr lang="en-US" sz="500" dirty="0" err="1"/>
              <a:t>Monadnoclk</a:t>
            </a:r>
            <a:r>
              <a:rPr lang="en-US" sz="500" dirty="0"/>
              <a:t> Paper Mills, Inc.</a:t>
            </a:r>
            <a:br>
              <a:rPr lang="en-US" sz="500" dirty="0"/>
            </a:br>
            <a:r>
              <a:rPr lang="en-US" sz="500" dirty="0"/>
              <a:t>MPR Associates, Inc.</a:t>
            </a:r>
            <a:br>
              <a:rPr lang="en-US" sz="500" dirty="0"/>
            </a:br>
            <a:r>
              <a:rPr lang="en-US" sz="500" dirty="0"/>
              <a:t>MTA New York City Transit</a:t>
            </a:r>
            <a:br>
              <a:rPr lang="en-US" sz="500" dirty="0"/>
            </a:br>
            <a:r>
              <a:rPr lang="en-US" sz="500" dirty="0" err="1"/>
              <a:t>MTechnology</a:t>
            </a:r>
            <a:r>
              <a:rPr lang="en-US" sz="500" dirty="0"/>
              <a:t>, Inc.</a:t>
            </a:r>
            <a:br>
              <a:rPr lang="en-US" sz="500" dirty="0"/>
            </a:br>
            <a:r>
              <a:rPr lang="en-US" sz="500" dirty="0"/>
              <a:t>Nagoya University</a:t>
            </a:r>
            <a:br>
              <a:rPr lang="en-US" sz="500" dirty="0"/>
            </a:br>
            <a:r>
              <a:rPr lang="en-US" sz="500" dirty="0"/>
              <a:t>Nanjing University of Aeronautics and Astronautics</a:t>
            </a:r>
            <a:br>
              <a:rPr lang="en-US" sz="500" dirty="0"/>
            </a:br>
            <a:r>
              <a:rPr lang="en-US" sz="500" dirty="0"/>
              <a:t>NASA</a:t>
            </a:r>
            <a:br>
              <a:rPr lang="en-US" sz="500" dirty="0"/>
            </a:br>
            <a:r>
              <a:rPr lang="en-US" sz="500" dirty="0" err="1"/>
              <a:t>NASA</a:t>
            </a:r>
            <a:r>
              <a:rPr lang="en-US" sz="500" dirty="0"/>
              <a:t> Ames Research Center</a:t>
            </a:r>
            <a:br>
              <a:rPr lang="en-US" sz="500" dirty="0"/>
            </a:br>
            <a:r>
              <a:rPr lang="en-US" sz="500" dirty="0"/>
              <a:t>NASA Langley Research Center</a:t>
            </a:r>
            <a:br>
              <a:rPr lang="en-US" sz="500" dirty="0"/>
            </a:br>
            <a:r>
              <a:rPr lang="en-US" sz="500" dirty="0"/>
              <a:t>NASA Safety Center</a:t>
            </a:r>
            <a:br>
              <a:rPr lang="en-US" sz="500" dirty="0"/>
            </a:br>
            <a:r>
              <a:rPr lang="en-US" sz="500" dirty="0"/>
              <a:t>National Civil Aviation Agency (ANAC)</a:t>
            </a:r>
            <a:br>
              <a:rPr lang="en-US" sz="500" dirty="0"/>
            </a:br>
            <a:r>
              <a:rPr lang="en-US" sz="500" dirty="0"/>
              <a:t>National Institute of Aerospace (NIA)</a:t>
            </a:r>
            <a:br>
              <a:rPr lang="en-US" sz="500" dirty="0"/>
            </a:br>
            <a:r>
              <a:rPr lang="en-US" sz="500" dirty="0"/>
              <a:t>National Institute of Informatics</a:t>
            </a:r>
            <a:br>
              <a:rPr lang="en-US" sz="500" dirty="0"/>
            </a:br>
            <a:r>
              <a:rPr lang="en-US" sz="500" dirty="0"/>
              <a:t>National Institute of Maritime, Port and Aviation Technology</a:t>
            </a:r>
            <a:br>
              <a:rPr lang="en-US" sz="500" dirty="0"/>
            </a:br>
            <a:r>
              <a:rPr lang="en-US" sz="500" dirty="0"/>
              <a:t>National Nuclear Energy Commission (CNEN)</a:t>
            </a:r>
            <a:br>
              <a:rPr lang="en-US" sz="500" dirty="0"/>
            </a:br>
            <a:r>
              <a:rPr lang="en-US" sz="500" dirty="0"/>
              <a:t>National Technical University of Athens</a:t>
            </a:r>
            <a:br>
              <a:rPr lang="en-US" sz="500" dirty="0"/>
            </a:br>
            <a:r>
              <a:rPr lang="en-US" sz="500" dirty="0"/>
              <a:t>National </a:t>
            </a:r>
            <a:r>
              <a:rPr lang="en-US" sz="500" dirty="0" err="1"/>
              <a:t>Yulin</a:t>
            </a:r>
            <a:r>
              <a:rPr lang="en-US" sz="500" dirty="0"/>
              <a:t> University of Science and Technology (</a:t>
            </a:r>
            <a:r>
              <a:rPr lang="en-US" sz="500" dirty="0" err="1"/>
              <a:t>YunTech</a:t>
            </a:r>
            <a:r>
              <a:rPr lang="en-US" sz="500" dirty="0"/>
              <a:t>)</a:t>
            </a:r>
            <a:br>
              <a:rPr lang="en-US" sz="500" dirty="0"/>
            </a:br>
            <a:r>
              <a:rPr lang="en-US" sz="500" dirty="0"/>
              <a:t>Nelson HF Safety Consulting, LLC</a:t>
            </a:r>
            <a:br>
              <a:rPr lang="en-US" sz="500" dirty="0"/>
            </a:br>
            <a:r>
              <a:rPr lang="en-US" sz="500" dirty="0" err="1"/>
              <a:t>Netanium</a:t>
            </a:r>
            <a:br>
              <a:rPr lang="en-US" sz="500" dirty="0"/>
            </a:br>
            <a:r>
              <a:rPr lang="en-US" sz="500" dirty="0" err="1"/>
              <a:t>Nextrans</a:t>
            </a:r>
            <a:r>
              <a:rPr lang="en-US" sz="500" dirty="0"/>
              <a:t> Center, Purdue University</a:t>
            </a:r>
            <a:br>
              <a:rPr lang="en-US" sz="500" dirty="0"/>
            </a:br>
            <a:r>
              <a:rPr lang="en-US" sz="500" dirty="0"/>
              <a:t>Nissan</a:t>
            </a:r>
            <a:br>
              <a:rPr lang="en-US" sz="500" dirty="0"/>
            </a:br>
            <a:r>
              <a:rPr lang="en-US" sz="500" dirty="0" err="1"/>
              <a:t>Nissan</a:t>
            </a:r>
            <a:r>
              <a:rPr lang="en-US" sz="500" dirty="0"/>
              <a:t> Motor Company</a:t>
            </a:r>
            <a:br>
              <a:rPr lang="en-US" sz="500" dirty="0"/>
            </a:br>
            <a:r>
              <a:rPr lang="en-US" sz="500" dirty="0" err="1"/>
              <a:t>NodeIn</a:t>
            </a:r>
            <a:br>
              <a:rPr lang="en-US" sz="500" dirty="0"/>
            </a:br>
            <a:r>
              <a:rPr lang="en-US" sz="500" dirty="0"/>
              <a:t>Nor Armed Forces</a:t>
            </a:r>
            <a:br>
              <a:rPr lang="en-US" sz="500" dirty="0"/>
            </a:br>
            <a:r>
              <a:rPr lang="en-US" sz="500" dirty="0"/>
              <a:t>North Atlantic Treaty Organization (NATO)</a:t>
            </a:r>
            <a:br>
              <a:rPr lang="en-US" sz="500" dirty="0"/>
            </a:br>
            <a:r>
              <a:rPr lang="en-US" sz="500" dirty="0"/>
              <a:t>Northeastern University</a:t>
            </a:r>
            <a:br>
              <a:rPr lang="en-US" sz="500" dirty="0"/>
            </a:br>
            <a:r>
              <a:rPr lang="en-US" sz="500" dirty="0"/>
              <a:t>Northrop Grumman</a:t>
            </a:r>
            <a:br>
              <a:rPr lang="en-US" sz="500" dirty="0"/>
            </a:br>
            <a:r>
              <a:rPr lang="en-US" sz="500" dirty="0"/>
              <a:t>Norwegian Military Accident Investigation Board (AIB)</a:t>
            </a:r>
            <a:br>
              <a:rPr lang="en-US" sz="500" dirty="0"/>
            </a:br>
            <a:r>
              <a:rPr lang="en-US" sz="500" dirty="0"/>
              <a:t>Norwegian University of Science and Technology (NTNU)</a:t>
            </a:r>
            <a:br>
              <a:rPr lang="en-US" sz="500" dirty="0"/>
            </a:br>
            <a:r>
              <a:rPr lang="en-US" sz="500" dirty="0"/>
              <a:t>Nova Systems</a:t>
            </a:r>
            <a:br>
              <a:rPr lang="en-US" sz="500" dirty="0"/>
            </a:br>
            <a:r>
              <a:rPr lang="en-US" sz="500" dirty="0"/>
              <a:t>Novartis Institute of Biomedical Research</a:t>
            </a:r>
            <a:br>
              <a:rPr lang="en-US" sz="500" dirty="0"/>
            </a:br>
            <a:r>
              <a:rPr lang="en-US" sz="500" dirty="0"/>
              <a:t>NSTAR Electric &amp; Gas</a:t>
            </a:r>
            <a:br>
              <a:rPr lang="en-US" sz="500" dirty="0"/>
            </a:br>
            <a:r>
              <a:rPr lang="en-US" sz="500" dirty="0"/>
              <a:t>NSWC Crane</a:t>
            </a:r>
            <a:br>
              <a:rPr lang="en-US" sz="500" dirty="0"/>
            </a:br>
            <a:r>
              <a:rPr lang="en-US" sz="500" dirty="0" err="1"/>
              <a:t>NuScale</a:t>
            </a:r>
            <a:r>
              <a:rPr lang="en-US" sz="500" dirty="0"/>
              <a:t> Power, LLC</a:t>
            </a:r>
            <a:br>
              <a:rPr lang="en-US" sz="500" dirty="0"/>
            </a:br>
            <a:r>
              <a:rPr lang="en-US" sz="500" dirty="0" err="1"/>
              <a:t>nuTonomy</a:t>
            </a:r>
            <a:br>
              <a:rPr lang="en-US" sz="500" dirty="0"/>
            </a:br>
            <a:r>
              <a:rPr lang="en-US" sz="500" dirty="0"/>
              <a:t>NUWC Newport</a:t>
            </a:r>
            <a:br>
              <a:rPr lang="en-US" sz="500" dirty="0"/>
            </a:br>
            <a:r>
              <a:rPr lang="en-US" sz="500" dirty="0"/>
              <a:t>NVIDIA</a:t>
            </a:r>
            <a:br>
              <a:rPr lang="en-US" sz="500" dirty="0"/>
            </a:br>
            <a:r>
              <a:rPr lang="en-US" sz="500" dirty="0" err="1"/>
              <a:t>Objectstream</a:t>
            </a:r>
            <a:r>
              <a:rPr lang="en-US" sz="500" dirty="0"/>
              <a:t> Inc.</a:t>
            </a:r>
            <a:br>
              <a:rPr lang="en-US" sz="500" dirty="0"/>
            </a:br>
            <a:r>
              <a:rPr lang="en-US" sz="500" dirty="0"/>
              <a:t>OMRON Automotive Electronics </a:t>
            </a:r>
            <a:r>
              <a:rPr lang="en-US" sz="500" dirty="0" err="1"/>
              <a:t>Co.Ltd</a:t>
            </a:r>
            <a:r>
              <a:rPr lang="en-US" sz="500" dirty="0"/>
              <a:t>.</a:t>
            </a:r>
            <a:br>
              <a:rPr lang="en-US" sz="500" dirty="0"/>
            </a:br>
            <a:r>
              <a:rPr lang="en-US" sz="500" dirty="0" err="1"/>
              <a:t>OneCrew</a:t>
            </a:r>
            <a:r>
              <a:rPr lang="en-US" sz="500" dirty="0"/>
              <a:t> Ltd</a:t>
            </a:r>
            <a:br>
              <a:rPr lang="en-US" sz="500" dirty="0"/>
            </a:br>
            <a:r>
              <a:rPr lang="en-US" sz="500" dirty="0"/>
              <a:t>Ontario Power Generation</a:t>
            </a:r>
            <a:br>
              <a:rPr lang="en-US" sz="500" dirty="0"/>
            </a:br>
            <a:r>
              <a:rPr lang="en-US" sz="500" dirty="0"/>
              <a:t>Optimus Ride</a:t>
            </a:r>
            <a:br>
              <a:rPr lang="en-US" sz="500" dirty="0"/>
            </a:br>
            <a:r>
              <a:rPr lang="en-US" sz="500" dirty="0"/>
              <a:t>ORCHSE Strategies LLC</a:t>
            </a:r>
            <a:br>
              <a:rPr lang="en-US" sz="500" dirty="0"/>
            </a:br>
            <a:r>
              <a:rPr lang="en-US" sz="500" dirty="0"/>
              <a:t>Oregon Health and Science University</a:t>
            </a:r>
            <a:br>
              <a:rPr lang="en-US" sz="500" dirty="0"/>
            </a:br>
            <a:r>
              <a:rPr lang="en-US" sz="500" dirty="0"/>
              <a:t>Oregon State University</a:t>
            </a:r>
            <a:br>
              <a:rPr lang="en-US" sz="500" dirty="0"/>
            </a:br>
            <a:r>
              <a:rPr lang="en-US" sz="500" dirty="0" err="1"/>
              <a:t>Orlady</a:t>
            </a:r>
            <a:r>
              <a:rPr lang="en-US" sz="500" dirty="0"/>
              <a:t> Associates</a:t>
            </a:r>
            <a:br>
              <a:rPr lang="en-US" sz="500" dirty="0"/>
            </a:br>
            <a:r>
              <a:rPr lang="en-US" sz="500" dirty="0"/>
              <a:t>ORMAST</a:t>
            </a:r>
            <a:br>
              <a:rPr lang="en-US" sz="500" dirty="0"/>
            </a:br>
            <a:r>
              <a:rPr lang="en-US" sz="500" dirty="0"/>
              <a:t>P3 North America</a:t>
            </a:r>
            <a:br>
              <a:rPr lang="en-US" sz="500" dirty="0"/>
            </a:br>
            <a:r>
              <a:rPr lang="en-US" sz="500" dirty="0"/>
              <a:t>PA Consulting Group</a:t>
            </a:r>
            <a:br>
              <a:rPr lang="en-US" sz="500" dirty="0"/>
            </a:br>
            <a:r>
              <a:rPr lang="en-US" sz="500" dirty="0" err="1"/>
              <a:t>Paavai</a:t>
            </a:r>
            <a:r>
              <a:rPr lang="en-US" sz="500" dirty="0"/>
              <a:t> Institution, </a:t>
            </a:r>
            <a:r>
              <a:rPr lang="en-US" sz="500" dirty="0" err="1"/>
              <a:t>Namakkal</a:t>
            </a:r>
            <a:br>
              <a:rPr lang="en-US" sz="500" dirty="0"/>
            </a:br>
            <a:r>
              <a:rPr lang="en-US" sz="500" dirty="0" err="1"/>
              <a:t>Panimalar</a:t>
            </a:r>
            <a:r>
              <a:rPr lang="en-US" sz="500" dirty="0"/>
              <a:t> Engineering college</a:t>
            </a:r>
            <a:br>
              <a:rPr lang="en-US" sz="500" dirty="0"/>
            </a:br>
            <a:r>
              <a:rPr lang="en-US" sz="500" dirty="0"/>
              <a:t>Partners HealthCare System</a:t>
            </a:r>
            <a:br>
              <a:rPr lang="en-US" sz="500" dirty="0"/>
            </a:br>
            <a:r>
              <a:rPr lang="en-US" sz="500" dirty="0"/>
              <a:t>Parvati Consulting, LLC</a:t>
            </a:r>
            <a:br>
              <a:rPr lang="en-US" sz="500" dirty="0"/>
            </a:br>
            <a:r>
              <a:rPr lang="en-US" sz="500" dirty="0"/>
              <a:t>Paul Scherrer Institute (PSI)</a:t>
            </a:r>
            <a:br>
              <a:rPr lang="en-US" sz="500" dirty="0"/>
            </a:br>
            <a:r>
              <a:rPr lang="en-US" sz="500" dirty="0"/>
              <a:t>Penn State University</a:t>
            </a:r>
            <a:br>
              <a:rPr lang="en-US" sz="500" dirty="0"/>
            </a:br>
            <a:r>
              <a:rPr lang="en-US" sz="500" dirty="0"/>
              <a:t>Perceptive Automata</a:t>
            </a:r>
            <a:br>
              <a:rPr lang="en-US" sz="500" dirty="0"/>
            </a:br>
            <a:r>
              <a:rPr lang="en-US" sz="500" dirty="0"/>
              <a:t>PLLC</a:t>
            </a:r>
            <a:br>
              <a:rPr lang="en-US" sz="500" dirty="0"/>
            </a:br>
            <a:r>
              <a:rPr lang="en-US" sz="500" dirty="0"/>
              <a:t>Polish Air Navigation Services Agency</a:t>
            </a:r>
            <a:br>
              <a:rPr lang="en-US" sz="500" dirty="0"/>
            </a:br>
            <a:r>
              <a:rPr lang="en-US" sz="500" dirty="0"/>
              <a:t>Pratt &amp; Whitney</a:t>
            </a:r>
            <a:br>
              <a:rPr lang="en-US" sz="500" dirty="0"/>
            </a:br>
            <a:r>
              <a:rPr lang="en-US" sz="500" dirty="0"/>
              <a:t>Presidency of </a:t>
            </a:r>
            <a:r>
              <a:rPr lang="en-US" sz="500" dirty="0" err="1"/>
              <a:t>Defence</a:t>
            </a:r>
            <a:r>
              <a:rPr lang="en-US" sz="500" dirty="0"/>
              <a:t> Industries</a:t>
            </a:r>
            <a:br>
              <a:rPr lang="en-US" sz="500" dirty="0"/>
            </a:br>
            <a:r>
              <a:rPr lang="en-US" sz="500" dirty="0" err="1"/>
              <a:t>Prosolve</a:t>
            </a:r>
            <a:r>
              <a:rPr lang="en-US" sz="500" dirty="0"/>
              <a:t> Ltd</a:t>
            </a:r>
            <a:br>
              <a:rPr lang="en-US" sz="500" dirty="0"/>
            </a:br>
            <a:r>
              <a:rPr lang="en-US" sz="500" dirty="0"/>
              <a:t>PSL Mines </a:t>
            </a:r>
            <a:r>
              <a:rPr lang="en-US" sz="500" dirty="0" err="1"/>
              <a:t>Paristech</a:t>
            </a:r>
            <a:br>
              <a:rPr lang="en-US" sz="500" dirty="0"/>
            </a:br>
            <a:r>
              <a:rPr lang="en-US" sz="500" dirty="0"/>
              <a:t>PSL University Research</a:t>
            </a:r>
            <a:br>
              <a:rPr lang="en-US" sz="500" dirty="0"/>
            </a:br>
            <a:r>
              <a:rPr lang="en-US" sz="500" dirty="0"/>
              <a:t>PTC</a:t>
            </a:r>
            <a:br>
              <a:rPr lang="en-US" sz="500" dirty="0"/>
            </a:br>
            <a:r>
              <a:rPr lang="en-US" sz="500" dirty="0" err="1"/>
              <a:t>PTScientists</a:t>
            </a:r>
            <a:br>
              <a:rPr lang="en-US" sz="500" dirty="0"/>
            </a:br>
            <a:r>
              <a:rPr lang="en-US" sz="500" dirty="0"/>
              <a:t>Purdue University</a:t>
            </a:r>
            <a:br>
              <a:rPr lang="en-US" sz="500" dirty="0"/>
            </a:br>
            <a:r>
              <a:rPr lang="en-US" sz="500" dirty="0"/>
              <a:t>Quintiles</a:t>
            </a:r>
            <a:br>
              <a:rPr lang="en-US" sz="500" dirty="0"/>
            </a:br>
            <a:r>
              <a:rPr lang="en-US" sz="500" dirty="0"/>
              <a:t>R J Abbott LLC</a:t>
            </a:r>
            <a:br>
              <a:rPr lang="en-US" sz="500" dirty="0"/>
            </a:br>
            <a:r>
              <a:rPr lang="en-US" sz="500" dirty="0"/>
              <a:t>Radiation and Nuclear Safety Authority Finland (STUK)</a:t>
            </a:r>
            <a:br>
              <a:rPr lang="en-US" sz="500" dirty="0"/>
            </a:br>
            <a:r>
              <a:rPr lang="en-US" sz="500" dirty="0"/>
              <a:t>Rafael LTD</a:t>
            </a:r>
            <a:br>
              <a:rPr lang="en-US" sz="500" dirty="0"/>
            </a:br>
            <a:r>
              <a:rPr lang="en-US" sz="500" dirty="0" err="1"/>
              <a:t>Railtrain</a:t>
            </a:r>
            <a:br>
              <a:rPr lang="en-US" sz="500" dirty="0"/>
            </a:br>
            <a:r>
              <a:rPr lang="en-US" sz="500" dirty="0" err="1"/>
              <a:t>Rainrace</a:t>
            </a:r>
            <a:r>
              <a:rPr lang="en-US" sz="500" dirty="0"/>
              <a:t> Consultancy</a:t>
            </a:r>
            <a:br>
              <a:rPr lang="en-US" sz="500" dirty="0"/>
            </a:br>
            <a:r>
              <a:rPr lang="en-US" sz="500" dirty="0"/>
              <a:t>Raytheon</a:t>
            </a:r>
            <a:br>
              <a:rPr lang="en-US" sz="500" dirty="0"/>
            </a:br>
            <a:r>
              <a:rPr lang="en-US" sz="500" dirty="0" err="1"/>
              <a:t>RDRTec</a:t>
            </a:r>
            <a:br>
              <a:rPr lang="en-US" sz="500" dirty="0"/>
            </a:br>
            <a:r>
              <a:rPr lang="en-US" sz="500" dirty="0"/>
              <a:t>Red Canyon Engineering</a:t>
            </a:r>
            <a:br>
              <a:rPr lang="en-US" sz="500" dirty="0"/>
            </a:br>
            <a:r>
              <a:rPr lang="en-US" sz="500" dirty="0"/>
              <a:t>Relativity Space Inc.</a:t>
            </a:r>
            <a:br>
              <a:rPr lang="en-US" sz="500" dirty="0"/>
            </a:br>
            <a:r>
              <a:rPr lang="en-US" sz="500" dirty="0"/>
              <a:t>Renault</a:t>
            </a:r>
            <a:br>
              <a:rPr lang="en-US" sz="500" dirty="0"/>
            </a:br>
            <a:r>
              <a:rPr lang="en-US" sz="500" dirty="0"/>
              <a:t>Renesas</a:t>
            </a:r>
            <a:br>
              <a:rPr lang="en-US" sz="500" dirty="0"/>
            </a:br>
            <a:r>
              <a:rPr lang="en-US" sz="500" dirty="0"/>
              <a:t>Reykjavik University</a:t>
            </a:r>
            <a:br>
              <a:rPr lang="en-US" sz="500" dirty="0"/>
            </a:br>
            <a:r>
              <a:rPr lang="en-US" sz="500" dirty="0"/>
              <a:t>RFSS, Inc</a:t>
            </a:r>
            <a:br>
              <a:rPr lang="en-US" sz="500" dirty="0"/>
            </a:br>
            <a:r>
              <a:rPr lang="en-US" sz="500" dirty="0"/>
              <a:t>Riddell Williams P.S.</a:t>
            </a:r>
            <a:br>
              <a:rPr lang="en-US" sz="500" dirty="0"/>
            </a:br>
            <a:r>
              <a:rPr lang="en-US" sz="500" dirty="0"/>
              <a:t>RISE SICS</a:t>
            </a:r>
            <a:br>
              <a:rPr lang="en-US" sz="500" dirty="0"/>
            </a:br>
            <a:r>
              <a:rPr lang="en-US" sz="500" dirty="0"/>
              <a:t>Roche</a:t>
            </a:r>
            <a:br>
              <a:rPr lang="en-US" sz="500" dirty="0"/>
            </a:br>
            <a:r>
              <a:rPr lang="en-US" sz="500" dirty="0"/>
              <a:t>Rockwell Automation</a:t>
            </a:r>
            <a:br>
              <a:rPr lang="en-US" sz="500" dirty="0"/>
            </a:br>
            <a:r>
              <a:rPr lang="en-US" sz="500" dirty="0"/>
              <a:t>Rolls-Royce</a:t>
            </a:r>
            <a:br>
              <a:rPr lang="en-US" sz="500" dirty="0"/>
            </a:br>
            <a:r>
              <a:rPr lang="en-US" sz="500" dirty="0"/>
              <a:t>Roth Cognitive Engineering</a:t>
            </a:r>
            <a:br>
              <a:rPr lang="en-US" sz="500" dirty="0"/>
            </a:br>
            <a:r>
              <a:rPr lang="en-US" sz="500" dirty="0"/>
              <a:t>Royal Dutch Shell</a:t>
            </a:r>
            <a:br>
              <a:rPr lang="en-US" sz="500" dirty="0"/>
            </a:br>
            <a:r>
              <a:rPr lang="en-US" sz="500" dirty="0"/>
              <a:t>SAE G48</a:t>
            </a:r>
            <a:br>
              <a:rPr lang="en-US" sz="500" dirty="0"/>
            </a:br>
            <a:r>
              <a:rPr lang="en-US" sz="500" dirty="0"/>
              <a:t>SAE S18</a:t>
            </a:r>
            <a:br>
              <a:rPr lang="en-US" sz="500" dirty="0"/>
            </a:br>
            <a:r>
              <a:rPr lang="en-US" sz="500" dirty="0"/>
              <a:t>Safe Perspective ltd</a:t>
            </a:r>
            <a:br>
              <a:rPr lang="en-US" sz="500" dirty="0"/>
            </a:br>
            <a:r>
              <a:rPr lang="en-US" sz="500" dirty="0"/>
              <a:t>Safety Solutions</a:t>
            </a:r>
            <a:br>
              <a:rPr lang="en-US" sz="500" dirty="0"/>
            </a:br>
            <a:r>
              <a:rPr lang="en-US" sz="500" dirty="0" err="1"/>
              <a:t>Safeware</a:t>
            </a:r>
            <a:r>
              <a:rPr lang="en-US" sz="500" dirty="0"/>
              <a:t> Engineering Corporation</a:t>
            </a:r>
            <a:br>
              <a:rPr lang="en-US" sz="500" dirty="0"/>
            </a:br>
            <a:r>
              <a:rPr lang="en-US" sz="500" dirty="0"/>
              <a:t>Samsung Electronics</a:t>
            </a:r>
            <a:br>
              <a:rPr lang="en-US" sz="500" dirty="0"/>
            </a:br>
            <a:r>
              <a:rPr lang="en-US" sz="500" dirty="0"/>
              <a:t>Sandia National Laboratories</a:t>
            </a:r>
            <a:br>
              <a:rPr lang="en-US" sz="500" dirty="0"/>
            </a:br>
            <a:r>
              <a:rPr lang="en-US" sz="500" dirty="0" err="1"/>
              <a:t>Sanketika</a:t>
            </a:r>
            <a:r>
              <a:rPr lang="en-US" sz="500" dirty="0"/>
              <a:t> Vidya </a:t>
            </a:r>
            <a:r>
              <a:rPr lang="en-US" sz="500" dirty="0" err="1"/>
              <a:t>Parished</a:t>
            </a:r>
            <a:r>
              <a:rPr lang="en-US" sz="500" dirty="0"/>
              <a:t> Engineering College</a:t>
            </a:r>
            <a:br>
              <a:rPr lang="en-US" sz="500" dirty="0"/>
            </a:br>
            <a:r>
              <a:rPr lang="en-US" sz="500" dirty="0"/>
              <a:t>Saudi Aramco</a:t>
            </a:r>
            <a:br>
              <a:rPr lang="en-US" sz="500" dirty="0"/>
            </a:br>
            <a:r>
              <a:rPr lang="en-US" sz="500" dirty="0" err="1"/>
              <a:t>SBWorkDesign</a:t>
            </a:r>
            <a:r>
              <a:rPr lang="en-US" sz="500" dirty="0"/>
              <a:t> Ltd</a:t>
            </a:r>
            <a:br>
              <a:rPr lang="en-US" sz="500" dirty="0"/>
            </a:br>
            <a:r>
              <a:rPr lang="en-US" sz="500" dirty="0"/>
              <a:t>Scientific and Technological Research Council of Turkey</a:t>
            </a:r>
            <a:br>
              <a:rPr lang="en-US" sz="500" dirty="0"/>
            </a:br>
            <a:r>
              <a:rPr lang="en-US" sz="500" dirty="0"/>
              <a:t>Scotty Labs</a:t>
            </a:r>
            <a:br>
              <a:rPr lang="en-US" sz="500" dirty="0"/>
            </a:br>
            <a:r>
              <a:rPr lang="en-US" sz="500" dirty="0"/>
              <a:t>Scramble Systems</a:t>
            </a:r>
            <a:br>
              <a:rPr lang="en-US" sz="500" dirty="0"/>
            </a:br>
            <a:r>
              <a:rPr lang="en-US" sz="500" dirty="0"/>
              <a:t>Second Curve Systems</a:t>
            </a:r>
            <a:br>
              <a:rPr lang="en-US" sz="500" dirty="0"/>
            </a:br>
            <a:r>
              <a:rPr lang="en-US" sz="500" dirty="0" err="1"/>
              <a:t>Sentel</a:t>
            </a:r>
            <a:br>
              <a:rPr lang="en-US" sz="500" dirty="0"/>
            </a:br>
            <a:r>
              <a:rPr lang="en-US" sz="500" dirty="0"/>
              <a:t>SGS Japan</a:t>
            </a:r>
            <a:br>
              <a:rPr lang="en-US" sz="500" dirty="0"/>
            </a:br>
            <a:r>
              <a:rPr lang="en-US" sz="500" dirty="0"/>
              <a:t>Shakti Corp Pty Ltd</a:t>
            </a:r>
            <a:br>
              <a:rPr lang="en-US" sz="500" dirty="0"/>
            </a:br>
            <a:r>
              <a:rPr lang="en-US" sz="500" dirty="0"/>
              <a:t>Shell</a:t>
            </a:r>
            <a:br>
              <a:rPr lang="en-US" sz="500" dirty="0"/>
            </a:br>
            <a:r>
              <a:rPr lang="en-US" sz="500" dirty="0" err="1"/>
              <a:t>Shell</a:t>
            </a:r>
            <a:r>
              <a:rPr lang="en-US" sz="500" dirty="0"/>
              <a:t> International Exploration and Production Inc.</a:t>
            </a:r>
            <a:br>
              <a:rPr lang="en-US" sz="500" dirty="0"/>
            </a:br>
            <a:r>
              <a:rPr lang="en-US" sz="500" dirty="0"/>
              <a:t>Shell Oil Company</a:t>
            </a:r>
            <a:br>
              <a:rPr lang="en-US" sz="500" dirty="0"/>
            </a:br>
            <a:r>
              <a:rPr lang="en-US" sz="500" dirty="0"/>
              <a:t>Siemens PLM</a:t>
            </a:r>
            <a:br>
              <a:rPr lang="en-US" sz="500" dirty="0"/>
            </a:br>
            <a:r>
              <a:rPr lang="en-US" sz="500" dirty="0"/>
              <a:t>Sikorsky Aircraft</a:t>
            </a:r>
            <a:br>
              <a:rPr lang="en-US" sz="500" dirty="0"/>
            </a:br>
            <a:r>
              <a:rPr lang="en-US" sz="500" dirty="0"/>
              <a:t>Skolkovo Institute of Science and Technology</a:t>
            </a:r>
            <a:br>
              <a:rPr lang="en-US" sz="500" dirty="0"/>
            </a:br>
            <a:r>
              <a:rPr lang="en-US" sz="500" dirty="0"/>
              <a:t>Software Engineering Institute (SEI)</a:t>
            </a:r>
            <a:br>
              <a:rPr lang="en-US" sz="500" dirty="0"/>
            </a:br>
            <a:r>
              <a:rPr lang="en-US" sz="500" dirty="0"/>
              <a:t>Software Quality Consulting, Inc.</a:t>
            </a:r>
            <a:br>
              <a:rPr lang="en-US" sz="500" dirty="0"/>
            </a:br>
            <a:r>
              <a:rPr lang="en-US" sz="500" dirty="0"/>
              <a:t>Software Quality Systems group (SQS)</a:t>
            </a:r>
            <a:br>
              <a:rPr lang="en-US" sz="500" dirty="0"/>
            </a:br>
            <a:r>
              <a:rPr lang="en-US" sz="500" dirty="0"/>
              <a:t>SOLUTIONLINK</a:t>
            </a:r>
            <a:br>
              <a:rPr lang="en-US" sz="500" dirty="0"/>
            </a:br>
            <a:r>
              <a:rPr lang="en-US" sz="500" dirty="0"/>
              <a:t>Sony Corporation</a:t>
            </a:r>
            <a:br>
              <a:rPr lang="en-US" sz="500" dirty="0"/>
            </a:br>
            <a:r>
              <a:rPr lang="en-US" sz="500" dirty="0"/>
              <a:t>Southern Company</a:t>
            </a:r>
            <a:br>
              <a:rPr lang="en-US" sz="500" dirty="0"/>
            </a:br>
            <a:r>
              <a:rPr lang="en-US" sz="500" dirty="0"/>
              <a:t>Southern Engineering Services (SES)</a:t>
            </a:r>
            <a:br>
              <a:rPr lang="en-US" sz="500" dirty="0"/>
            </a:br>
            <a:r>
              <a:rPr lang="en-US" sz="500" dirty="0"/>
              <a:t>Southern Methodist University</a:t>
            </a:r>
            <a:br>
              <a:rPr lang="en-US" sz="500" dirty="0"/>
            </a:br>
            <a:r>
              <a:rPr lang="en-US" sz="500" dirty="0"/>
              <a:t>Southern Nuclear</a:t>
            </a:r>
            <a:br>
              <a:rPr lang="en-US" sz="500" dirty="0"/>
            </a:br>
            <a:r>
              <a:rPr lang="en-US" sz="500" dirty="0"/>
              <a:t>Southwest Airlines</a:t>
            </a:r>
            <a:br>
              <a:rPr lang="en-US" sz="500" dirty="0"/>
            </a:br>
            <a:r>
              <a:rPr lang="en-US" sz="500" dirty="0"/>
              <a:t>Space Technologies Research Institute</a:t>
            </a:r>
            <a:br>
              <a:rPr lang="en-US" sz="500" dirty="0"/>
            </a:br>
            <a:r>
              <a:rPr lang="en-US" sz="500" dirty="0"/>
              <a:t>Sri Sairam Engineering College</a:t>
            </a:r>
            <a:br>
              <a:rPr lang="en-US" sz="500" dirty="0"/>
            </a:br>
            <a:r>
              <a:rPr lang="en-US" sz="500" dirty="0"/>
              <a:t>ST Engineering Land Systems</a:t>
            </a:r>
            <a:br>
              <a:rPr lang="en-US" sz="500" dirty="0"/>
            </a:br>
            <a:r>
              <a:rPr lang="en-US" sz="500" dirty="0"/>
              <a:t>ST Kinetics Ltd</a:t>
            </a:r>
            <a:br>
              <a:rPr lang="en-US" sz="500" dirty="0"/>
            </a:br>
            <a:r>
              <a:rPr lang="en-US" sz="500" dirty="0"/>
              <a:t>St. Joseph college of engineering</a:t>
            </a:r>
            <a:br>
              <a:rPr lang="en-US" sz="500" dirty="0"/>
            </a:br>
            <a:r>
              <a:rPr lang="en-US" sz="500" dirty="0"/>
              <a:t>St. Jude Medical, Inc.</a:t>
            </a:r>
            <a:br>
              <a:rPr lang="en-US" sz="500" dirty="0"/>
            </a:br>
            <a:r>
              <a:rPr lang="en-US" sz="500" dirty="0" err="1"/>
              <a:t>Stach</a:t>
            </a:r>
            <a:r>
              <a:rPr lang="en-US" sz="500" dirty="0"/>
              <a:t> &amp; Liu</a:t>
            </a:r>
            <a:br>
              <a:rPr lang="en-US" sz="500" dirty="0"/>
            </a:br>
            <a:r>
              <a:rPr lang="en-US" sz="500" dirty="0"/>
              <a:t>State Key Laboratory of Rail Traffic Control and Safety</a:t>
            </a:r>
            <a:br>
              <a:rPr lang="en-US" sz="500" dirty="0"/>
            </a:br>
            <a:r>
              <a:rPr lang="en-US" sz="500" dirty="0"/>
              <a:t>State Nuclear Power Automation System Engineering Company</a:t>
            </a:r>
            <a:br>
              <a:rPr lang="en-US" sz="500" dirty="0"/>
            </a:br>
            <a:r>
              <a:rPr lang="en-US" sz="500" dirty="0"/>
              <a:t>Statoil ASA</a:t>
            </a:r>
            <a:br>
              <a:rPr lang="en-US" sz="500" dirty="0"/>
            </a:br>
            <a:r>
              <a:rPr lang="en-US" sz="500" dirty="0" err="1"/>
              <a:t>Stempathy</a:t>
            </a:r>
            <a:br>
              <a:rPr lang="en-US" sz="500" dirty="0"/>
            </a:br>
            <a:r>
              <a:rPr lang="en-US" sz="500" dirty="0"/>
              <a:t>Stevens Institute of Technology</a:t>
            </a:r>
            <a:br>
              <a:rPr lang="en-US" sz="500" dirty="0"/>
            </a:br>
            <a:r>
              <a:rPr lang="en-US" sz="500" dirty="0" err="1"/>
              <a:t>Stiki</a:t>
            </a:r>
            <a:br>
              <a:rPr lang="en-US" sz="500" dirty="0"/>
            </a:br>
            <a:r>
              <a:rPr lang="en-US" sz="500" dirty="0"/>
              <a:t>Still River Consulting, LLC</a:t>
            </a:r>
            <a:br>
              <a:rPr lang="en-US" sz="500" dirty="0"/>
            </a:br>
            <a:r>
              <a:rPr lang="en-US" sz="500" dirty="0"/>
              <a:t>STM A.S.</a:t>
            </a:r>
            <a:br>
              <a:rPr lang="en-US" sz="500" dirty="0"/>
            </a:br>
            <a:r>
              <a:rPr lang="en-US" sz="500" dirty="0"/>
              <a:t>Strategic Systems Programs</a:t>
            </a:r>
            <a:br>
              <a:rPr lang="en-US" sz="500" dirty="0"/>
            </a:br>
            <a:r>
              <a:rPr lang="en-US" sz="500" dirty="0"/>
              <a:t>Stryker</a:t>
            </a:r>
            <a:br>
              <a:rPr lang="en-US" sz="500" dirty="0"/>
            </a:br>
            <a:r>
              <a:rPr lang="en-US" sz="500" dirty="0"/>
              <a:t>Sub Surface Tools</a:t>
            </a:r>
            <a:br>
              <a:rPr lang="en-US" sz="500" dirty="0"/>
            </a:br>
            <a:r>
              <a:rPr lang="en-US" sz="500" dirty="0"/>
              <a:t>Sulzer</a:t>
            </a:r>
            <a:br>
              <a:rPr lang="en-US" sz="500" dirty="0"/>
            </a:br>
            <a:r>
              <a:rPr lang="en-US" sz="500" dirty="0" err="1"/>
              <a:t>Sweco</a:t>
            </a:r>
            <a:r>
              <a:rPr lang="en-US" sz="500" dirty="0"/>
              <a:t> Industry</a:t>
            </a:r>
            <a:br>
              <a:rPr lang="en-US" sz="500" dirty="0"/>
            </a:br>
            <a:r>
              <a:rPr lang="en-US" sz="500" dirty="0"/>
              <a:t>Swedish ICT</a:t>
            </a:r>
            <a:br>
              <a:rPr lang="en-US" sz="500" dirty="0"/>
            </a:br>
            <a:r>
              <a:rPr lang="en-US" sz="500" dirty="0"/>
              <a:t>Swedish Inst. of Computer Science (SICS)</a:t>
            </a:r>
            <a:br>
              <a:rPr lang="en-US" sz="500" dirty="0"/>
            </a:br>
            <a:r>
              <a:rPr lang="en-US" sz="500" dirty="0"/>
              <a:t>Swiss International Airlines</a:t>
            </a:r>
            <a:br>
              <a:rPr lang="en-US" sz="500" dirty="0"/>
            </a:br>
            <a:r>
              <a:rPr lang="en-US" sz="500" dirty="0"/>
              <a:t>SWP Controls</a:t>
            </a:r>
            <a:br>
              <a:rPr lang="en-US" sz="500" dirty="0"/>
            </a:br>
            <a:r>
              <a:rPr lang="en-US" sz="500" dirty="0"/>
              <a:t>Syncrude Canada Ltd.</a:t>
            </a:r>
            <a:br>
              <a:rPr lang="en-US" sz="500" dirty="0"/>
            </a:br>
            <a:r>
              <a:rPr lang="en-US" sz="500" dirty="0" err="1"/>
              <a:t>Synensis</a:t>
            </a:r>
            <a:br>
              <a:rPr lang="en-US" sz="500" dirty="0"/>
            </a:br>
            <a:r>
              <a:rPr lang="en-US" sz="500" dirty="0"/>
              <a:t>Synopsys, Inc.</a:t>
            </a:r>
            <a:br>
              <a:rPr lang="en-US" sz="500" dirty="0"/>
            </a:br>
            <a:r>
              <a:rPr lang="en-US" sz="500" dirty="0"/>
              <a:t>Syracuse Safety Research</a:t>
            </a:r>
            <a:br>
              <a:rPr lang="en-US" sz="500" dirty="0"/>
            </a:br>
            <a:r>
              <a:rPr lang="en-US" sz="500" dirty="0"/>
              <a:t>System Safety Society</a:t>
            </a:r>
            <a:br>
              <a:rPr lang="en-US" sz="500" dirty="0"/>
            </a:br>
            <a:r>
              <a:rPr lang="en-US" sz="500" dirty="0"/>
              <a:t>Systems &amp; Technology Research</a:t>
            </a:r>
            <a:br>
              <a:rPr lang="en-US" sz="500" dirty="0"/>
            </a:br>
            <a:r>
              <a:rPr lang="en-US" sz="500" dirty="0"/>
              <a:t>Systems and Functional Safety LLC</a:t>
            </a:r>
            <a:br>
              <a:rPr lang="en-US" sz="500" dirty="0"/>
            </a:br>
            <a:r>
              <a:rPr lang="en-US" sz="500" dirty="0"/>
              <a:t>Systems Planning and Analysis (SPA)</a:t>
            </a:r>
            <a:br>
              <a:rPr lang="en-US" sz="500" dirty="0"/>
            </a:br>
            <a:r>
              <a:rPr lang="en-US" sz="500" dirty="0"/>
              <a:t>Tapestry Solutions, Inc.</a:t>
            </a:r>
            <a:br>
              <a:rPr lang="en-US" sz="500" dirty="0"/>
            </a:br>
            <a:r>
              <a:rPr lang="en-US" sz="500" dirty="0"/>
              <a:t>Technical University of Denmark</a:t>
            </a:r>
            <a:br>
              <a:rPr lang="en-US" sz="500" dirty="0"/>
            </a:br>
            <a:r>
              <a:rPr lang="en-US" sz="500" dirty="0"/>
              <a:t>Technical University of Madrid</a:t>
            </a:r>
            <a:br>
              <a:rPr lang="en-US" sz="500" dirty="0"/>
            </a:br>
            <a:r>
              <a:rPr lang="en-US" sz="500" dirty="0"/>
              <a:t>Technical University of Munich</a:t>
            </a:r>
            <a:br>
              <a:rPr lang="en-US" sz="500" dirty="0"/>
            </a:br>
            <a:r>
              <a:rPr lang="en-US" sz="500" dirty="0"/>
              <a:t>Technical University of Vienna</a:t>
            </a:r>
            <a:br>
              <a:rPr lang="en-US" sz="500" dirty="0"/>
            </a:br>
            <a:r>
              <a:rPr lang="en-US" sz="500" dirty="0"/>
              <a:t>Technion</a:t>
            </a:r>
            <a:br>
              <a:rPr lang="en-US" sz="500" dirty="0"/>
            </a:br>
            <a:r>
              <a:rPr lang="en-US" sz="500" dirty="0" err="1"/>
              <a:t>Technische</a:t>
            </a:r>
            <a:r>
              <a:rPr lang="en-US" sz="500" dirty="0"/>
              <a:t> Universität Braunschweig</a:t>
            </a:r>
            <a:br>
              <a:rPr lang="en-US" sz="500" dirty="0"/>
            </a:br>
            <a:r>
              <a:rPr lang="en-US" sz="500" dirty="0"/>
              <a:t>Technological Institute of Aeronautics (ITA)</a:t>
            </a:r>
            <a:br>
              <a:rPr lang="en-US" sz="500" dirty="0"/>
            </a:br>
            <a:r>
              <a:rPr lang="en-US" sz="500" dirty="0"/>
              <a:t>Technology Strategy Partners</a:t>
            </a:r>
            <a:br>
              <a:rPr lang="en-US" sz="500" dirty="0"/>
            </a:br>
            <a:r>
              <a:rPr lang="en-US" sz="500" dirty="0"/>
              <a:t>Technology Strategy Partners (TSP)</a:t>
            </a:r>
            <a:br>
              <a:rPr lang="en-US" sz="500" dirty="0"/>
            </a:br>
            <a:r>
              <a:rPr lang="en-US" sz="500" dirty="0"/>
              <a:t>TECNATOM</a:t>
            </a:r>
            <a:br>
              <a:rPr lang="en-US" sz="500" dirty="0"/>
            </a:br>
            <a:r>
              <a:rPr lang="en-US" sz="500" dirty="0"/>
              <a:t>TEGMA </a:t>
            </a:r>
            <a:r>
              <a:rPr lang="en-US" sz="500" dirty="0" err="1"/>
              <a:t>Gestão</a:t>
            </a:r>
            <a:r>
              <a:rPr lang="en-US" sz="500" dirty="0"/>
              <a:t> </a:t>
            </a:r>
            <a:r>
              <a:rPr lang="en-US" sz="500" dirty="0" err="1"/>
              <a:t>Logística</a:t>
            </a:r>
            <a:r>
              <a:rPr lang="en-US" sz="500" dirty="0"/>
              <a:t> S.A.</a:t>
            </a:r>
            <a:br>
              <a:rPr lang="en-US" sz="500" dirty="0"/>
            </a:br>
            <a:r>
              <a:rPr lang="en-US" sz="500" dirty="0"/>
              <a:t>Telecommunications Technology Association (TTA)</a:t>
            </a:r>
            <a:br>
              <a:rPr lang="en-US" sz="500" dirty="0"/>
            </a:br>
            <a:r>
              <a:rPr lang="en-US" sz="500" dirty="0"/>
              <a:t>Telecommunications Technology Association of Korea (TTA)</a:t>
            </a:r>
            <a:br>
              <a:rPr lang="en-US" sz="500" dirty="0"/>
            </a:br>
            <a:r>
              <a:rPr lang="en-US" sz="500" dirty="0"/>
              <a:t>TEMA Integrated Vehicle Systems</a:t>
            </a:r>
            <a:br>
              <a:rPr lang="en-US" sz="500" dirty="0"/>
            </a:br>
            <a:r>
              <a:rPr lang="en-US" sz="500" dirty="0" err="1"/>
              <a:t>Ternium</a:t>
            </a:r>
            <a:br>
              <a:rPr lang="en-US" sz="500" dirty="0"/>
            </a:br>
            <a:r>
              <a:rPr lang="en-US" sz="500" dirty="0"/>
              <a:t>Texas A &amp; M University</a:t>
            </a:r>
            <a:br>
              <a:rPr lang="en-US" sz="500" dirty="0"/>
            </a:br>
            <a:r>
              <a:rPr lang="en-US" sz="500" dirty="0"/>
              <a:t>Thales</a:t>
            </a:r>
            <a:br>
              <a:rPr lang="en-US" sz="500" dirty="0"/>
            </a:br>
            <a:r>
              <a:rPr lang="en-US" sz="500" dirty="0" err="1"/>
              <a:t>Thales</a:t>
            </a:r>
            <a:r>
              <a:rPr lang="en-US" sz="500" dirty="0"/>
              <a:t> Canada Transportation Solution</a:t>
            </a:r>
            <a:br>
              <a:rPr lang="en-US" sz="500" dirty="0"/>
            </a:br>
            <a:r>
              <a:rPr lang="en-US" sz="500" dirty="0"/>
              <a:t>Thales Group</a:t>
            </a:r>
            <a:br>
              <a:rPr lang="en-US" sz="500" dirty="0"/>
            </a:br>
            <a:r>
              <a:rPr lang="en-US" sz="500" dirty="0"/>
              <a:t>Thales Transportation Systems GmbH</a:t>
            </a:r>
            <a:br>
              <a:rPr lang="en-US" sz="500" dirty="0"/>
            </a:br>
            <a:r>
              <a:rPr lang="en-US" sz="500" dirty="0"/>
              <a:t>The Aerospace Corporation</a:t>
            </a:r>
            <a:br>
              <a:rPr lang="en-US" sz="500" dirty="0"/>
            </a:br>
            <a:r>
              <a:rPr lang="en-US" sz="500" dirty="0"/>
              <a:t>The Boeing Company</a:t>
            </a:r>
            <a:br>
              <a:rPr lang="en-US" sz="500" dirty="0"/>
            </a:br>
            <a:r>
              <a:rPr lang="en-US" sz="500" dirty="0"/>
              <a:t>The Open Group</a:t>
            </a:r>
            <a:br>
              <a:rPr lang="en-US" sz="500" dirty="0"/>
            </a:br>
            <a:r>
              <a:rPr lang="en-US" sz="500" dirty="0"/>
              <a:t>The Pell Center for International Relations and Public Policy</a:t>
            </a:r>
            <a:br>
              <a:rPr lang="en-US" sz="500" dirty="0"/>
            </a:br>
            <a:r>
              <a:rPr lang="en-US" sz="500" dirty="0"/>
              <a:t>Therapeutic Goods Administration</a:t>
            </a:r>
            <a:br>
              <a:rPr lang="en-US" sz="500" dirty="0"/>
            </a:br>
            <a:r>
              <a:rPr lang="en-US" sz="500" dirty="0" err="1"/>
              <a:t>Thiagarajar</a:t>
            </a:r>
            <a:r>
              <a:rPr lang="en-US" sz="500" dirty="0"/>
              <a:t> College of Engineering</a:t>
            </a:r>
            <a:br>
              <a:rPr lang="en-US" sz="500" dirty="0"/>
            </a:br>
            <a:r>
              <a:rPr lang="en-US" sz="500" dirty="0"/>
              <a:t>Thomas Jefferson National Accelerator Facility</a:t>
            </a:r>
            <a:br>
              <a:rPr lang="en-US" sz="500" dirty="0"/>
            </a:br>
            <a:r>
              <a:rPr lang="en-US" sz="500" dirty="0" err="1"/>
              <a:t>Thoratec</a:t>
            </a:r>
            <a:br>
              <a:rPr lang="en-US" sz="500" dirty="0"/>
            </a:br>
            <a:r>
              <a:rPr lang="en-US" sz="500" dirty="0"/>
              <a:t>TIBCO Software</a:t>
            </a:r>
            <a:br>
              <a:rPr lang="en-US" sz="500" dirty="0"/>
            </a:br>
            <a:r>
              <a:rPr lang="en-US" sz="500" dirty="0"/>
              <a:t>TJNAF</a:t>
            </a:r>
            <a:br>
              <a:rPr lang="en-US" sz="500" dirty="0"/>
            </a:br>
            <a:r>
              <a:rPr lang="en-US" sz="500" dirty="0"/>
              <a:t>Tokyo Institute of Technology</a:t>
            </a:r>
            <a:br>
              <a:rPr lang="en-US" sz="500" dirty="0"/>
            </a:br>
            <a:r>
              <a:rPr lang="en-US" sz="500" dirty="0"/>
              <a:t>Total</a:t>
            </a:r>
            <a:br>
              <a:rPr lang="en-US" sz="500" dirty="0"/>
            </a:br>
            <a:r>
              <a:rPr lang="en-US" sz="500" dirty="0"/>
              <a:t>Toyota</a:t>
            </a:r>
            <a:br>
              <a:rPr lang="en-US" sz="500" dirty="0"/>
            </a:br>
            <a:r>
              <a:rPr lang="en-US" sz="500" dirty="0" err="1"/>
              <a:t>Toyota</a:t>
            </a:r>
            <a:r>
              <a:rPr lang="en-US" sz="500" dirty="0"/>
              <a:t> Central R&amp;D Labs. Inc.</a:t>
            </a:r>
            <a:br>
              <a:rPr lang="en-US" sz="500" dirty="0"/>
            </a:br>
            <a:r>
              <a:rPr lang="en-US" sz="500" dirty="0"/>
              <a:t>Toyota Collaborative Safety Research Center</a:t>
            </a:r>
            <a:br>
              <a:rPr lang="en-US" sz="500" dirty="0"/>
            </a:br>
            <a:r>
              <a:rPr lang="en-US" sz="500" dirty="0"/>
              <a:t>Toyota Motor Corporation</a:t>
            </a:r>
            <a:br>
              <a:rPr lang="en-US" sz="500" dirty="0"/>
            </a:br>
            <a:r>
              <a:rPr lang="en-US" sz="500" dirty="0"/>
              <a:t>Toyota Research Institute</a:t>
            </a:r>
            <a:br>
              <a:rPr lang="en-US" sz="500" dirty="0"/>
            </a:br>
            <a:r>
              <a:rPr lang="en-US" sz="500" dirty="0"/>
              <a:t>Traffic Management Research Institute</a:t>
            </a:r>
            <a:br>
              <a:rPr lang="en-US" sz="500" dirty="0"/>
            </a:br>
            <a:r>
              <a:rPr lang="en-US" sz="500" dirty="0"/>
              <a:t>TransCanada</a:t>
            </a:r>
            <a:br>
              <a:rPr lang="en-US" sz="500" dirty="0"/>
            </a:br>
            <a:r>
              <a:rPr lang="en-US" sz="500" dirty="0" err="1"/>
              <a:t>Trilobyte</a:t>
            </a:r>
            <a:r>
              <a:rPr lang="en-US" sz="500" dirty="0"/>
              <a:t> Systems</a:t>
            </a:r>
            <a:br>
              <a:rPr lang="en-US" sz="500" dirty="0"/>
            </a:br>
            <a:r>
              <a:rPr lang="en-US" sz="500" dirty="0"/>
              <a:t>Trinity College Dublin</a:t>
            </a:r>
            <a:br>
              <a:rPr lang="en-US" sz="500" dirty="0"/>
            </a:br>
            <a:r>
              <a:rPr lang="en-US" sz="500" dirty="0" err="1"/>
              <a:t>TriPyramid</a:t>
            </a:r>
            <a:r>
              <a:rPr lang="en-US" sz="500" dirty="0"/>
              <a:t> Structures</a:t>
            </a:r>
            <a:br>
              <a:rPr lang="en-US" sz="500" dirty="0"/>
            </a:br>
            <a:r>
              <a:rPr lang="en-US" sz="500" dirty="0"/>
              <a:t>TRW Automotive</a:t>
            </a:r>
            <a:br>
              <a:rPr lang="en-US" sz="500" dirty="0"/>
            </a:br>
            <a:r>
              <a:rPr lang="en-US" sz="500" dirty="0"/>
              <a:t>Tsinghua University</a:t>
            </a:r>
            <a:br>
              <a:rPr lang="en-US" sz="500" dirty="0"/>
            </a:br>
            <a:r>
              <a:rPr lang="en-US" sz="500" dirty="0"/>
              <a:t>TU Braunschweig (</a:t>
            </a:r>
            <a:r>
              <a:rPr lang="en-US" sz="500" dirty="0" err="1"/>
              <a:t>iVA</a:t>
            </a:r>
            <a:r>
              <a:rPr lang="en-US" sz="500" dirty="0"/>
              <a:t>)</a:t>
            </a:r>
            <a:br>
              <a:rPr lang="en-US" sz="500" dirty="0"/>
            </a:br>
            <a:r>
              <a:rPr lang="en-US" sz="500" dirty="0"/>
              <a:t>TU Graz</a:t>
            </a:r>
            <a:br>
              <a:rPr lang="en-US" sz="500" dirty="0"/>
            </a:br>
            <a:r>
              <a:rPr lang="en-US" sz="500" dirty="0"/>
              <a:t>TUBITAK UZAY</a:t>
            </a:r>
            <a:br>
              <a:rPr lang="en-US" sz="500" dirty="0"/>
            </a:br>
            <a:r>
              <a:rPr lang="en-US" sz="500" dirty="0"/>
              <a:t>Tufts University</a:t>
            </a:r>
            <a:br>
              <a:rPr lang="en-US" sz="500" dirty="0"/>
            </a:br>
            <a:r>
              <a:rPr lang="en-US" sz="500" dirty="0"/>
              <a:t>Turkish Aerospace Industries (TAI)</a:t>
            </a:r>
            <a:br>
              <a:rPr lang="en-US" sz="500" dirty="0"/>
            </a:br>
            <a:r>
              <a:rPr lang="en-US" sz="500" dirty="0"/>
              <a:t>Turkish Airlines</a:t>
            </a:r>
            <a:br>
              <a:rPr lang="en-US" sz="500" dirty="0"/>
            </a:br>
            <a:r>
              <a:rPr lang="en-US" sz="500" dirty="0"/>
              <a:t>UAB</a:t>
            </a:r>
            <a:br>
              <a:rPr lang="en-US" sz="500" dirty="0"/>
            </a:br>
            <a:r>
              <a:rPr lang="en-US" sz="500" dirty="0"/>
              <a:t>UAE General Civil Aviation Authority</a:t>
            </a:r>
            <a:br>
              <a:rPr lang="en-US" sz="500" dirty="0"/>
            </a:br>
            <a:r>
              <a:rPr lang="en-US" sz="500" dirty="0"/>
              <a:t>Uber ATG</a:t>
            </a:r>
            <a:br>
              <a:rPr lang="en-US" sz="500" dirty="0"/>
            </a:br>
            <a:r>
              <a:rPr lang="en-US" sz="500" dirty="0"/>
              <a:t>UK Institute of Mechanical Engineers</a:t>
            </a:r>
            <a:br>
              <a:rPr lang="en-US" sz="500" dirty="0"/>
            </a:br>
            <a:r>
              <a:rPr lang="en-US" sz="500" dirty="0"/>
              <a:t>UK Ministry of </a:t>
            </a:r>
            <a:r>
              <a:rPr lang="en-US" sz="500" dirty="0" err="1"/>
              <a:t>Defence</a:t>
            </a:r>
            <a:r>
              <a:rPr lang="en-US" sz="500" dirty="0"/>
              <a:t> (MOD)</a:t>
            </a:r>
            <a:br>
              <a:rPr lang="en-US" sz="500" dirty="0"/>
            </a:br>
            <a:r>
              <a:rPr lang="en-US" sz="500" dirty="0"/>
              <a:t>UK National Cyber Security Centre (NCSC)</a:t>
            </a:r>
            <a:br>
              <a:rPr lang="en-US" sz="500" dirty="0"/>
            </a:br>
            <a:r>
              <a:rPr lang="en-US" sz="500" dirty="0"/>
              <a:t>UL</a:t>
            </a:r>
            <a:br>
              <a:rPr lang="en-US" sz="500" dirty="0"/>
            </a:br>
            <a:r>
              <a:rPr lang="en-US" sz="500" dirty="0"/>
              <a:t>UNIFAL-MG – </a:t>
            </a:r>
            <a:r>
              <a:rPr lang="en-US" sz="500" dirty="0" err="1"/>
              <a:t>Universidade</a:t>
            </a:r>
            <a:r>
              <a:rPr lang="en-US" sz="500" dirty="0"/>
              <a:t> Federal de Minas Gerais</a:t>
            </a:r>
            <a:br>
              <a:rPr lang="en-US" sz="500" dirty="0"/>
            </a:br>
            <a:r>
              <a:rPr lang="en-US" sz="500" dirty="0"/>
              <a:t>UNIGE</a:t>
            </a:r>
            <a:br>
              <a:rPr lang="en-US" sz="500" dirty="0"/>
            </a:br>
            <a:r>
              <a:rPr lang="en-US" sz="500" dirty="0"/>
              <a:t>United Nations</a:t>
            </a:r>
            <a:br>
              <a:rPr lang="en-US" sz="500" dirty="0"/>
            </a:br>
            <a:r>
              <a:rPr lang="en-US" sz="500" dirty="0"/>
              <a:t>United Steelworkers</a:t>
            </a:r>
            <a:br>
              <a:rPr lang="en-US" sz="500" dirty="0"/>
            </a:br>
            <a:r>
              <a:rPr lang="en-US" sz="500" dirty="0"/>
              <a:t>United Steelworkers (TMC)</a:t>
            </a:r>
            <a:br>
              <a:rPr lang="en-US" sz="500" dirty="0"/>
            </a:br>
            <a:r>
              <a:rPr lang="en-US" sz="500" dirty="0"/>
              <a:t>United Steelworkers (USW)</a:t>
            </a:r>
            <a:br>
              <a:rPr lang="en-US" sz="500" dirty="0"/>
            </a:br>
            <a:r>
              <a:rPr lang="en-US" sz="500" dirty="0"/>
              <a:t>United Technologies Corporation (UTC)</a:t>
            </a:r>
            <a:br>
              <a:rPr lang="en-US" sz="500" dirty="0"/>
            </a:br>
            <a:r>
              <a:rPr lang="en-US" sz="500" dirty="0" err="1"/>
              <a:t>Univance</a:t>
            </a:r>
            <a:r>
              <a:rPr lang="en-US" sz="500" dirty="0"/>
              <a:t> Corporation</a:t>
            </a:r>
            <a:br>
              <a:rPr lang="en-US" sz="500" dirty="0"/>
            </a:br>
            <a:r>
              <a:rPr lang="en-US" sz="500" dirty="0" err="1"/>
              <a:t>Universiti</a:t>
            </a:r>
            <a:r>
              <a:rPr lang="en-US" sz="500" dirty="0"/>
              <a:t> </a:t>
            </a:r>
            <a:r>
              <a:rPr lang="en-US" sz="500" dirty="0" err="1"/>
              <a:t>Teknologi</a:t>
            </a:r>
            <a:r>
              <a:rPr lang="en-US" sz="500" dirty="0"/>
              <a:t> Malaysia (UTM)</a:t>
            </a:r>
            <a:br>
              <a:rPr lang="en-US" sz="500" dirty="0"/>
            </a:br>
            <a:r>
              <a:rPr lang="en-US" sz="500" dirty="0"/>
              <a:t>University College London</a:t>
            </a:r>
            <a:br>
              <a:rPr lang="en-US" sz="500" dirty="0"/>
            </a:br>
            <a:r>
              <a:rPr lang="en-US" sz="500" dirty="0"/>
              <a:t>University of Alabama</a:t>
            </a:r>
            <a:br>
              <a:rPr lang="en-US" sz="500" dirty="0"/>
            </a:br>
            <a:r>
              <a:rPr lang="en-US" sz="500" dirty="0"/>
              <a:t>University of Belgrade</a:t>
            </a:r>
            <a:br>
              <a:rPr lang="en-US" sz="500" dirty="0"/>
            </a:br>
            <a:r>
              <a:rPr lang="en-US" sz="500" dirty="0"/>
              <a:t>University of California Los Angeles (UCLA)</a:t>
            </a:r>
            <a:br>
              <a:rPr lang="en-US" sz="500" dirty="0"/>
            </a:br>
            <a:r>
              <a:rPr lang="en-US" sz="500" dirty="0"/>
              <a:t>University of California San Diego (UCSD)</a:t>
            </a:r>
            <a:br>
              <a:rPr lang="en-US" sz="500" dirty="0"/>
            </a:br>
            <a:r>
              <a:rPr lang="en-US" sz="500" dirty="0"/>
              <a:t>University of Cambridge</a:t>
            </a:r>
            <a:br>
              <a:rPr lang="en-US" sz="500" dirty="0"/>
            </a:br>
            <a:r>
              <a:rPr lang="en-US" sz="500" dirty="0"/>
              <a:t>University of Delaware</a:t>
            </a:r>
            <a:br>
              <a:rPr lang="en-US" sz="500" dirty="0"/>
            </a:br>
            <a:r>
              <a:rPr lang="en-US" sz="500" dirty="0"/>
              <a:t>University of Derby</a:t>
            </a:r>
            <a:br>
              <a:rPr lang="en-US" sz="500" dirty="0"/>
            </a:br>
            <a:r>
              <a:rPr lang="en-US" sz="500" dirty="0"/>
              <a:t>University of Genoa</a:t>
            </a:r>
            <a:br>
              <a:rPr lang="en-US" sz="500" dirty="0"/>
            </a:br>
            <a:r>
              <a:rPr lang="en-US" sz="500" dirty="0"/>
              <a:t>University of Houston</a:t>
            </a:r>
            <a:br>
              <a:rPr lang="en-US" sz="500" dirty="0"/>
            </a:br>
            <a:r>
              <a:rPr lang="en-US" sz="500" dirty="0"/>
              <a:t>University of Iceland</a:t>
            </a:r>
            <a:br>
              <a:rPr lang="en-US" sz="500" dirty="0"/>
            </a:br>
            <a:r>
              <a:rPr lang="en-US" sz="500" dirty="0"/>
              <a:t>University of Illinois at Urbana-Champaign</a:t>
            </a:r>
            <a:br>
              <a:rPr lang="en-US" sz="500" dirty="0"/>
            </a:br>
            <a:r>
              <a:rPr lang="en-US" sz="500" dirty="0"/>
              <a:t>University of Maryland</a:t>
            </a:r>
            <a:br>
              <a:rPr lang="en-US" sz="500" dirty="0"/>
            </a:br>
            <a:r>
              <a:rPr lang="en-US" sz="500" dirty="0"/>
              <a:t>University of </a:t>
            </a:r>
            <a:r>
              <a:rPr lang="en-US" sz="500" dirty="0" err="1"/>
              <a:t>Massachussetts</a:t>
            </a:r>
            <a:br>
              <a:rPr lang="en-US" sz="500" dirty="0"/>
            </a:br>
            <a:r>
              <a:rPr lang="en-US" sz="500" dirty="0"/>
              <a:t>University of Michigan</a:t>
            </a:r>
            <a:br>
              <a:rPr lang="en-US" sz="500" dirty="0"/>
            </a:br>
            <a:r>
              <a:rPr lang="en-US" sz="500" dirty="0"/>
              <a:t>University of Minho</a:t>
            </a:r>
            <a:br>
              <a:rPr lang="en-US" sz="500" dirty="0"/>
            </a:br>
            <a:r>
              <a:rPr lang="en-US" sz="500" dirty="0"/>
              <a:t>University of Nagasaki</a:t>
            </a:r>
            <a:br>
              <a:rPr lang="en-US" sz="500" dirty="0"/>
            </a:br>
            <a:r>
              <a:rPr lang="en-US" sz="500" dirty="0"/>
              <a:t>University of Patras</a:t>
            </a:r>
            <a:br>
              <a:rPr lang="en-US" sz="500" dirty="0"/>
            </a:br>
            <a:r>
              <a:rPr lang="en-US" sz="500" dirty="0"/>
              <a:t>University of Pennsylvania</a:t>
            </a:r>
            <a:br>
              <a:rPr lang="en-US" sz="500" dirty="0"/>
            </a:br>
            <a:r>
              <a:rPr lang="en-US" sz="500" dirty="0"/>
              <a:t>University of São Paulo</a:t>
            </a:r>
            <a:br>
              <a:rPr lang="en-US" sz="500" dirty="0"/>
            </a:br>
            <a:r>
              <a:rPr lang="en-US" sz="500" dirty="0"/>
              <a:t>University of Southampton</a:t>
            </a:r>
            <a:br>
              <a:rPr lang="en-US" sz="500" dirty="0"/>
            </a:br>
            <a:r>
              <a:rPr lang="en-US" sz="500" dirty="0"/>
              <a:t>University of </a:t>
            </a:r>
            <a:r>
              <a:rPr lang="en-US" sz="500" dirty="0" err="1"/>
              <a:t>SouthChina</a:t>
            </a:r>
            <a:br>
              <a:rPr lang="en-US" sz="500" dirty="0"/>
            </a:br>
            <a:r>
              <a:rPr lang="en-US" sz="500" dirty="0"/>
              <a:t>University of Southern California</a:t>
            </a:r>
            <a:br>
              <a:rPr lang="en-US" sz="500" dirty="0"/>
            </a:br>
            <a:r>
              <a:rPr lang="en-US" sz="500" dirty="0"/>
              <a:t>University of Strathclyde</a:t>
            </a:r>
            <a:br>
              <a:rPr lang="en-US" sz="500" dirty="0"/>
            </a:br>
            <a:r>
              <a:rPr lang="en-US" sz="500" dirty="0"/>
              <a:t>University of Stuttgart</a:t>
            </a:r>
            <a:br>
              <a:rPr lang="en-US" sz="500" dirty="0"/>
            </a:br>
            <a:r>
              <a:rPr lang="en-US" sz="500" dirty="0"/>
              <a:t>University of Texas</a:t>
            </a:r>
            <a:br>
              <a:rPr lang="en-US" sz="500" dirty="0"/>
            </a:br>
            <a:r>
              <a:rPr lang="en-US" sz="500" dirty="0"/>
              <a:t>University of Tokyo</a:t>
            </a:r>
            <a:br>
              <a:rPr lang="en-US" sz="500" dirty="0"/>
            </a:br>
            <a:r>
              <a:rPr lang="en-US" sz="500" dirty="0"/>
              <a:t>University of Tsukuba</a:t>
            </a:r>
            <a:br>
              <a:rPr lang="en-US" sz="500" dirty="0"/>
            </a:br>
            <a:r>
              <a:rPr lang="en-US" sz="500" dirty="0"/>
              <a:t>University of Virginia</a:t>
            </a:r>
            <a:br>
              <a:rPr lang="en-US" sz="500" dirty="0"/>
            </a:br>
            <a:r>
              <a:rPr lang="en-US" sz="500" dirty="0"/>
              <a:t>University of Warwick</a:t>
            </a:r>
            <a:br>
              <a:rPr lang="en-US" sz="500" dirty="0"/>
            </a:br>
            <a:r>
              <a:rPr lang="en-US" sz="500" dirty="0"/>
              <a:t>University of Waterloo</a:t>
            </a:r>
            <a:br>
              <a:rPr lang="en-US" sz="500" dirty="0"/>
            </a:br>
            <a:r>
              <a:rPr lang="en-US" sz="500" dirty="0"/>
              <a:t>University of York</a:t>
            </a:r>
            <a:br>
              <a:rPr lang="en-US" sz="500" dirty="0"/>
            </a:br>
            <a:r>
              <a:rPr lang="en-US" sz="500" dirty="0"/>
              <a:t>URS</a:t>
            </a:r>
            <a:br>
              <a:rPr lang="en-US" sz="500" dirty="0"/>
            </a:br>
            <a:r>
              <a:rPr lang="en-US" sz="500" dirty="0"/>
              <a:t>URSA Inc.</a:t>
            </a:r>
            <a:br>
              <a:rPr lang="en-US" sz="500" dirty="0"/>
            </a:br>
            <a:r>
              <a:rPr lang="en-US" sz="500" dirty="0"/>
              <a:t>US Air Force</a:t>
            </a:r>
            <a:br>
              <a:rPr lang="en-US" sz="500" dirty="0"/>
            </a:br>
            <a:r>
              <a:rPr lang="en-US" sz="500" dirty="0"/>
              <a:t>US Air Force Electronic Warfare Group</a:t>
            </a:r>
            <a:br>
              <a:rPr lang="en-US" sz="500" dirty="0"/>
            </a:br>
            <a:r>
              <a:rPr lang="en-US" sz="500" dirty="0"/>
              <a:t>US Air Force Engineering University</a:t>
            </a:r>
            <a:br>
              <a:rPr lang="en-US" sz="500" dirty="0"/>
            </a:br>
            <a:r>
              <a:rPr lang="en-US" sz="500" dirty="0"/>
              <a:t>US Air Force Hanscom AFB</a:t>
            </a:r>
            <a:br>
              <a:rPr lang="en-US" sz="500" dirty="0"/>
            </a:br>
            <a:r>
              <a:rPr lang="en-US" sz="500" dirty="0"/>
              <a:t>US Air Force Institute of Technology (AFIT)</a:t>
            </a:r>
            <a:br>
              <a:rPr lang="en-US" sz="500" dirty="0"/>
            </a:br>
            <a:r>
              <a:rPr lang="en-US" sz="500" dirty="0"/>
              <a:t>US Air Force Materiel Command (AFMC)</a:t>
            </a:r>
            <a:br>
              <a:rPr lang="en-US" sz="500" dirty="0"/>
            </a:br>
            <a:r>
              <a:rPr lang="en-US" sz="500" dirty="0"/>
              <a:t>US Air Force Research Laboratory (AFRL)</a:t>
            </a:r>
            <a:br>
              <a:rPr lang="en-US" sz="500" dirty="0"/>
            </a:br>
            <a:r>
              <a:rPr lang="en-US" sz="500" dirty="0"/>
              <a:t>US Air Force Test Center (AFTC)</a:t>
            </a:r>
            <a:br>
              <a:rPr lang="en-US" sz="500" dirty="0"/>
            </a:br>
            <a:r>
              <a:rPr lang="en-US" sz="500" dirty="0"/>
              <a:t>US Air Force Test Safety</a:t>
            </a:r>
            <a:br>
              <a:rPr lang="en-US" sz="500" dirty="0"/>
            </a:br>
            <a:r>
              <a:rPr lang="en-US" sz="500" dirty="0"/>
              <a:t>US Army</a:t>
            </a:r>
            <a:br>
              <a:rPr lang="en-US" sz="500" dirty="0"/>
            </a:br>
            <a:r>
              <a:rPr lang="en-US" sz="500" dirty="0"/>
              <a:t>US Army Aberdeen Test Center</a:t>
            </a:r>
            <a:br>
              <a:rPr lang="en-US" sz="500" dirty="0"/>
            </a:br>
            <a:r>
              <a:rPr lang="en-US" sz="500" dirty="0"/>
              <a:t>US Army Aviation and Missile Research, Development and Engineering Center (AMRDEC)</a:t>
            </a:r>
            <a:br>
              <a:rPr lang="en-US" sz="500" dirty="0"/>
            </a:br>
            <a:r>
              <a:rPr lang="en-US" sz="500" dirty="0"/>
              <a:t>US Army Aviation Engineering</a:t>
            </a:r>
            <a:br>
              <a:rPr lang="en-US" sz="500" dirty="0"/>
            </a:br>
            <a:r>
              <a:rPr lang="en-US" sz="500" dirty="0"/>
              <a:t>US Army Corps of Engineers</a:t>
            </a:r>
            <a:br>
              <a:rPr lang="en-US" sz="500" dirty="0"/>
            </a:br>
            <a:r>
              <a:rPr lang="en-US" sz="500" dirty="0"/>
              <a:t>US Army Cyber Protection Brigade</a:t>
            </a:r>
            <a:br>
              <a:rPr lang="en-US" sz="500" dirty="0"/>
            </a:br>
            <a:r>
              <a:rPr lang="en-US" sz="500" dirty="0"/>
              <a:t>US Army Engineer Research and Development Center</a:t>
            </a:r>
            <a:br>
              <a:rPr lang="en-US" sz="500" dirty="0"/>
            </a:br>
            <a:r>
              <a:rPr lang="en-US" sz="500" dirty="0"/>
              <a:t>US Army Research, Development, and Engineering Command (RDECOM)</a:t>
            </a:r>
            <a:br>
              <a:rPr lang="en-US" sz="500" dirty="0"/>
            </a:br>
            <a:r>
              <a:rPr lang="en-US" sz="500" dirty="0"/>
              <a:t>US Chemical Safety Board (CSB)</a:t>
            </a:r>
            <a:br>
              <a:rPr lang="en-US" sz="500" dirty="0"/>
            </a:br>
            <a:r>
              <a:rPr lang="en-US" sz="500" dirty="0"/>
              <a:t>US Coast Guard (USCG)</a:t>
            </a:r>
            <a:br>
              <a:rPr lang="en-US" sz="500" dirty="0"/>
            </a:br>
            <a:r>
              <a:rPr lang="en-US" sz="500" dirty="0"/>
              <a:t>US Customs and Border Protection (CBP)</a:t>
            </a:r>
            <a:br>
              <a:rPr lang="en-US" sz="500" dirty="0"/>
            </a:br>
            <a:r>
              <a:rPr lang="en-US" sz="500" dirty="0"/>
              <a:t>US Department of Defense (DOD)</a:t>
            </a:r>
            <a:br>
              <a:rPr lang="en-US" sz="500" dirty="0"/>
            </a:br>
            <a:r>
              <a:rPr lang="en-US" sz="500" dirty="0"/>
              <a:t>US Department of Energy (DOE)</a:t>
            </a:r>
            <a:br>
              <a:rPr lang="en-US" sz="500" dirty="0"/>
            </a:br>
            <a:r>
              <a:rPr lang="en-US" sz="500" dirty="0"/>
              <a:t>US Department of Homeland Security</a:t>
            </a:r>
            <a:br>
              <a:rPr lang="en-US" sz="500" dirty="0"/>
            </a:br>
            <a:r>
              <a:rPr lang="en-US" sz="500" dirty="0"/>
              <a:t>US Department of Transportation (DOT)</a:t>
            </a:r>
            <a:br>
              <a:rPr lang="en-US" sz="500" dirty="0"/>
            </a:br>
            <a:r>
              <a:rPr lang="en-US" sz="500" dirty="0"/>
              <a:t>US Department of Transportation FRA</a:t>
            </a:r>
            <a:br>
              <a:rPr lang="en-US" sz="500" dirty="0"/>
            </a:br>
            <a:r>
              <a:rPr lang="en-US" sz="500" dirty="0"/>
              <a:t>US Federal Aviation Administration (FAA)</a:t>
            </a:r>
            <a:br>
              <a:rPr lang="en-US" sz="500" dirty="0"/>
            </a:br>
            <a:r>
              <a:rPr lang="en-US" sz="500" dirty="0"/>
              <a:t>US Federal Aviation Administration (FAA) Engine &amp; Propeller Directorate</a:t>
            </a:r>
            <a:br>
              <a:rPr lang="en-US" sz="500" dirty="0"/>
            </a:br>
            <a:r>
              <a:rPr lang="en-US" sz="500" dirty="0"/>
              <a:t>US Federal Aviation Administration (FAA) Office of Aerospace Medicine</a:t>
            </a:r>
            <a:br>
              <a:rPr lang="en-US" sz="500" dirty="0"/>
            </a:br>
            <a:r>
              <a:rPr lang="en-US" sz="500" dirty="0"/>
              <a:t>US Federal Aviation Administration (FAA) Transport Standards Branch</a:t>
            </a:r>
            <a:br>
              <a:rPr lang="en-US" sz="500" dirty="0"/>
            </a:br>
            <a:r>
              <a:rPr lang="en-US" sz="500" dirty="0"/>
              <a:t>US Federal Energy Regulatory Commission (FERC)</a:t>
            </a:r>
            <a:br>
              <a:rPr lang="en-US" sz="500" dirty="0"/>
            </a:br>
            <a:r>
              <a:rPr lang="en-US" sz="500" dirty="0"/>
              <a:t>US Food and Drug Administration (FDA)</a:t>
            </a:r>
            <a:br>
              <a:rPr lang="en-US" sz="500" dirty="0"/>
            </a:br>
            <a:r>
              <a:rPr lang="en-US" sz="500" dirty="0"/>
              <a:t>US Marine Corps (USMC)</a:t>
            </a:r>
            <a:br>
              <a:rPr lang="en-US" sz="500" dirty="0"/>
            </a:br>
            <a:r>
              <a:rPr lang="en-US" sz="500" dirty="0"/>
              <a:t>US National Highway Transportation Safety Administration (NHTSA)</a:t>
            </a:r>
            <a:br>
              <a:rPr lang="en-US" sz="500" dirty="0"/>
            </a:br>
            <a:r>
              <a:rPr lang="en-US" sz="500" dirty="0"/>
              <a:t>US National Transportation Safety Board (NTSB)</a:t>
            </a:r>
            <a:br>
              <a:rPr lang="en-US" sz="500" dirty="0"/>
            </a:br>
            <a:r>
              <a:rPr lang="en-US" sz="500" dirty="0"/>
              <a:t>US Naval Safety Center</a:t>
            </a:r>
            <a:br>
              <a:rPr lang="en-US" sz="500" dirty="0"/>
            </a:br>
            <a:r>
              <a:rPr lang="en-US" sz="500" dirty="0"/>
              <a:t>US Naval Sea Systems Command</a:t>
            </a:r>
            <a:br>
              <a:rPr lang="en-US" sz="500" dirty="0"/>
            </a:br>
            <a:r>
              <a:rPr lang="en-US" sz="500" dirty="0"/>
              <a:t>US Naval Surface Warfare Center Dahlgren Division</a:t>
            </a:r>
            <a:br>
              <a:rPr lang="en-US" sz="500" dirty="0"/>
            </a:br>
            <a:r>
              <a:rPr lang="en-US" sz="500" dirty="0"/>
              <a:t>US Naval Undersea Warfare Center</a:t>
            </a:r>
            <a:br>
              <a:rPr lang="en-US" sz="500" dirty="0"/>
            </a:br>
            <a:r>
              <a:rPr lang="en-US" sz="500" dirty="0"/>
              <a:t>US Naval War College</a:t>
            </a:r>
            <a:br>
              <a:rPr lang="en-US" sz="500" dirty="0"/>
            </a:br>
            <a:r>
              <a:rPr lang="en-US" sz="500" dirty="0"/>
              <a:t>US Navy</a:t>
            </a:r>
            <a:br>
              <a:rPr lang="en-US" sz="500" dirty="0"/>
            </a:br>
            <a:r>
              <a:rPr lang="en-US" sz="500" dirty="0"/>
              <a:t>US Navy contractor</a:t>
            </a:r>
            <a:br>
              <a:rPr lang="en-US" sz="500" dirty="0"/>
            </a:br>
            <a:r>
              <a:rPr lang="en-US" sz="500" dirty="0"/>
              <a:t>US Navy School of Aviation Safety</a:t>
            </a:r>
            <a:br>
              <a:rPr lang="en-US" sz="500" dirty="0"/>
            </a:br>
            <a:r>
              <a:rPr lang="en-US" sz="500" dirty="0"/>
              <a:t>US Nuclear Regulatory Commission (NRC)</a:t>
            </a:r>
            <a:br>
              <a:rPr lang="en-US" sz="500" dirty="0"/>
            </a:br>
            <a:r>
              <a:rPr lang="en-US" sz="500" dirty="0"/>
              <a:t>US Particle Accelerator School (USPAS)</a:t>
            </a:r>
            <a:br>
              <a:rPr lang="en-US" sz="500" dirty="0"/>
            </a:br>
            <a:r>
              <a:rPr lang="en-US" sz="500" dirty="0"/>
              <a:t>USACE (Kansas City District)</a:t>
            </a:r>
            <a:br>
              <a:rPr lang="en-US" sz="500" dirty="0"/>
            </a:br>
            <a:r>
              <a:rPr lang="en-US" sz="500" dirty="0"/>
              <a:t>USC</a:t>
            </a:r>
            <a:br>
              <a:rPr lang="en-US" sz="500" dirty="0"/>
            </a:br>
            <a:r>
              <a:rPr lang="en-US" sz="500" dirty="0"/>
              <a:t>USN Strategic Systems Programs (SSP)</a:t>
            </a:r>
            <a:br>
              <a:rPr lang="en-US" sz="500" dirty="0"/>
            </a:br>
            <a:r>
              <a:rPr lang="en-US" sz="500" dirty="0"/>
              <a:t>VA Boston Healthcare System</a:t>
            </a:r>
            <a:br>
              <a:rPr lang="en-US" sz="500" dirty="0"/>
            </a:br>
            <a:r>
              <a:rPr lang="en-US" sz="500" dirty="0"/>
              <a:t>Vale Institute of Technology</a:t>
            </a:r>
            <a:br>
              <a:rPr lang="en-US" sz="500" dirty="0"/>
            </a:br>
            <a:r>
              <a:rPr lang="en-US" sz="500" dirty="0" err="1"/>
              <a:t>Valeo</a:t>
            </a:r>
            <a:r>
              <a:rPr lang="en-US" sz="500" dirty="0"/>
              <a:t> group</a:t>
            </a:r>
            <a:br>
              <a:rPr lang="en-US" sz="500" dirty="0"/>
            </a:br>
            <a:r>
              <a:rPr lang="en-US" sz="500" dirty="0"/>
              <a:t>Valero Energy</a:t>
            </a:r>
            <a:br>
              <a:rPr lang="en-US" sz="500" dirty="0"/>
            </a:br>
            <a:r>
              <a:rPr lang="en-US" sz="500" dirty="0"/>
              <a:t>Varian Medical Systems</a:t>
            </a:r>
            <a:br>
              <a:rPr lang="en-US" sz="500" dirty="0"/>
            </a:br>
            <a:r>
              <a:rPr lang="en-US" sz="500" dirty="0"/>
              <a:t>Vattenfall</a:t>
            </a:r>
            <a:br>
              <a:rPr lang="en-US" sz="500" dirty="0"/>
            </a:br>
            <a:r>
              <a:rPr lang="en-US" sz="500" dirty="0" err="1"/>
              <a:t>Vequrity</a:t>
            </a:r>
            <a:br>
              <a:rPr lang="en-US" sz="500" dirty="0"/>
            </a:br>
            <a:r>
              <a:rPr lang="en-US" sz="500" dirty="0" err="1"/>
              <a:t>Verocel</a:t>
            </a:r>
            <a:r>
              <a:rPr lang="en-US" sz="500" dirty="0"/>
              <a:t> Limited</a:t>
            </a:r>
            <a:br>
              <a:rPr lang="en-US" sz="500" dirty="0"/>
            </a:br>
            <a:r>
              <a:rPr lang="en-US" sz="500" dirty="0" err="1"/>
              <a:t>Verocel</a:t>
            </a:r>
            <a:r>
              <a:rPr lang="en-US" sz="500" dirty="0"/>
              <a:t>, Inc.</a:t>
            </a:r>
            <a:br>
              <a:rPr lang="en-US" sz="500" dirty="0"/>
            </a:br>
            <a:r>
              <a:rPr lang="en-US" sz="500" dirty="0"/>
              <a:t>Versant</a:t>
            </a:r>
            <a:br>
              <a:rPr lang="en-US" sz="500" dirty="0"/>
            </a:br>
            <a:r>
              <a:rPr lang="en-US" sz="500" dirty="0"/>
              <a:t>Volpe National </a:t>
            </a:r>
            <a:r>
              <a:rPr lang="en-US" sz="500" dirty="0" err="1"/>
              <a:t>Tranportation</a:t>
            </a:r>
            <a:r>
              <a:rPr lang="en-US" sz="500" dirty="0"/>
              <a:t> Systems Center</a:t>
            </a:r>
            <a:br>
              <a:rPr lang="en-US" sz="500" dirty="0"/>
            </a:br>
            <a:r>
              <a:rPr lang="en-US" sz="500" dirty="0"/>
              <a:t>Volvo Construction Equipment</a:t>
            </a:r>
            <a:br>
              <a:rPr lang="en-US" sz="500" dirty="0"/>
            </a:br>
            <a:r>
              <a:rPr lang="en-US" sz="500" dirty="0"/>
              <a:t>Vrije Universiteit Amsterdam</a:t>
            </a:r>
            <a:br>
              <a:rPr lang="en-US" sz="500" dirty="0"/>
            </a:br>
            <a:r>
              <a:rPr lang="en-US" sz="500" dirty="0"/>
              <a:t>Washington Core</a:t>
            </a:r>
            <a:br>
              <a:rPr lang="en-US" sz="500" dirty="0"/>
            </a:br>
            <a:r>
              <a:rPr lang="en-US" sz="500" dirty="0" err="1"/>
              <a:t>Watriama</a:t>
            </a:r>
            <a:r>
              <a:rPr lang="en-US" sz="500" dirty="0"/>
              <a:t> CO KG</a:t>
            </a:r>
            <a:br>
              <a:rPr lang="en-US" sz="500" dirty="0"/>
            </a:br>
            <a:r>
              <a:rPr lang="en-US" sz="500" dirty="0"/>
              <a:t>Waymo</a:t>
            </a:r>
            <a:br>
              <a:rPr lang="en-US" sz="500" dirty="0"/>
            </a:br>
            <a:r>
              <a:rPr lang="en-US" sz="500" dirty="0"/>
              <a:t>Westinghouse Electric Company</a:t>
            </a:r>
            <a:br>
              <a:rPr lang="en-US" sz="500" dirty="0"/>
            </a:br>
            <a:r>
              <a:rPr lang="en-US" sz="500" dirty="0"/>
              <a:t>Whirlpool</a:t>
            </a:r>
            <a:br>
              <a:rPr lang="en-US" sz="500" dirty="0"/>
            </a:br>
            <a:r>
              <a:rPr lang="en-US" sz="500" dirty="0"/>
              <a:t>Whiteley Aerospace</a:t>
            </a:r>
            <a:br>
              <a:rPr lang="en-US" sz="500" dirty="0"/>
            </a:br>
            <a:r>
              <a:rPr lang="en-US" sz="500" dirty="0"/>
              <a:t>World Wide Web Consortium (W3C)</a:t>
            </a:r>
            <a:br>
              <a:rPr lang="en-US" sz="500" dirty="0"/>
            </a:br>
            <a:r>
              <a:rPr lang="en-US" sz="500" dirty="0"/>
              <a:t>WPI Systems Engineering</a:t>
            </a:r>
            <a:br>
              <a:rPr lang="en-US" sz="500" dirty="0"/>
            </a:br>
            <a:r>
              <a:rPr lang="en-US" sz="500" dirty="0"/>
              <a:t>Xi’an </a:t>
            </a:r>
            <a:r>
              <a:rPr lang="en-US" sz="500" dirty="0" err="1"/>
              <a:t>Jiaotong</a:t>
            </a:r>
            <a:r>
              <a:rPr lang="en-US" sz="500" dirty="0"/>
              <a:t>-Liverpool University</a:t>
            </a:r>
            <a:br>
              <a:rPr lang="en-US" sz="500" dirty="0"/>
            </a:br>
            <a:r>
              <a:rPr lang="en-US" sz="500" dirty="0" err="1"/>
              <a:t>Zenuity</a:t>
            </a:r>
            <a:br>
              <a:rPr lang="en-US" sz="500" dirty="0"/>
            </a:br>
            <a:r>
              <a:rPr lang="en-US" sz="500" dirty="0"/>
              <a:t>Zurich University of Applied Sciences (ZHAW)</a:t>
            </a:r>
            <a:endParaRPr lang="en-US" sz="200" dirty="0"/>
          </a:p>
        </p:txBody>
      </p:sp>
      <p:sp>
        <p:nvSpPr>
          <p:cNvPr id="8" name="Slide Number Placeholder 7">
            <a:extLst>
              <a:ext uri="{FF2B5EF4-FFF2-40B4-BE49-F238E27FC236}">
                <a16:creationId xmlns:a16="http://schemas.microsoft.com/office/drawing/2014/main" id="{F47F758F-E341-4DF6-A134-07191A525A84}"/>
              </a:ext>
            </a:extLst>
          </p:cNvPr>
          <p:cNvSpPr>
            <a:spLocks noGrp="1"/>
          </p:cNvSpPr>
          <p:nvPr>
            <p:ph type="sldNum" sz="quarter" idx="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463FE2-D562-4565-980F-F1EA12CAC02B}" type="slidenum">
              <a:rPr kumimoji="0" lang="en-US" sz="1200" b="0" i="0" u="none" strike="noStrike" kern="0" cap="none" spc="0" normalizeH="0" baseline="0" noProof="0" smtClean="0">
                <a:ln>
                  <a:noFill/>
                </a:ln>
                <a:solidFill>
                  <a:srgbClr val="888888"/>
                </a:solidFill>
                <a:effectLst/>
                <a:uLnTx/>
                <a:uFillTx/>
                <a:latin typeface="Calibri"/>
                <a:ea typeface="Calibri"/>
                <a:cs typeface="Calibri"/>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0" cap="none" spc="0" normalizeH="0" baseline="0" noProof="0">
              <a:ln>
                <a:noFill/>
              </a:ln>
              <a:solidFill>
                <a:srgbClr val="888888"/>
              </a:solidFill>
              <a:effectLst/>
              <a:uLnTx/>
              <a:uFillTx/>
              <a:latin typeface="Calibri"/>
              <a:ea typeface="Calibri"/>
              <a:cs typeface="Calibri"/>
            </a:endParaRPr>
          </a:p>
        </p:txBody>
      </p:sp>
    </p:spTree>
    <p:extLst>
      <p:ext uri="{BB962C8B-B14F-4D97-AF65-F5344CB8AC3E}">
        <p14:creationId xmlns:p14="http://schemas.microsoft.com/office/powerpoint/2010/main" val="96877927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C84D9-2E2D-DFED-33E8-CF53D2DA7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9F38F3-66E8-04B9-364B-C3E8255CB904}"/>
              </a:ext>
            </a:extLst>
          </p:cNvPr>
          <p:cNvSpPr>
            <a:spLocks noGrp="1"/>
          </p:cNvSpPr>
          <p:nvPr>
            <p:ph type="title"/>
          </p:nvPr>
        </p:nvSpPr>
        <p:spPr>
          <a:xfrm>
            <a:off x="541338" y="3084513"/>
            <a:ext cx="7772400" cy="1362075"/>
          </a:xfrm>
        </p:spPr>
        <p:txBody>
          <a:bodyPr>
            <a:normAutofit/>
          </a:bodyPr>
          <a:lstStyle/>
          <a:p>
            <a:pPr algn="ctr"/>
            <a:r>
              <a:rPr lang="en-US" dirty="0"/>
              <a:t>Summary</a:t>
            </a:r>
            <a:br>
              <a:rPr lang="en-US" dirty="0"/>
            </a:br>
            <a:endParaRPr lang="en-US" dirty="0"/>
          </a:p>
        </p:txBody>
      </p:sp>
      <p:sp>
        <p:nvSpPr>
          <p:cNvPr id="4" name="Slide Number Placeholder 3">
            <a:extLst>
              <a:ext uri="{FF2B5EF4-FFF2-40B4-BE49-F238E27FC236}">
                <a16:creationId xmlns:a16="http://schemas.microsoft.com/office/drawing/2014/main" id="{7A59AEDF-FEAA-4FFD-8A49-336324FFC7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 Placeholder 5">
            <a:extLst>
              <a:ext uri="{FF2B5EF4-FFF2-40B4-BE49-F238E27FC236}">
                <a16:creationId xmlns:a16="http://schemas.microsoft.com/office/drawing/2014/main" id="{21696628-9638-A2EB-AE2E-106EAFFB801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068516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762"/>
            <a:ext cx="7886700" cy="1325563"/>
          </a:xfrm>
        </p:spPr>
        <p:txBody>
          <a:bodyPr/>
          <a:lstStyle/>
          <a:p>
            <a:r>
              <a:rPr lang="en-US" dirty="0"/>
              <a:t>Summary </a:t>
            </a:r>
          </a:p>
        </p:txBody>
      </p:sp>
      <p:sp>
        <p:nvSpPr>
          <p:cNvPr id="3" name="Content Placeholder 2"/>
          <p:cNvSpPr>
            <a:spLocks noGrp="1"/>
          </p:cNvSpPr>
          <p:nvPr>
            <p:ph idx="1"/>
          </p:nvPr>
        </p:nvSpPr>
        <p:spPr>
          <a:xfrm>
            <a:off x="420824" y="1344325"/>
            <a:ext cx="8417473" cy="4698521"/>
          </a:xfrm>
        </p:spPr>
        <p:txBody>
          <a:bodyPr>
            <a:noAutofit/>
          </a:bodyPr>
          <a:lstStyle/>
          <a:p>
            <a:pPr>
              <a:lnSpc>
                <a:spcPct val="130000"/>
              </a:lnSpc>
              <a:spcBef>
                <a:spcPts val="1200"/>
              </a:spcBef>
            </a:pPr>
            <a:r>
              <a:rPr lang="en-US" sz="2000" dirty="0"/>
              <a:t>Most losses are requirements problems, NOT technology problems</a:t>
            </a:r>
          </a:p>
          <a:p>
            <a:pPr>
              <a:lnSpc>
                <a:spcPct val="130000"/>
              </a:lnSpc>
              <a:spcBef>
                <a:spcPts val="1200"/>
              </a:spcBef>
            </a:pPr>
            <a:r>
              <a:rPr lang="en-US" sz="2000" dirty="0"/>
              <a:t>Most losses occur due to incomplete, conflicting, flawed, and/or ineffective requirements for safe and secure system function</a:t>
            </a:r>
          </a:p>
          <a:p>
            <a:pPr>
              <a:lnSpc>
                <a:spcPct val="130000"/>
              </a:lnSpc>
              <a:spcBef>
                <a:spcPts val="1200"/>
              </a:spcBef>
            </a:pPr>
            <a:r>
              <a:rPr lang="en-US" sz="2000" dirty="0"/>
              <a:t>STPA provides a way to bring system safety &amp; security engineering into earlier stages of the engineering lifecycle (through development and analysis of the initial system concept)</a:t>
            </a:r>
          </a:p>
          <a:p>
            <a:pPr>
              <a:lnSpc>
                <a:spcPct val="130000"/>
              </a:lnSpc>
              <a:spcBef>
                <a:spcPts val="1200"/>
              </a:spcBef>
            </a:pPr>
            <a:r>
              <a:rPr lang="en-US" sz="2000" dirty="0"/>
              <a:t>STPA allows stakeholders to model and improve their understanding of how losses might arise and provide proactive design guidance </a:t>
            </a:r>
          </a:p>
        </p:txBody>
      </p:sp>
      <p:sp>
        <p:nvSpPr>
          <p:cNvPr id="4" name="Slide Number Placeholder 3"/>
          <p:cNvSpPr>
            <a:spLocks noGrp="1"/>
          </p:cNvSpPr>
          <p:nvPr>
            <p:ph type="sldNum" sz="quarter" idx="12"/>
          </p:nvPr>
        </p:nvSpPr>
        <p:spPr/>
        <p:txBody>
          <a:bodyPr/>
          <a:lstStyle/>
          <a:p>
            <a:fld id="{4E5E9B44-CCE2-8740-9C9F-E57945DEEB9A}" type="slidenum">
              <a:rPr lang="en-US" smtClean="0"/>
              <a:pPr/>
              <a:t>174</a:t>
            </a:fld>
            <a:endParaRPr lang="en-US"/>
          </a:p>
        </p:txBody>
      </p:sp>
      <p:sp>
        <p:nvSpPr>
          <p:cNvPr id="5" name="Rectangle 4">
            <a:extLst>
              <a:ext uri="{FF2B5EF4-FFF2-40B4-BE49-F238E27FC236}">
                <a16:creationId xmlns:a16="http://schemas.microsoft.com/office/drawing/2014/main" id="{E39C2916-C815-45E6-8B11-289F746AC93D}"/>
              </a:ext>
            </a:extLst>
          </p:cNvPr>
          <p:cNvSpPr/>
          <p:nvPr/>
        </p:nvSpPr>
        <p:spPr>
          <a:xfrm>
            <a:off x="305703" y="5513675"/>
            <a:ext cx="8378237" cy="11770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en-US" sz="2400" b="1" dirty="0">
                <a:solidFill>
                  <a:prstClr val="white"/>
                </a:solidFill>
                <a:latin typeface="Calibri"/>
              </a:rPr>
              <a:t>STPA Provides an Opportunity to Take Advantage of the Increased Power of the STAMP Model for Preventing Losses in Complex, Software-Intensive Systems</a:t>
            </a:r>
          </a:p>
        </p:txBody>
      </p:sp>
    </p:spTree>
    <p:extLst>
      <p:ext uri="{BB962C8B-B14F-4D97-AF65-F5344CB8AC3E}">
        <p14:creationId xmlns:p14="http://schemas.microsoft.com/office/powerpoint/2010/main" val="38248103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D97AD-290D-9714-BA8E-F745B5E1AE1D}"/>
              </a:ext>
            </a:extLst>
          </p:cNvPr>
          <p:cNvSpPr>
            <a:spLocks noGrp="1"/>
          </p:cNvSpPr>
          <p:nvPr>
            <p:ph type="title"/>
          </p:nvPr>
        </p:nvSpPr>
        <p:spPr>
          <a:xfrm>
            <a:off x="628650" y="47626"/>
            <a:ext cx="7886700" cy="1325563"/>
          </a:xfrm>
        </p:spPr>
        <p:txBody>
          <a:bodyPr/>
          <a:lstStyle/>
          <a:p>
            <a:r>
              <a:rPr lang="en-US" dirty="0"/>
              <a:t>For More Information</a:t>
            </a:r>
          </a:p>
        </p:txBody>
      </p:sp>
      <p:sp>
        <p:nvSpPr>
          <p:cNvPr id="3" name="Content Placeholder 2">
            <a:extLst>
              <a:ext uri="{FF2B5EF4-FFF2-40B4-BE49-F238E27FC236}">
                <a16:creationId xmlns:a16="http://schemas.microsoft.com/office/drawing/2014/main" id="{E2959947-48CE-BF19-F403-2E97B8534FEF}"/>
              </a:ext>
            </a:extLst>
          </p:cNvPr>
          <p:cNvSpPr>
            <a:spLocks noGrp="1"/>
          </p:cNvSpPr>
          <p:nvPr>
            <p:ph idx="1"/>
          </p:nvPr>
        </p:nvSpPr>
        <p:spPr>
          <a:xfrm>
            <a:off x="126402" y="997621"/>
            <a:ext cx="8719745" cy="5620467"/>
          </a:xfrm>
        </p:spPr>
        <p:txBody>
          <a:bodyPr>
            <a:normAutofit/>
          </a:bodyPr>
          <a:lstStyle/>
          <a:p>
            <a:pPr>
              <a:lnSpc>
                <a:spcPct val="110000"/>
              </a:lnSpc>
            </a:pPr>
            <a:r>
              <a:rPr lang="en-US" dirty="0"/>
              <a:t>Websites</a:t>
            </a:r>
          </a:p>
          <a:p>
            <a:pPr lvl="1">
              <a:lnSpc>
                <a:spcPct val="110000"/>
              </a:lnSpc>
            </a:pPr>
            <a:r>
              <a:rPr lang="en-US" dirty="0"/>
              <a:t>Nancy Leveson Website: </a:t>
            </a:r>
            <a:r>
              <a:rPr lang="en-US" dirty="0">
                <a:hlinkClick r:id="rId2"/>
              </a:rPr>
              <a:t>http://sunnyday.mit.edu/</a:t>
            </a:r>
            <a:endParaRPr lang="en-US" dirty="0"/>
          </a:p>
          <a:p>
            <a:pPr lvl="1">
              <a:lnSpc>
                <a:spcPct val="110000"/>
              </a:lnSpc>
            </a:pPr>
            <a:r>
              <a:rPr lang="en-US" dirty="0"/>
              <a:t>MIT STAMP Workshop Website: </a:t>
            </a:r>
          </a:p>
          <a:p>
            <a:pPr marL="342900" lvl="1" indent="0">
              <a:lnSpc>
                <a:spcPct val="110000"/>
              </a:lnSpc>
              <a:buNone/>
            </a:pPr>
            <a:r>
              <a:rPr lang="en-US" dirty="0"/>
              <a:t>    </a:t>
            </a:r>
            <a:r>
              <a:rPr lang="en-US" dirty="0">
                <a:hlinkClick r:id="rId3"/>
              </a:rPr>
              <a:t>http://psas.scripts.mit.edu/home/stamp-workshops/</a:t>
            </a:r>
            <a:endParaRPr lang="en-US" dirty="0"/>
          </a:p>
          <a:p>
            <a:pPr marL="514350" marR="0" lvl="1" indent="-171450" algn="l" defTabSz="685800" rtl="0" eaLnBrk="1" fontAlgn="auto" latinLnBrk="0" hangingPunct="1">
              <a:lnSpc>
                <a:spcPct val="110000"/>
              </a:lnSpc>
              <a:spcBef>
                <a:spcPts val="375"/>
              </a:spcBef>
              <a:spcAft>
                <a:spcPts val="0"/>
              </a:spcAft>
              <a:buClrTx/>
              <a:buSzTx/>
              <a:buFont typeface="Arial" panose="020B0604020202020204" pitchFamily="34" charset="0"/>
              <a:buChar char="•"/>
              <a:tabLst/>
              <a:defRPr/>
            </a:pPr>
            <a:r>
              <a:rPr lang="en-US" dirty="0">
                <a:solidFill>
                  <a:prstClr val="black"/>
                </a:solidFill>
                <a:latin typeface="Calibri"/>
              </a:rPr>
              <a:t>Industry presentations: </a:t>
            </a:r>
            <a:br>
              <a:rPr lang="en-US" dirty="0">
                <a:solidFill>
                  <a:prstClr val="black"/>
                </a:solidFill>
                <a:latin typeface="Calibri"/>
              </a:rPr>
            </a:br>
            <a:r>
              <a:rPr lang="en-US" dirty="0">
                <a:solidFill>
                  <a:prstClr val="black"/>
                </a:solidFill>
                <a:latin typeface="Calibri"/>
                <a:hlinkClick r:id="rId4"/>
              </a:rPr>
              <a:t>http://psas.scripts.mit.edu/home/mit-stamp-workshop-presentations/</a:t>
            </a:r>
            <a:endParaRPr lang="en-US" dirty="0">
              <a:solidFill>
                <a:prstClr val="black"/>
              </a:solidFill>
              <a:latin typeface="Calibri"/>
            </a:endParaRPr>
          </a:p>
          <a:p>
            <a:pPr marL="514350" marR="0" lvl="1" indent="-171450" algn="l" defTabSz="685800" rtl="0" eaLnBrk="1" fontAlgn="auto" latinLnBrk="0" hangingPunct="1">
              <a:lnSpc>
                <a:spcPct val="110000"/>
              </a:lnSpc>
              <a:spcBef>
                <a:spcPts val="375"/>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Reports and Publications: </a:t>
            </a:r>
            <a:br>
              <a:rPr kumimoji="0" lang="en-US" b="0" i="0" u="none" strike="noStrike" kern="1200" cap="none" spc="0" normalizeH="0" baseline="0" noProof="0" dirty="0">
                <a:ln>
                  <a:noFill/>
                </a:ln>
                <a:solidFill>
                  <a:prstClr val="black"/>
                </a:solidFill>
                <a:effectLst/>
                <a:uLnTx/>
                <a:uFillTx/>
                <a:latin typeface="Calibri"/>
                <a:ea typeface="+mn-ea"/>
                <a:cs typeface="+mn-cs"/>
              </a:rPr>
            </a:br>
            <a:r>
              <a:rPr kumimoji="0" lang="en-US" b="0" i="0" u="none" strike="noStrike" kern="1200" cap="none" spc="0" normalizeH="0" baseline="0" noProof="0" dirty="0">
                <a:ln>
                  <a:noFill/>
                </a:ln>
                <a:solidFill>
                  <a:prstClr val="black"/>
                </a:solidFill>
                <a:effectLst/>
                <a:uLnTx/>
                <a:uFillTx/>
                <a:latin typeface="Calibri"/>
                <a:ea typeface="+mn-ea"/>
                <a:cs typeface="+mn-cs"/>
                <a:hlinkClick r:id="rId5"/>
              </a:rPr>
              <a:t>http://psas.scripts.mit.edu/home/publications/</a:t>
            </a: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a:lnSpc>
                <a:spcPct val="110000"/>
              </a:lnSpc>
            </a:pPr>
            <a:r>
              <a:rPr lang="en-US" dirty="0"/>
              <a:t>Recommended Videos</a:t>
            </a:r>
          </a:p>
          <a:p>
            <a:pPr lvl="1">
              <a:lnSpc>
                <a:spcPct val="110000"/>
              </a:lnSpc>
            </a:pPr>
            <a:r>
              <a:rPr lang="en-US" dirty="0"/>
              <a:t>STAMP Introduction: </a:t>
            </a:r>
            <a:r>
              <a:rPr lang="en-US" dirty="0">
                <a:hlinkClick r:id="rId6"/>
              </a:rPr>
              <a:t>https://www.youtube.com/watch?v=_ptmjAbacMk</a:t>
            </a:r>
            <a:endParaRPr lang="en-US" dirty="0"/>
          </a:p>
          <a:p>
            <a:pPr lvl="1">
              <a:lnSpc>
                <a:spcPct val="110000"/>
              </a:lnSpc>
            </a:pPr>
            <a:r>
              <a:rPr lang="en-US" dirty="0"/>
              <a:t>Introduction to STPA: </a:t>
            </a:r>
            <a:r>
              <a:rPr lang="en-US" dirty="0">
                <a:hlinkClick r:id="rId7"/>
              </a:rPr>
              <a:t>https://www.youtube.com/watch?v=2W-iqnPbhyc</a:t>
            </a:r>
            <a:endParaRPr lang="en-US" dirty="0"/>
          </a:p>
          <a:p>
            <a:pPr lvl="1">
              <a:lnSpc>
                <a:spcPct val="110000"/>
              </a:lnSpc>
            </a:pPr>
            <a:r>
              <a:rPr lang="en-US" dirty="0"/>
              <a:t>Introduction to STPA-Sec </a:t>
            </a:r>
            <a:r>
              <a:rPr lang="en-US" dirty="0">
                <a:hlinkClick r:id="rId8"/>
              </a:rPr>
              <a:t>https://www.youtube.com/watch?v=RNgux5Ut9bM&amp;t=468s</a:t>
            </a:r>
            <a:endParaRPr lang="en-US" dirty="0"/>
          </a:p>
          <a:p>
            <a:pPr>
              <a:lnSpc>
                <a:spcPct val="110000"/>
              </a:lnSpc>
            </a:pPr>
            <a:r>
              <a:rPr lang="en-US" dirty="0"/>
              <a:t>Reading Material</a:t>
            </a:r>
          </a:p>
          <a:p>
            <a:pPr lvl="1">
              <a:lnSpc>
                <a:spcPct val="110000"/>
              </a:lnSpc>
            </a:pPr>
            <a:r>
              <a:rPr lang="en-US" dirty="0"/>
              <a:t>STPA Handbook </a:t>
            </a:r>
            <a:r>
              <a:rPr lang="en-US" dirty="0">
                <a:hlinkClick r:id="rId9"/>
              </a:rPr>
              <a:t>http://psas.scripts.mit.edu/home/get_file.php?name=STPA_handbook.pdf</a:t>
            </a:r>
            <a:endParaRPr lang="en-US" dirty="0"/>
          </a:p>
          <a:p>
            <a:pPr lvl="1">
              <a:lnSpc>
                <a:spcPct val="110000"/>
              </a:lnSpc>
            </a:pPr>
            <a:endParaRPr lang="en-US" dirty="0"/>
          </a:p>
        </p:txBody>
      </p:sp>
      <p:sp>
        <p:nvSpPr>
          <p:cNvPr id="4" name="Slide Number Placeholder 3">
            <a:extLst>
              <a:ext uri="{FF2B5EF4-FFF2-40B4-BE49-F238E27FC236}">
                <a16:creationId xmlns:a16="http://schemas.microsoft.com/office/drawing/2014/main" id="{D10B47AC-CC6D-ED96-B7CA-585467034B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4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4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69034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122"/>
            <a:ext cx="8229600" cy="1143000"/>
          </a:xfrm>
        </p:spPr>
        <p:txBody>
          <a:bodyPr/>
          <a:lstStyle/>
          <a:p>
            <a:r>
              <a:rPr lang="en-US" dirty="0"/>
              <a:t>Sun Tzu</a:t>
            </a:r>
          </a:p>
        </p:txBody>
      </p:sp>
      <p:sp>
        <p:nvSpPr>
          <p:cNvPr id="4" name="Rectangle 3"/>
          <p:cNvSpPr/>
          <p:nvPr/>
        </p:nvSpPr>
        <p:spPr>
          <a:xfrm>
            <a:off x="235165" y="915879"/>
            <a:ext cx="6192679" cy="4339650"/>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The opportunity to secure ourselves against defeat lies in our own hands.</a:t>
            </a:r>
          </a:p>
          <a:p>
            <a:pPr marL="0" marR="0" lvl="0" indent="0" algn="l" defTabSz="914400" rtl="0" eaLnBrk="1" fontAlgn="auto" latinLnBrk="0" hangingPunct="1">
              <a:lnSpc>
                <a:spcPct val="100000"/>
              </a:lnSpc>
              <a:spcBef>
                <a:spcPts val="600"/>
              </a:spcBef>
              <a:spcAft>
                <a:spcPts val="120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The supreme art of war is to subdue the enemy without fighting.</a:t>
            </a:r>
          </a:p>
          <a:p>
            <a:pPr marL="0" marR="0" lvl="0" indent="0" algn="l" defTabSz="914400" rtl="0" eaLnBrk="1" fontAlgn="auto" latinLnBrk="0" hangingPunct="1">
              <a:lnSpc>
                <a:spcPct val="100000"/>
              </a:lnSpc>
              <a:spcBef>
                <a:spcPts val="600"/>
              </a:spcBef>
              <a:spcAft>
                <a:spcPts val="120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120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Strategy without tactics is the slowest route to victory. Tactics without strategy is the noise before defeat.</a:t>
            </a:r>
          </a:p>
        </p:txBody>
      </p:sp>
      <p:pic>
        <p:nvPicPr>
          <p:cNvPr id="6" name="Picture 5"/>
          <p:cNvPicPr>
            <a:picLocks noChangeAspect="1"/>
          </p:cNvPicPr>
          <p:nvPr/>
        </p:nvPicPr>
        <p:blipFill>
          <a:blip r:embed="rId2"/>
          <a:stretch>
            <a:fillRect/>
          </a:stretch>
        </p:blipFill>
        <p:spPr>
          <a:xfrm>
            <a:off x="6772752" y="488628"/>
            <a:ext cx="2231759" cy="2857500"/>
          </a:xfrm>
          <a:prstGeom prst="rect">
            <a:avLst/>
          </a:prstGeom>
        </p:spPr>
      </p:pic>
      <p:pic>
        <p:nvPicPr>
          <p:cNvPr id="7" name="Picture 6"/>
          <p:cNvPicPr>
            <a:picLocks noChangeAspect="1"/>
          </p:cNvPicPr>
          <p:nvPr/>
        </p:nvPicPr>
        <p:blipFill>
          <a:blip r:embed="rId3"/>
          <a:stretch>
            <a:fillRect/>
          </a:stretch>
        </p:blipFill>
        <p:spPr>
          <a:xfrm>
            <a:off x="6772752" y="3063890"/>
            <a:ext cx="2231759" cy="2941515"/>
          </a:xfrm>
          <a:prstGeom prst="rect">
            <a:avLst/>
          </a:prstGeom>
        </p:spPr>
      </p:pic>
    </p:spTree>
    <p:extLst>
      <p:ext uri="{BB962C8B-B14F-4D97-AF65-F5344CB8AC3E}">
        <p14:creationId xmlns:p14="http://schemas.microsoft.com/office/powerpoint/2010/main" val="409362707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7D3CD-5820-8799-AEDD-519B86D75B91}"/>
              </a:ext>
            </a:extLst>
          </p:cNvPr>
          <p:cNvSpPr>
            <a:spLocks noGrp="1"/>
          </p:cNvSpPr>
          <p:nvPr>
            <p:ph type="title"/>
          </p:nvPr>
        </p:nvSpPr>
        <p:spPr/>
        <p:txBody>
          <a:bodyPr/>
          <a:lstStyle/>
          <a:p>
            <a:r>
              <a:rPr lang="en-US" dirty="0"/>
              <a:t>BACKUPS</a:t>
            </a:r>
          </a:p>
        </p:txBody>
      </p:sp>
      <p:sp>
        <p:nvSpPr>
          <p:cNvPr id="3" name="Text Placeholder 2">
            <a:extLst>
              <a:ext uri="{FF2B5EF4-FFF2-40B4-BE49-F238E27FC236}">
                <a16:creationId xmlns:a16="http://schemas.microsoft.com/office/drawing/2014/main" id="{E7865438-0D89-05A4-586D-525C81922B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B93825-4924-212E-F9CC-B0B005043DD0}"/>
              </a:ext>
            </a:extLst>
          </p:cNvPr>
          <p:cNvSpPr>
            <a:spLocks noGrp="1"/>
          </p:cNvSpPr>
          <p:nvPr>
            <p:ph type="sldNum" sz="quarter" idx="12"/>
          </p:nvPr>
        </p:nvSpPr>
        <p:spPr/>
        <p:txBody>
          <a:bodyPr/>
          <a:lstStyle/>
          <a:p>
            <a:fld id="{4E5E9B44-CCE2-8740-9C9F-E57945DEEB9A}" type="slidenum">
              <a:rPr lang="en-US" smtClean="0"/>
              <a:t>177</a:t>
            </a:fld>
            <a:endParaRPr lang="en-US"/>
          </a:p>
        </p:txBody>
      </p:sp>
    </p:spTree>
    <p:extLst>
      <p:ext uri="{BB962C8B-B14F-4D97-AF65-F5344CB8AC3E}">
        <p14:creationId xmlns:p14="http://schemas.microsoft.com/office/powerpoint/2010/main" val="390601648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50735" y="2536066"/>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Content Placeholder 1"/>
          <p:cNvSpPr>
            <a:spLocks noGrp="1"/>
          </p:cNvSpPr>
          <p:nvPr>
            <p:ph sz="quarter" idx="10"/>
          </p:nvPr>
        </p:nvSpPr>
        <p:spPr>
          <a:xfrm>
            <a:off x="474935" y="1201734"/>
            <a:ext cx="8188774" cy="789094"/>
          </a:xfrm>
        </p:spPr>
        <p:txBody>
          <a:bodyPr/>
          <a:lstStyle/>
          <a:p>
            <a:pPr marL="0" indent="0">
              <a:lnSpc>
                <a:spcPct val="100000"/>
              </a:lnSpc>
              <a:spcBef>
                <a:spcPts val="0"/>
              </a:spcBef>
              <a:buNone/>
            </a:pPr>
            <a:r>
              <a:rPr lang="en-US" dirty="0"/>
              <a:t>“</a:t>
            </a:r>
            <a:r>
              <a:rPr lang="en-US" i="1" dirty="0"/>
              <a:t>A systematic examination of a problem of choice in which each step of the analysis is made explicit wherever possible.</a:t>
            </a:r>
            <a:r>
              <a:rPr lang="en-US" dirty="0"/>
              <a:t>”</a:t>
            </a:r>
          </a:p>
        </p:txBody>
      </p:sp>
      <p:sp>
        <p:nvSpPr>
          <p:cNvPr id="3" name="Title 2"/>
          <p:cNvSpPr>
            <a:spLocks noGrp="1"/>
          </p:cNvSpPr>
          <p:nvPr>
            <p:ph type="title"/>
          </p:nvPr>
        </p:nvSpPr>
        <p:spPr>
          <a:xfrm>
            <a:off x="457200" y="2875"/>
            <a:ext cx="8229600" cy="1143000"/>
          </a:xfrm>
        </p:spPr>
        <p:txBody>
          <a:bodyPr/>
          <a:lstStyle/>
          <a:p>
            <a:r>
              <a:rPr lang="en-US" dirty="0"/>
              <a:t>Systems Analysis</a:t>
            </a:r>
          </a:p>
        </p:txBody>
      </p:sp>
      <p:sp>
        <p:nvSpPr>
          <p:cNvPr id="4" name="Rectangle 3"/>
          <p:cNvSpPr/>
          <p:nvPr/>
        </p:nvSpPr>
        <p:spPr>
          <a:xfrm>
            <a:off x="1396751" y="1979812"/>
            <a:ext cx="7554030"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Malcom W. Hoag, “An Introduction to Systems Analysis” RAND Research Memorandum, RM-1678, 18 April 1956 </a:t>
            </a:r>
          </a:p>
        </p:txBody>
      </p:sp>
      <p:sp>
        <p:nvSpPr>
          <p:cNvPr id="5" name="Rectangle 4"/>
          <p:cNvSpPr/>
          <p:nvPr/>
        </p:nvSpPr>
        <p:spPr bwMode="auto">
          <a:xfrm>
            <a:off x="167768" y="2720364"/>
            <a:ext cx="1257628" cy="154086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Pose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6" name="Rectangle 5"/>
          <p:cNvSpPr/>
          <p:nvPr/>
        </p:nvSpPr>
        <p:spPr bwMode="auto">
          <a:xfrm>
            <a:off x="2039010" y="2724778"/>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3146249" y="4485453"/>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3977197" y="2719269"/>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9" name="Rectangle 8"/>
          <p:cNvSpPr/>
          <p:nvPr/>
        </p:nvSpPr>
        <p:spPr bwMode="auto">
          <a:xfrm>
            <a:off x="5860660" y="2896437"/>
            <a:ext cx="1515548"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Present Recommendations</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10" name="Rectangle 9"/>
          <p:cNvSpPr/>
          <p:nvPr/>
        </p:nvSpPr>
        <p:spPr bwMode="auto">
          <a:xfrm>
            <a:off x="7732646" y="2896437"/>
            <a:ext cx="1386394"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Assess Implementation</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4046163" y="3287660"/>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185918" y="3326633"/>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41707" b="12932"/>
          <a:stretch/>
        </p:blipFill>
        <p:spPr>
          <a:xfrm>
            <a:off x="6035432" y="3475416"/>
            <a:ext cx="1066286" cy="483555"/>
          </a:xfrm>
          <a:prstGeom prst="rect">
            <a:avLst/>
          </a:prstGeom>
          <a:ln w="12700">
            <a:solidFill>
              <a:schemeClr val="tx1"/>
            </a:solidFill>
          </a:ln>
          <a:effectLst>
            <a:outerShdw blurRad="50800" dist="76200" dir="2700000" algn="tl" rotWithShape="0">
              <a:prstClr val="black">
                <a:alpha val="40000"/>
              </a:prstClr>
            </a:outerShdw>
          </a:effec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9111" y="3066558"/>
            <a:ext cx="893920" cy="1049604"/>
          </a:xfrm>
          <a:prstGeom prst="rect">
            <a:avLst/>
          </a:prstGeom>
        </p:spPr>
      </p:pic>
      <p:pic>
        <p:nvPicPr>
          <p:cNvPr id="1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9176" y="3494626"/>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5" name="Right Arrow 14"/>
          <p:cNvSpPr/>
          <p:nvPr/>
        </p:nvSpPr>
        <p:spPr>
          <a:xfrm>
            <a:off x="1487444" y="3362888"/>
            <a:ext cx="322163" cy="255818"/>
          </a:xfrm>
          <a:prstGeom prst="rightArrow">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Right Arrow 18"/>
          <p:cNvSpPr/>
          <p:nvPr/>
        </p:nvSpPr>
        <p:spPr>
          <a:xfrm>
            <a:off x="3440996" y="3362888"/>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4196769" y="4499105"/>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2666427" y="4436825"/>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Right Arrow 24"/>
          <p:cNvSpPr/>
          <p:nvPr/>
        </p:nvSpPr>
        <p:spPr>
          <a:xfrm>
            <a:off x="5538495" y="3351565"/>
            <a:ext cx="322165" cy="278464"/>
          </a:xfrm>
          <a:prstGeom prst="rightArrow">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Right Arrow 25"/>
          <p:cNvSpPr/>
          <p:nvPr/>
        </p:nvSpPr>
        <p:spPr>
          <a:xfrm>
            <a:off x="7316288" y="3362888"/>
            <a:ext cx="347124" cy="255818"/>
          </a:xfrm>
          <a:prstGeom prst="rightArrow">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4122934" y="4909491"/>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sp>
        <p:nvSpPr>
          <p:cNvPr id="28" name="TextBox 27"/>
          <p:cNvSpPr txBox="1"/>
          <p:nvPr/>
        </p:nvSpPr>
        <p:spPr>
          <a:xfrm>
            <a:off x="1234762" y="6400801"/>
            <a:ext cx="3493264"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*System typically is a sociotechnical system of great complexity</a:t>
            </a:r>
          </a:p>
        </p:txBody>
      </p:sp>
      <p:sp>
        <p:nvSpPr>
          <p:cNvPr id="29" name="Rectangle 16"/>
          <p:cNvSpPr txBox="1">
            <a:spLocks noChangeArrowheads="1"/>
          </p:cNvSpPr>
          <p:nvPr/>
        </p:nvSpPr>
        <p:spPr bwMode="auto">
          <a:xfrm>
            <a:off x="187746" y="4360512"/>
            <a:ext cx="1422813" cy="1118338"/>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mission</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stakeholders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Determine threats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Limitations of current work</a:t>
            </a:r>
          </a:p>
        </p:txBody>
      </p:sp>
      <p:pic>
        <p:nvPicPr>
          <p:cNvPr id="30" name="Picture 29"/>
          <p:cNvPicPr>
            <a:picLocks noChangeAspect="1"/>
          </p:cNvPicPr>
          <p:nvPr/>
        </p:nvPicPr>
        <p:blipFill>
          <a:blip r:embed="rId7"/>
          <a:stretch>
            <a:fillRect/>
          </a:stretch>
        </p:blipFill>
        <p:spPr>
          <a:xfrm>
            <a:off x="3244214" y="4971359"/>
            <a:ext cx="837805" cy="625398"/>
          </a:xfrm>
          <a:prstGeom prst="rect">
            <a:avLst/>
          </a:prstGeom>
          <a:effectLst>
            <a:outerShdw blurRad="50800" dist="38100" dir="2700000" algn="tl" rotWithShape="0">
              <a:prstClr val="black">
                <a:alpha val="40000"/>
              </a:prstClr>
            </a:outerShdw>
          </a:effectLst>
        </p:spPr>
      </p:pic>
      <p:pic>
        <p:nvPicPr>
          <p:cNvPr id="31" name="Picture 30"/>
          <p:cNvPicPr>
            <a:picLocks noChangeAspect="1"/>
          </p:cNvPicPr>
          <p:nvPr/>
        </p:nvPicPr>
        <p:blipFill>
          <a:blip r:embed="rId8"/>
          <a:stretch>
            <a:fillRect/>
          </a:stretch>
        </p:blipFill>
        <p:spPr>
          <a:xfrm>
            <a:off x="7803831" y="3429734"/>
            <a:ext cx="497056" cy="531950"/>
          </a:xfrm>
          <a:prstGeom prst="rect">
            <a:avLst/>
          </a:prstGeom>
          <a:ln w="15875">
            <a:solidFill>
              <a:schemeClr val="accent2">
                <a:lumMod val="50000"/>
              </a:schemeClr>
            </a:solidFill>
          </a:ln>
          <a:effectLst>
            <a:outerShdw blurRad="50800" dist="38100" dir="2700000" algn="tl" rotWithShape="0">
              <a:srgbClr val="000000">
                <a:alpha val="43000"/>
              </a:srgbClr>
            </a:outerShdw>
          </a:effectLst>
        </p:spPr>
      </p:pic>
      <p:pic>
        <p:nvPicPr>
          <p:cNvPr id="32" name="Picture 31" descr="db1.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284219" y="3467853"/>
            <a:ext cx="647288" cy="558083"/>
          </a:xfrm>
          <a:prstGeom prst="rect">
            <a:avLst/>
          </a:prstGeom>
          <a:ln/>
        </p:spPr>
        <p:style>
          <a:lnRef idx="1">
            <a:schemeClr val="dk1"/>
          </a:lnRef>
          <a:fillRef idx="2">
            <a:schemeClr val="dk1"/>
          </a:fillRef>
          <a:effectRef idx="1">
            <a:schemeClr val="dk1"/>
          </a:effectRef>
          <a:fontRef idx="minor">
            <a:schemeClr val="dk1"/>
          </a:fontRef>
        </p:style>
      </p:pic>
      <p:sp>
        <p:nvSpPr>
          <p:cNvPr id="33" name="Rectangle 16"/>
          <p:cNvSpPr txBox="1">
            <a:spLocks noChangeArrowheads="1"/>
          </p:cNvSpPr>
          <p:nvPr/>
        </p:nvSpPr>
        <p:spPr bwMode="auto">
          <a:xfrm>
            <a:off x="1905156" y="4592586"/>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34" name="Rectangle 16"/>
          <p:cNvSpPr txBox="1">
            <a:spLocks noChangeArrowheads="1"/>
          </p:cNvSpPr>
          <p:nvPr/>
        </p:nvSpPr>
        <p:spPr bwMode="auto">
          <a:xfrm>
            <a:off x="5933447" y="4201691"/>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Summarize results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driving factors/trades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Layout alternatives</a:t>
            </a:r>
          </a:p>
        </p:txBody>
      </p:sp>
      <p:sp>
        <p:nvSpPr>
          <p:cNvPr id="35" name="Rectangle 16"/>
          <p:cNvSpPr txBox="1">
            <a:spLocks noChangeArrowheads="1"/>
          </p:cNvSpPr>
          <p:nvPr/>
        </p:nvSpPr>
        <p:spPr bwMode="auto">
          <a:xfrm>
            <a:off x="7720292" y="4207912"/>
            <a:ext cx="1300325"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Persuade community</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Develop performance measures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impact</a:t>
            </a:r>
          </a:p>
        </p:txBody>
      </p:sp>
      <p:sp>
        <p:nvSpPr>
          <p:cNvPr id="37"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8" name="Rectangle 37"/>
          <p:cNvSpPr/>
          <p:nvPr/>
        </p:nvSpPr>
        <p:spPr>
          <a:xfrm>
            <a:off x="522514" y="6317073"/>
            <a:ext cx="8235279"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How Does STPA-Sec Compare to the Proposed Systems Analysis Framework? </a:t>
            </a:r>
          </a:p>
        </p:txBody>
      </p:sp>
    </p:spTree>
    <p:extLst>
      <p:ext uri="{BB962C8B-B14F-4D97-AF65-F5344CB8AC3E}">
        <p14:creationId xmlns:p14="http://schemas.microsoft.com/office/powerpoint/2010/main" val="153135705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7811"/>
            <a:ext cx="8229600" cy="1143000"/>
          </a:xfrm>
        </p:spPr>
        <p:txBody>
          <a:bodyPr/>
          <a:lstStyle/>
          <a:p>
            <a:r>
              <a:rPr lang="en-US" dirty="0"/>
              <a:t>Systems Analysis– Pose Problem</a:t>
            </a:r>
          </a:p>
        </p:txBody>
      </p:sp>
      <p:sp>
        <p:nvSpPr>
          <p:cNvPr id="5" name="Rectangle 4"/>
          <p:cNvSpPr/>
          <p:nvPr/>
        </p:nvSpPr>
        <p:spPr bwMode="auto">
          <a:xfrm>
            <a:off x="167768" y="2720364"/>
            <a:ext cx="1257628" cy="154086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Pose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49111" y="3066558"/>
            <a:ext cx="893920" cy="1049604"/>
          </a:xfrm>
          <a:prstGeom prst="rect">
            <a:avLst/>
          </a:prstGeom>
        </p:spPr>
      </p:pic>
      <p:sp>
        <p:nvSpPr>
          <p:cNvPr id="29" name="Rectangle 16"/>
          <p:cNvSpPr txBox="1">
            <a:spLocks noChangeArrowheads="1"/>
          </p:cNvSpPr>
          <p:nvPr/>
        </p:nvSpPr>
        <p:spPr bwMode="auto">
          <a:xfrm>
            <a:off x="187746" y="4360512"/>
            <a:ext cx="1422813" cy="1118338"/>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mission</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stakeholders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Determine threats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Limitations of current work</a:t>
            </a:r>
          </a:p>
        </p:txBody>
      </p:sp>
      <p:pic>
        <p:nvPicPr>
          <p:cNvPr id="36" name="Picture 35"/>
          <p:cNvPicPr>
            <a:picLocks noChangeAspect="1"/>
          </p:cNvPicPr>
          <p:nvPr/>
        </p:nvPicPr>
        <p:blipFill>
          <a:blip r:embed="rId3"/>
          <a:stretch>
            <a:fillRect/>
          </a:stretch>
        </p:blipFill>
        <p:spPr>
          <a:xfrm>
            <a:off x="1746352" y="3678744"/>
            <a:ext cx="3509933" cy="2071061"/>
          </a:xfrm>
          <a:prstGeom prst="rect">
            <a:avLst/>
          </a:prstGeom>
        </p:spPr>
      </p:pic>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37" name="Content Placeholder 3"/>
          <p:cNvGraphicFramePr>
            <a:graphicFrameLocks noGrp="1"/>
          </p:cNvGraphicFramePr>
          <p:nvPr>
            <p:ph idx="1"/>
          </p:nvPr>
        </p:nvGraphicFramePr>
        <p:xfrm>
          <a:off x="1988677" y="1117411"/>
          <a:ext cx="2819400" cy="2225040"/>
        </p:xfrm>
        <a:graphic>
          <a:graphicData uri="http://schemas.openxmlformats.org/drawingml/2006/table">
            <a:tbl>
              <a:tblPr firstRow="1" bandRow="1">
                <a:tableStyleId>{5C22544A-7EE6-4342-B048-85BDC9FD1C3A}</a:tableStyleId>
              </a:tblPr>
              <a:tblGrid>
                <a:gridCol w="4572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tblGrid>
              <a:tr h="370840">
                <a:tc>
                  <a:txBody>
                    <a:bodyPr/>
                    <a:lstStyle/>
                    <a:p>
                      <a:pPr algn="ctr"/>
                      <a:r>
                        <a:rPr lang="en-US" sz="1200" dirty="0"/>
                        <a:t>ID</a:t>
                      </a:r>
                    </a:p>
                  </a:txBody>
                  <a:tcPr anchor="b">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1200" dirty="0"/>
                        <a:t>Goals</a:t>
                      </a:r>
                    </a:p>
                  </a:txBody>
                  <a:tcPr anchor="b">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algn="ctr"/>
                      <a:r>
                        <a:rPr lang="en-US" sz="1200" dirty="0"/>
                        <a:t>G1</a:t>
                      </a:r>
                    </a:p>
                  </a:txBody>
                  <a:tcPr anchor="ctr">
                    <a:lnL w="28575" cap="flat" cmpd="sng" algn="ctr">
                      <a:solidFill>
                        <a:schemeClr val="tx1"/>
                      </a:solidFill>
                      <a:prstDash val="solid"/>
                      <a:round/>
                      <a:headEnd type="none" w="med" len="med"/>
                      <a:tailEnd type="none" w="med" len="med"/>
                    </a:lnL>
                  </a:tcPr>
                </a:tc>
                <a:tc>
                  <a:txBody>
                    <a:bodyPr/>
                    <a:lstStyle/>
                    <a:p>
                      <a:r>
                        <a:rPr lang="en-US" sz="1200" dirty="0"/>
                        <a:t>Autonomous engagement</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pPr algn="ctr"/>
                      <a:r>
                        <a:rPr lang="en-US" sz="1200" dirty="0"/>
                        <a:t>G2</a:t>
                      </a:r>
                    </a:p>
                  </a:txBody>
                  <a:tcPr anchor="ctr">
                    <a:lnL w="28575" cap="flat" cmpd="sng" algn="ctr">
                      <a:solidFill>
                        <a:schemeClr val="tx1"/>
                      </a:solidFill>
                      <a:prstDash val="solid"/>
                      <a:round/>
                      <a:headEnd type="none" w="med" len="med"/>
                      <a:tailEnd type="none" w="med" len="med"/>
                    </a:lnL>
                  </a:tcPr>
                </a:tc>
                <a:tc>
                  <a:txBody>
                    <a:bodyPr/>
                    <a:lstStyle/>
                    <a:p>
                      <a:r>
                        <a:rPr lang="en-US" sz="1200" dirty="0"/>
                        <a:t>Automated</a:t>
                      </a:r>
                      <a:r>
                        <a:rPr lang="en-US" sz="1200" baseline="0" dirty="0"/>
                        <a:t> mission planning</a:t>
                      </a:r>
                      <a:endParaRPr lang="en-US" sz="1200" dirty="0"/>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algn="ctr"/>
                      <a:r>
                        <a:rPr lang="en-US" sz="1200" dirty="0"/>
                        <a:t>G3</a:t>
                      </a:r>
                    </a:p>
                  </a:txBody>
                  <a:tcPr anchor="ctr">
                    <a:lnL w="28575" cap="flat" cmpd="sng" algn="ctr">
                      <a:solidFill>
                        <a:schemeClr val="tx1"/>
                      </a:solidFill>
                      <a:prstDash val="solid"/>
                      <a:round/>
                      <a:headEnd type="none" w="med" len="med"/>
                      <a:tailEnd type="none" w="med" len="med"/>
                    </a:lnL>
                  </a:tcPr>
                </a:tc>
                <a:tc>
                  <a:txBody>
                    <a:bodyPr/>
                    <a:lstStyle/>
                    <a:p>
                      <a:r>
                        <a:rPr lang="en-US" sz="1200" dirty="0"/>
                        <a:t>Minimize</a:t>
                      </a:r>
                      <a:r>
                        <a:rPr lang="en-US" sz="1200" baseline="0" dirty="0"/>
                        <a:t> collateral damage</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pPr algn="ctr"/>
                      <a:r>
                        <a:rPr lang="en-US" sz="1200" dirty="0"/>
                        <a:t>G4</a:t>
                      </a:r>
                    </a:p>
                  </a:txBody>
                  <a:tcPr anchor="ctr">
                    <a:lnL w="28575" cap="flat" cmpd="sng" algn="ctr">
                      <a:solidFill>
                        <a:schemeClr val="tx1"/>
                      </a:solidFill>
                      <a:prstDash val="solid"/>
                      <a:round/>
                      <a:headEnd type="none" w="med" len="med"/>
                      <a:tailEnd type="none" w="med" len="med"/>
                    </a:lnL>
                  </a:tcPr>
                </a:tc>
                <a:tc>
                  <a:txBody>
                    <a:bodyPr/>
                    <a:lstStyle/>
                    <a:p>
                      <a:r>
                        <a:rPr lang="en-US" sz="1200" baseline="0" dirty="0"/>
                        <a:t>Strike from distance</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pPr algn="ctr"/>
                      <a:r>
                        <a:rPr lang="en-US" sz="1200"/>
                        <a:t>G5</a:t>
                      </a:r>
                      <a:endParaRPr lang="en-US" sz="1200" dirty="0"/>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200" baseline="0" dirty="0"/>
                        <a:t>Reduce logistic footprints</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38" name="Table 37"/>
          <p:cNvGraphicFramePr>
            <a:graphicFrameLocks noGrp="1"/>
          </p:cNvGraphicFramePr>
          <p:nvPr/>
        </p:nvGraphicFramePr>
        <p:xfrm>
          <a:off x="5569396" y="1228931"/>
          <a:ext cx="3395700" cy="1644898"/>
        </p:xfrm>
        <a:graphic>
          <a:graphicData uri="http://schemas.openxmlformats.org/drawingml/2006/table">
            <a:tbl>
              <a:tblPr firstRow="1" bandRow="1">
                <a:tableStyleId>{5C22544A-7EE6-4342-B048-85BDC9FD1C3A}</a:tableStyleId>
              </a:tblPr>
              <a:tblGrid>
                <a:gridCol w="450285">
                  <a:extLst>
                    <a:ext uri="{9D8B030D-6E8A-4147-A177-3AD203B41FA5}">
                      <a16:colId xmlns:a16="http://schemas.microsoft.com/office/drawing/2014/main" val="20000"/>
                    </a:ext>
                  </a:extLst>
                </a:gridCol>
                <a:gridCol w="2945415">
                  <a:extLst>
                    <a:ext uri="{9D8B030D-6E8A-4147-A177-3AD203B41FA5}">
                      <a16:colId xmlns:a16="http://schemas.microsoft.com/office/drawing/2014/main" val="20001"/>
                    </a:ext>
                  </a:extLst>
                </a:gridCol>
              </a:tblGrid>
              <a:tr h="357807">
                <a:tc>
                  <a:txBody>
                    <a:bodyPr/>
                    <a:lstStyle/>
                    <a:p>
                      <a:r>
                        <a:rPr lang="en-US" sz="1400" dirty="0"/>
                        <a:t>ID</a:t>
                      </a:r>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r>
                        <a:rPr lang="en-US" sz="1400" dirty="0"/>
                        <a:t>Unacceptable Loss</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71477">
                <a:tc>
                  <a:txBody>
                    <a:bodyPr/>
                    <a:lstStyle/>
                    <a:p>
                      <a:r>
                        <a:rPr lang="en-US" sz="1400" dirty="0"/>
                        <a:t>L1</a:t>
                      </a:r>
                    </a:p>
                  </a:txBody>
                  <a:tcPr>
                    <a:lnL w="28575" cap="flat" cmpd="sng" algn="ctr">
                      <a:solidFill>
                        <a:schemeClr val="tx1"/>
                      </a:solidFill>
                      <a:prstDash val="solid"/>
                      <a:round/>
                      <a:headEnd type="none" w="med" len="med"/>
                      <a:tailEnd type="none" w="med" len="med"/>
                    </a:lnL>
                  </a:tcPr>
                </a:tc>
                <a:tc>
                  <a:txBody>
                    <a:bodyPr/>
                    <a:lstStyle/>
                    <a:p>
                      <a:r>
                        <a:rPr lang="en-US" sz="1400" dirty="0"/>
                        <a:t>Loss or damage to</a:t>
                      </a:r>
                      <a:r>
                        <a:rPr lang="en-US" sz="1400" baseline="0" dirty="0"/>
                        <a:t> the aircraft or equipment</a:t>
                      </a:r>
                      <a:endParaRPr lang="en-US" sz="1400" dirty="0"/>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57807">
                <a:tc>
                  <a:txBody>
                    <a:bodyPr/>
                    <a:lstStyle/>
                    <a:p>
                      <a:r>
                        <a:rPr lang="en-US" sz="1400" dirty="0"/>
                        <a:t>L2</a:t>
                      </a:r>
                    </a:p>
                  </a:txBody>
                  <a:tcPr>
                    <a:lnL w="28575" cap="flat" cmpd="sng" algn="ctr">
                      <a:solidFill>
                        <a:schemeClr val="tx1"/>
                      </a:solidFill>
                      <a:prstDash val="solid"/>
                      <a:round/>
                      <a:headEnd type="none" w="med" len="med"/>
                      <a:tailEnd type="none" w="med" len="med"/>
                    </a:lnL>
                  </a:tcPr>
                </a:tc>
                <a:tc>
                  <a:txBody>
                    <a:bodyPr/>
                    <a:lstStyle/>
                    <a:p>
                      <a:r>
                        <a:rPr lang="en-US" sz="1400" dirty="0"/>
                        <a:t>Serious injury or</a:t>
                      </a:r>
                      <a:r>
                        <a:rPr lang="en-US" sz="1400" baseline="0" dirty="0"/>
                        <a:t> fatality to personnel</a:t>
                      </a:r>
                      <a:endParaRPr lang="en-US" sz="1400" dirty="0"/>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57807">
                <a:tc>
                  <a:txBody>
                    <a:bodyPr/>
                    <a:lstStyle/>
                    <a:p>
                      <a:r>
                        <a:rPr lang="en-US" sz="1400" dirty="0"/>
                        <a:t>L3</a:t>
                      </a:r>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400" dirty="0"/>
                        <a:t>Inability to complete</a:t>
                      </a:r>
                      <a:r>
                        <a:rPr lang="en-US" sz="1400" baseline="0" dirty="0"/>
                        <a:t> mission</a:t>
                      </a:r>
                      <a:endParaRPr 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3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2704" y="3695781"/>
            <a:ext cx="3569084" cy="1961029"/>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41" name="Rectangle 40"/>
          <p:cNvSpPr/>
          <p:nvPr/>
        </p:nvSpPr>
        <p:spPr>
          <a:xfrm>
            <a:off x="50336" y="6191032"/>
            <a:ext cx="9001452"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a:ea typeface="+mn-ea"/>
                <a:cs typeface="+mn-cs"/>
              </a:rPr>
              <a:t>Early Concept Documents Parsed to Support Stakeholder Security-Related Discourse</a:t>
            </a:r>
          </a:p>
        </p:txBody>
      </p:sp>
      <p:sp>
        <p:nvSpPr>
          <p:cNvPr id="24" name="TextBox 23"/>
          <p:cNvSpPr txBox="1"/>
          <p:nvPr/>
        </p:nvSpPr>
        <p:spPr>
          <a:xfrm>
            <a:off x="1851518" y="3286694"/>
            <a:ext cx="307829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Mission Goals Explicitly Stated </a:t>
            </a:r>
          </a:p>
        </p:txBody>
      </p:sp>
      <p:sp>
        <p:nvSpPr>
          <p:cNvPr id="42" name="TextBox 41"/>
          <p:cNvSpPr txBox="1"/>
          <p:nvPr/>
        </p:nvSpPr>
        <p:spPr>
          <a:xfrm>
            <a:off x="5525210" y="2865278"/>
            <a:ext cx="34398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Mission Unacceptable Losses Clearly Identified</a:t>
            </a:r>
          </a:p>
        </p:txBody>
      </p:sp>
      <p:sp>
        <p:nvSpPr>
          <p:cNvPr id="43" name="TextBox 42"/>
          <p:cNvSpPr txBox="1"/>
          <p:nvPr/>
        </p:nvSpPr>
        <p:spPr>
          <a:xfrm>
            <a:off x="1729786" y="5641899"/>
            <a:ext cx="360894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Mission Problem and Operational Approach Stated* </a:t>
            </a:r>
          </a:p>
        </p:txBody>
      </p:sp>
      <p:sp>
        <p:nvSpPr>
          <p:cNvPr id="44" name="TextBox 43"/>
          <p:cNvSpPr txBox="1"/>
          <p:nvPr/>
        </p:nvSpPr>
        <p:spPr>
          <a:xfrm>
            <a:off x="5565152" y="5624347"/>
            <a:ext cx="339994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Abstract Mission Activity System Developed </a:t>
            </a:r>
          </a:p>
        </p:txBody>
      </p:sp>
      <p:sp>
        <p:nvSpPr>
          <p:cNvPr id="45"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8" name="TextBox 2"/>
          <p:cNvSpPr txBox="1">
            <a:spLocks noChangeArrowheads="1"/>
          </p:cNvSpPr>
          <p:nvPr/>
        </p:nvSpPr>
        <p:spPr bwMode="auto">
          <a:xfrm>
            <a:off x="180950" y="6580943"/>
            <a:ext cx="86582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Example from </a:t>
            </a:r>
            <a:r>
              <a:rPr kumimoji="0" lang="en-US" sz="900" b="0" i="0" u="none" strike="noStrike" kern="1200" cap="none" spc="0" normalizeH="0" baseline="0" noProof="0" dirty="0">
                <a:ln>
                  <a:noFill/>
                </a:ln>
                <a:solidFill>
                  <a:prstClr val="black"/>
                </a:solidFill>
                <a:effectLst/>
                <a:uLnTx/>
                <a:uFillTx/>
                <a:latin typeface="Arial" charset="0"/>
                <a:ea typeface="ＭＳ Ｐゴシック" charset="0"/>
              </a:rPr>
              <a:t>Sepulveda, 2017 “</a:t>
            </a: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The use of STPA for Understanding Cyber Risks in a Physical Supply Chain”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31877734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478493" y="281"/>
            <a:ext cx="8229600" cy="1143000"/>
          </a:xfrm>
        </p:spPr>
        <p:txBody>
          <a:bodyPr>
            <a:normAutofit/>
          </a:bodyPr>
          <a:lstStyle/>
          <a:p>
            <a:r>
              <a:rPr lang="en-US" dirty="0"/>
              <a:t>Systems Analysis– Characterize Complex Socio-Technical System</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36" name="Content Placeholder 3"/>
          <p:cNvGraphicFramePr>
            <a:graphicFrameLocks/>
          </p:cNvGraphicFramePr>
          <p:nvPr/>
        </p:nvGraphicFramePr>
        <p:xfrm>
          <a:off x="4117813" y="1556692"/>
          <a:ext cx="4857583" cy="3209530"/>
        </p:xfrm>
        <a:graphic>
          <a:graphicData uri="http://schemas.openxmlformats.org/drawingml/2006/table">
            <a:tbl>
              <a:tblPr firstRow="1" bandRow="1">
                <a:tableStyleId>{5C22544A-7EE6-4342-B048-85BDC9FD1C3A}</a:tableStyleId>
              </a:tblPr>
              <a:tblGrid>
                <a:gridCol w="504790">
                  <a:extLst>
                    <a:ext uri="{9D8B030D-6E8A-4147-A177-3AD203B41FA5}">
                      <a16:colId xmlns:a16="http://schemas.microsoft.com/office/drawing/2014/main" val="20000"/>
                    </a:ext>
                  </a:extLst>
                </a:gridCol>
                <a:gridCol w="1301874">
                  <a:extLst>
                    <a:ext uri="{9D8B030D-6E8A-4147-A177-3AD203B41FA5}">
                      <a16:colId xmlns:a16="http://schemas.microsoft.com/office/drawing/2014/main" val="20001"/>
                    </a:ext>
                  </a:extLst>
                </a:gridCol>
                <a:gridCol w="2470718">
                  <a:extLst>
                    <a:ext uri="{9D8B030D-6E8A-4147-A177-3AD203B41FA5}">
                      <a16:colId xmlns:a16="http://schemas.microsoft.com/office/drawing/2014/main" val="20002"/>
                    </a:ext>
                  </a:extLst>
                </a:gridCol>
                <a:gridCol w="580201">
                  <a:extLst>
                    <a:ext uri="{9D8B030D-6E8A-4147-A177-3AD203B41FA5}">
                      <a16:colId xmlns:a16="http://schemas.microsoft.com/office/drawing/2014/main" val="20003"/>
                    </a:ext>
                  </a:extLst>
                </a:gridCol>
              </a:tblGrid>
              <a:tr h="598242">
                <a:tc>
                  <a:txBody>
                    <a:bodyPr/>
                    <a:lstStyle/>
                    <a:p>
                      <a:pPr algn="ctr"/>
                      <a:r>
                        <a:rPr lang="en-US" sz="1200" dirty="0"/>
                        <a:t>ID</a:t>
                      </a:r>
                    </a:p>
                  </a:txBody>
                  <a:tcPr anchor="b">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1200" dirty="0"/>
                        <a:t>Hazard</a:t>
                      </a:r>
                    </a:p>
                  </a:txBody>
                  <a:tcPr anchor="b">
                    <a:lnT w="28575" cap="flat" cmpd="sng" algn="ctr">
                      <a:solidFill>
                        <a:schemeClr val="tx1"/>
                      </a:solidFill>
                      <a:prstDash val="solid"/>
                      <a:round/>
                      <a:headEnd type="none" w="med" len="med"/>
                      <a:tailEnd type="none" w="med" len="med"/>
                    </a:lnT>
                  </a:tcPr>
                </a:tc>
                <a:tc>
                  <a:txBody>
                    <a:bodyPr/>
                    <a:lstStyle/>
                    <a:p>
                      <a:pPr algn="ctr"/>
                      <a:r>
                        <a:rPr lang="en-US" sz="1200" dirty="0"/>
                        <a:t>Required High-Level Functional Constraint</a:t>
                      </a:r>
                      <a:r>
                        <a:rPr lang="en-US" sz="1200" baseline="0" dirty="0"/>
                        <a:t> </a:t>
                      </a:r>
                      <a:endParaRPr lang="en-US" sz="1200" dirty="0"/>
                    </a:p>
                  </a:txBody>
                  <a:tcPr anchor="b">
                    <a:lnT w="28575" cap="flat" cmpd="sng" algn="ctr">
                      <a:solidFill>
                        <a:schemeClr val="tx1"/>
                      </a:solidFill>
                      <a:prstDash val="solid"/>
                      <a:round/>
                      <a:headEnd type="none" w="med" len="med"/>
                      <a:tailEnd type="none" w="med" len="med"/>
                    </a:lnT>
                  </a:tcPr>
                </a:tc>
                <a:tc>
                  <a:txBody>
                    <a:bodyPr/>
                    <a:lstStyle/>
                    <a:p>
                      <a:pPr algn="ctr"/>
                      <a:r>
                        <a:rPr lang="en-US" sz="1200" dirty="0"/>
                        <a:t>Loss</a:t>
                      </a:r>
                    </a:p>
                  </a:txBody>
                  <a:tcPr anchor="b">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98242">
                <a:tc>
                  <a:txBody>
                    <a:bodyPr/>
                    <a:lstStyle/>
                    <a:p>
                      <a:pPr algn="ctr"/>
                      <a:r>
                        <a:rPr lang="en-US" sz="1200" dirty="0"/>
                        <a:t>H1</a:t>
                      </a:r>
                    </a:p>
                  </a:txBody>
                  <a:tcPr anchor="ctr">
                    <a:lnL w="28575" cap="flat" cmpd="sng" algn="ctr">
                      <a:solidFill>
                        <a:schemeClr val="tx1"/>
                      </a:solidFill>
                      <a:prstDash val="solid"/>
                      <a:round/>
                      <a:headEnd type="none" w="med" len="med"/>
                      <a:tailEnd type="none" w="med" len="med"/>
                    </a:lnL>
                  </a:tcPr>
                </a:tc>
                <a:tc>
                  <a:txBody>
                    <a:bodyPr/>
                    <a:lstStyle/>
                    <a:p>
                      <a:r>
                        <a:rPr lang="en-US" sz="1200" dirty="0"/>
                        <a:t>Unacceptable collateral damage</a:t>
                      </a:r>
                    </a:p>
                  </a:txBody>
                  <a:tcPr anchor="ct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Weapon must not inflict damage that is not authorized</a:t>
                      </a:r>
                    </a:p>
                  </a:txBody>
                  <a:tcPr horzOverflow="overflow"/>
                </a:tc>
                <a:tc>
                  <a:txBody>
                    <a:bodyPr/>
                    <a:lstStyle/>
                    <a:p>
                      <a:pPr algn="ctr"/>
                      <a:r>
                        <a:rPr lang="en-US" sz="1200" dirty="0"/>
                        <a:t>L1, L2</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686483">
                <a:tc>
                  <a:txBody>
                    <a:bodyPr/>
                    <a:lstStyle/>
                    <a:p>
                      <a:pPr algn="ctr"/>
                      <a:r>
                        <a:rPr lang="en-US" sz="1200" dirty="0"/>
                        <a:t>H2</a:t>
                      </a:r>
                    </a:p>
                  </a:txBody>
                  <a:tcPr anchor="ctr">
                    <a:lnL w="28575" cap="flat" cmpd="sng" algn="ctr">
                      <a:solidFill>
                        <a:schemeClr val="tx1"/>
                      </a:solidFill>
                      <a:prstDash val="solid"/>
                      <a:round/>
                      <a:headEnd type="none" w="med" len="med"/>
                      <a:tailEnd type="none" w="med" len="med"/>
                    </a:lnL>
                  </a:tcPr>
                </a:tc>
                <a:tc>
                  <a:txBody>
                    <a:bodyPr/>
                    <a:lstStyle/>
                    <a:p>
                      <a:r>
                        <a:rPr lang="en-US" sz="1200" dirty="0"/>
                        <a:t>Loss of Blue</a:t>
                      </a:r>
                      <a:r>
                        <a:rPr lang="en-US" sz="1200" baseline="0" dirty="0"/>
                        <a:t> asset</a:t>
                      </a:r>
                      <a:endParaRPr lang="en-US" sz="1200" dirty="0"/>
                    </a:p>
                  </a:txBody>
                  <a:tcPr anchor="ct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Weapon must not damage blue personnel or material from stockpile to employment</a:t>
                      </a:r>
                    </a:p>
                  </a:txBody>
                  <a:tcPr horzOverflow="overflow"/>
                </a:tc>
                <a:tc>
                  <a:txBody>
                    <a:bodyPr/>
                    <a:lstStyle/>
                    <a:p>
                      <a:pPr algn="ctr"/>
                      <a:r>
                        <a:rPr lang="en-US" sz="1200" dirty="0"/>
                        <a:t>L2</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98242">
                <a:tc>
                  <a:txBody>
                    <a:bodyPr/>
                    <a:lstStyle/>
                    <a:p>
                      <a:pPr algn="ctr"/>
                      <a:r>
                        <a:rPr lang="en-US" sz="1200" dirty="0">
                          <a:solidFill>
                            <a:schemeClr val="tx1"/>
                          </a:solidFill>
                        </a:rPr>
                        <a:t>H3</a:t>
                      </a:r>
                    </a:p>
                  </a:txBody>
                  <a:tcPr anchor="ctr">
                    <a:lnL w="28575" cap="flat" cmpd="sng" algn="ctr">
                      <a:solidFill>
                        <a:schemeClr val="tx1"/>
                      </a:solidFill>
                      <a:prstDash val="solid"/>
                      <a:round/>
                      <a:headEnd type="none" w="med" len="med"/>
                      <a:tailEnd type="none" w="med" len="med"/>
                    </a:lnL>
                  </a:tcPr>
                </a:tc>
                <a:tc>
                  <a:txBody>
                    <a:bodyPr/>
                    <a:lstStyle/>
                    <a:p>
                      <a:r>
                        <a:rPr lang="en-US" sz="1200" dirty="0">
                          <a:solidFill>
                            <a:schemeClr val="tx1"/>
                          </a:solidFill>
                        </a:rPr>
                        <a:t>Weapon fail to achieve desired effect</a:t>
                      </a:r>
                      <a:endParaRPr lang="en-US" sz="1200" baseline="0" dirty="0">
                        <a:solidFill>
                          <a:schemeClr val="tx1"/>
                        </a:solidFill>
                      </a:endParaRPr>
                    </a:p>
                  </a:txBody>
                  <a:tcPr anchor="ct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Proper number of weapons must hit and function on the designated DMPI</a:t>
                      </a:r>
                    </a:p>
                  </a:txBody>
                  <a:tcPr horzOverflow="overflow"/>
                </a:tc>
                <a:tc>
                  <a:txBody>
                    <a:bodyPr/>
                    <a:lstStyle/>
                    <a:p>
                      <a:pPr algn="ctr"/>
                      <a:r>
                        <a:rPr lang="en-US" sz="1200" baseline="0" dirty="0"/>
                        <a:t>L1</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686483">
                <a:tc>
                  <a:txBody>
                    <a:bodyPr/>
                    <a:lstStyle/>
                    <a:p>
                      <a:pPr algn="ctr"/>
                      <a:r>
                        <a:rPr lang="en-US" sz="1200" dirty="0"/>
                        <a:t>H4</a:t>
                      </a:r>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200" baseline="0" dirty="0"/>
                        <a:t>CPI exposed (implied)</a:t>
                      </a:r>
                    </a:p>
                  </a:txBody>
                  <a:tcPr anchor="ctr">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Identified CPI must not be exposed under unplanned or unauthorized conditions</a:t>
                      </a:r>
                    </a:p>
                  </a:txBody>
                  <a:tcPr horzOverflow="overflow">
                    <a:lnB w="28575" cap="flat" cmpd="sng" algn="ctr">
                      <a:solidFill>
                        <a:schemeClr val="tx1"/>
                      </a:solidFill>
                      <a:prstDash val="solid"/>
                      <a:round/>
                      <a:headEnd type="none" w="med" len="med"/>
                      <a:tailEnd type="none" w="med" len="med"/>
                    </a:lnB>
                  </a:tcPr>
                </a:tc>
                <a:tc>
                  <a:txBody>
                    <a:bodyPr/>
                    <a:lstStyle/>
                    <a:p>
                      <a:pPr algn="ctr"/>
                      <a:r>
                        <a:rPr lang="en-US" sz="1200" baseline="0" dirty="0"/>
                        <a:t>L3</a:t>
                      </a:r>
                    </a:p>
                    <a:p>
                      <a:pPr algn="ctr"/>
                      <a:endParaRPr lang="en-US" sz="1200" baseline="0" dirty="0"/>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7" name="TextBox 36"/>
          <p:cNvSpPr txBox="1"/>
          <p:nvPr/>
        </p:nvSpPr>
        <p:spPr>
          <a:xfrm>
            <a:off x="4052347" y="4714575"/>
            <a:ext cx="5077476"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Hazards Capture and Specify Necessary System Conditions Preceding Unacceptable Losses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Unacceptable</a:t>
            </a:r>
            <a:r>
              <a:rPr kumimoji="0" lang="en-US" sz="1800" b="1" i="0" u="none" strike="noStrike" kern="1200" cap="none" spc="0" normalizeH="0" noProof="0" dirty="0">
                <a:ln>
                  <a:noFill/>
                </a:ln>
                <a:solidFill>
                  <a:srgbClr val="FF0000"/>
                </a:solidFill>
                <a:effectLst/>
                <a:uLnTx/>
                <a:uFillTx/>
                <a:latin typeface="Calibri"/>
                <a:ea typeface="+mn-ea"/>
                <a:cs typeface="+mn-cs"/>
              </a:rPr>
              <a:t> Losses have been defined in Program Protection Plan by Government</a:t>
            </a:r>
            <a:endParaRPr kumimoji="0" lang="en-US" sz="1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8" name="Oval 37"/>
          <p:cNvSpPr/>
          <p:nvPr/>
        </p:nvSpPr>
        <p:spPr>
          <a:xfrm>
            <a:off x="402718" y="2412901"/>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p:cNvSpPr/>
          <p:nvPr/>
        </p:nvSpPr>
        <p:spPr>
          <a:xfrm>
            <a:off x="213541" y="6159696"/>
            <a:ext cx="8635683"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STPA-Sec Provides Early, Threat-Agnostic, Structured Inquiry into Mission Risk</a:t>
            </a:r>
          </a:p>
        </p:txBody>
      </p:sp>
      <p:sp>
        <p:nvSpPr>
          <p:cNvPr id="40"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7048177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516133" y="13381"/>
            <a:ext cx="8229600" cy="1143000"/>
          </a:xfrm>
        </p:spPr>
        <p:txBody>
          <a:bodyPr>
            <a:normAutofit/>
          </a:bodyPr>
          <a:lstStyle/>
          <a:p>
            <a:r>
              <a:rPr lang="en-US" dirty="0"/>
              <a:t>Systems Analysis– Develop and Analyze Model* (1/2)</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Oval 23"/>
          <p:cNvSpPr/>
          <p:nvPr/>
        </p:nvSpPr>
        <p:spPr>
          <a:xfrm>
            <a:off x="2338514" y="2447185"/>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5" name="Picture 24"/>
          <p:cNvPicPr>
            <a:picLocks noChangeAspect="1"/>
          </p:cNvPicPr>
          <p:nvPr/>
        </p:nvPicPr>
        <p:blipFill>
          <a:blip r:embed="rId6"/>
          <a:stretch>
            <a:fillRect/>
          </a:stretch>
        </p:blipFill>
        <p:spPr>
          <a:xfrm>
            <a:off x="4061547" y="1548491"/>
            <a:ext cx="5082453" cy="4024057"/>
          </a:xfrm>
          <a:prstGeom prst="rect">
            <a:avLst/>
          </a:prstGeom>
          <a:ln w="25400">
            <a:solidFill>
              <a:schemeClr val="tx1"/>
            </a:solidFill>
          </a:ln>
        </p:spPr>
      </p:pic>
      <p:sp>
        <p:nvSpPr>
          <p:cNvPr id="26" name="TextBox 25"/>
          <p:cNvSpPr txBox="1"/>
          <p:nvPr/>
        </p:nvSpPr>
        <p:spPr>
          <a:xfrm>
            <a:off x="3935896" y="5537743"/>
            <a:ext cx="520810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Functional Control Structure Model Informs Development of Requirements and Architecture </a:t>
            </a:r>
          </a:p>
        </p:txBody>
      </p:sp>
      <p:sp>
        <p:nvSpPr>
          <p:cNvPr id="28" name="Rectangle 27"/>
          <p:cNvSpPr/>
          <p:nvPr/>
        </p:nvSpPr>
        <p:spPr>
          <a:xfrm>
            <a:off x="275452" y="6197793"/>
            <a:ext cx="8635683"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Control Structure is Iteratively Developed, Mission-Centric Abstraction </a:t>
            </a:r>
          </a:p>
        </p:txBody>
      </p:sp>
      <p:sp>
        <p:nvSpPr>
          <p:cNvPr id="29"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1" name="TextBox 2"/>
          <p:cNvSpPr txBox="1">
            <a:spLocks noChangeArrowheads="1"/>
          </p:cNvSpPr>
          <p:nvPr/>
        </p:nvSpPr>
        <p:spPr bwMode="auto">
          <a:xfrm>
            <a:off x="180950" y="6580943"/>
            <a:ext cx="86582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Example Diagram from Pereira, Hirata, </a:t>
            </a:r>
            <a:r>
              <a:rPr kumimoji="0" lang="en-US" sz="900" b="1" i="0" u="none" strike="noStrike" kern="1200" cap="none" spc="0" normalizeH="0" baseline="0" noProof="0" dirty="0" err="1">
                <a:ln>
                  <a:noFill/>
                </a:ln>
                <a:solidFill>
                  <a:prstClr val="black"/>
                </a:solidFill>
                <a:effectLst/>
                <a:uLnTx/>
                <a:uFillTx/>
                <a:latin typeface="Arial" charset="0"/>
                <a:ea typeface="ＭＳ Ｐゴシック" charset="0"/>
              </a:rPr>
              <a:t>Pagliares</a:t>
            </a: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a:t>
            </a:r>
            <a:r>
              <a:rPr kumimoji="0" lang="en-US" sz="900" b="1" i="0" u="none" strike="noStrike" kern="1200" cap="none" spc="0" normalizeH="0" baseline="0" noProof="0" dirty="0" err="1">
                <a:ln>
                  <a:noFill/>
                </a:ln>
                <a:solidFill>
                  <a:prstClr val="black"/>
                </a:solidFill>
                <a:effectLst/>
                <a:uLnTx/>
                <a:uFillTx/>
                <a:latin typeface="Arial" charset="0"/>
                <a:ea typeface="ＭＳ Ｐゴシック" charset="0"/>
              </a:rPr>
              <a:t>Lemos</a:t>
            </a: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2017. “STPA-Sec: System-Theoretic Process Analysis for Security - Flight Management System”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91979434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369225" y="25082"/>
            <a:ext cx="8229600" cy="1143000"/>
          </a:xfrm>
        </p:spPr>
        <p:txBody>
          <a:bodyPr>
            <a:normAutofit/>
          </a:bodyPr>
          <a:lstStyle/>
          <a:p>
            <a:r>
              <a:rPr lang="en-US" dirty="0"/>
              <a:t>Systems Analysis– Develop and Analyze Model (2/2)*</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Oval 23"/>
          <p:cNvSpPr/>
          <p:nvPr/>
        </p:nvSpPr>
        <p:spPr>
          <a:xfrm>
            <a:off x="2338514" y="2447185"/>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Content Placeholder 2"/>
          <p:cNvSpPr>
            <a:spLocks noGrp="1"/>
          </p:cNvSpPr>
          <p:nvPr>
            <p:ph idx="1"/>
          </p:nvPr>
        </p:nvSpPr>
        <p:spPr>
          <a:xfrm>
            <a:off x="3703698" y="1361099"/>
            <a:ext cx="5338733" cy="4242589"/>
          </a:xfrm>
        </p:spPr>
        <p:txBody>
          <a:bodyPr>
            <a:noAutofit/>
          </a:bodyPr>
          <a:lstStyle/>
          <a:p>
            <a:pPr>
              <a:spcBef>
                <a:spcPts val="0"/>
              </a:spcBef>
              <a:buFontTx/>
              <a:buNone/>
              <a:defRPr/>
            </a:pPr>
            <a:r>
              <a:rPr lang="en-US" sz="1200" dirty="0"/>
              <a:t>1. Describing hazardous, functional, and required behavior</a:t>
            </a:r>
          </a:p>
          <a:p>
            <a:pPr lvl="1">
              <a:spcBef>
                <a:spcPts val="0"/>
              </a:spcBef>
              <a:defRPr/>
            </a:pPr>
            <a:r>
              <a:rPr lang="en-US" sz="1200" dirty="0">
                <a:solidFill>
                  <a:schemeClr val="tx1">
                    <a:lumMod val="75000"/>
                    <a:lumOff val="25000"/>
                  </a:schemeClr>
                </a:solidFill>
              </a:rPr>
              <a:t>HP(h ∈ H, 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providing command ca in context c will cause hazard h</a:t>
            </a:r>
          </a:p>
          <a:p>
            <a:pPr lvl="1">
              <a:spcBef>
                <a:spcPts val="0"/>
              </a:spcBef>
              <a:defRPr/>
            </a:pPr>
            <a:r>
              <a:rPr lang="en-US" sz="1200" dirty="0">
                <a:solidFill>
                  <a:schemeClr val="tx1">
                    <a:lumMod val="75000"/>
                    <a:lumOff val="25000"/>
                  </a:schemeClr>
                </a:solidFill>
              </a:rPr>
              <a:t>HNP(h ∈ H, 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not providing command ca in context c will cause hazard h</a:t>
            </a:r>
          </a:p>
          <a:p>
            <a:pPr lvl="1">
              <a:spcBef>
                <a:spcPts val="0"/>
              </a:spcBef>
              <a:defRPr/>
            </a:pPr>
            <a:r>
              <a:rPr lang="en-US" sz="1200" dirty="0">
                <a:solidFill>
                  <a:schemeClr val="tx1">
                    <a:lumMod val="75000"/>
                    <a:lumOff val="25000"/>
                  </a:schemeClr>
                </a:solidFill>
              </a:rPr>
              <a:t>FP(f ∈ F, 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providing command ca in context c is necessary to achieve function f</a:t>
            </a:r>
          </a:p>
          <a:p>
            <a:pPr lvl="1">
              <a:spcBef>
                <a:spcPts val="0"/>
              </a:spcBef>
              <a:defRPr/>
            </a:pPr>
            <a:r>
              <a:rPr lang="en-US" sz="1200" dirty="0">
                <a:solidFill>
                  <a:schemeClr val="tx1">
                    <a:lumMod val="75000"/>
                    <a:lumOff val="25000"/>
                  </a:schemeClr>
                </a:solidFill>
              </a:rPr>
              <a:t>R(ca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command CA is required to be provided in context c</a:t>
            </a:r>
          </a:p>
          <a:p>
            <a:pPr>
              <a:spcBef>
                <a:spcPts val="0"/>
              </a:spcBef>
              <a:buFontTx/>
              <a:buNone/>
              <a:defRPr/>
            </a:pPr>
            <a:r>
              <a:rPr lang="en-US" sz="1200" dirty="0"/>
              <a:t>2. Consistency checks</a:t>
            </a:r>
          </a:p>
          <a:p>
            <a:pPr lvl="1">
              <a:spcBef>
                <a:spcPts val="0"/>
              </a:spcBef>
              <a:defRPr/>
            </a:pPr>
            <a:r>
              <a:rPr lang="en-US" sz="1200" dirty="0">
                <a:solidFill>
                  <a:schemeClr val="tx1">
                    <a:lumMod val="75000"/>
                    <a:lumOff val="25000"/>
                  </a:schemeClr>
                </a:solidFill>
              </a:rPr>
              <a:t>∀h1 ∈ H,h2 ∈ H  ¬ ∃ ca ∈ CA, c ∈ C : </a:t>
            </a:r>
            <a:r>
              <a:rPr lang="pt-BR" sz="1200" dirty="0">
                <a:solidFill>
                  <a:schemeClr val="tx1">
                    <a:lumMod val="75000"/>
                    <a:lumOff val="25000"/>
                  </a:schemeClr>
                </a:solidFill>
              </a:rPr>
              <a:t>HP(h1, ca, c) ^ HNP(h2, ca, c)</a:t>
            </a:r>
          </a:p>
          <a:p>
            <a:pPr lvl="2">
              <a:spcBef>
                <a:spcPts val="0"/>
              </a:spcBef>
              <a:defRPr/>
            </a:pPr>
            <a:r>
              <a:rPr lang="en-US" sz="1200" dirty="0">
                <a:solidFill>
                  <a:schemeClr val="tx1">
                    <a:lumMod val="75000"/>
                    <a:lumOff val="25000"/>
                  </a:schemeClr>
                </a:solidFill>
              </a:rPr>
              <a:t>For every potential context, it must be possible to avoid hazardous control actions/inactions. In other words, if it is hazardous to provide CA then it should be  non-hazardous to not provide CA</a:t>
            </a:r>
          </a:p>
          <a:p>
            <a:pPr lvl="1">
              <a:spcBef>
                <a:spcPts val="0"/>
              </a:spcBef>
              <a:defRPr/>
            </a:pPr>
            <a:r>
              <a:rPr lang="en-US" sz="1200" dirty="0">
                <a:solidFill>
                  <a:schemeClr val="tx1">
                    <a:lumMod val="75000"/>
                    <a:lumOff val="25000"/>
                  </a:schemeClr>
                </a:solidFill>
              </a:rPr>
              <a:t>∀ h ∈ H, f ∈ F  ¬ ∃ ca ∈ CA, c ∈ C : </a:t>
            </a:r>
            <a:r>
              <a:rPr lang="pt-BR" sz="1200" dirty="0">
                <a:solidFill>
                  <a:schemeClr val="tx1">
                    <a:lumMod val="75000"/>
                    <a:lumOff val="25000"/>
                  </a:schemeClr>
                </a:solidFill>
              </a:rPr>
              <a:t>HP(h, ca, c) ^ F(f, ca, c)</a:t>
            </a:r>
          </a:p>
          <a:p>
            <a:pPr lvl="2">
              <a:spcBef>
                <a:spcPts val="0"/>
              </a:spcBef>
              <a:defRPr/>
            </a:pPr>
            <a:r>
              <a:rPr lang="en-US" sz="1200" dirty="0">
                <a:solidFill>
                  <a:schemeClr val="tx1">
                    <a:lumMod val="75000"/>
                    <a:lumOff val="25000"/>
                  </a:schemeClr>
                </a:solidFill>
              </a:rPr>
              <a:t>For every potential context, if it is necessary to provide a command to fulfill a function  then it must not be hazardous to provide the command in that context</a:t>
            </a:r>
            <a:endParaRPr lang="pt-BR" sz="1200" dirty="0">
              <a:solidFill>
                <a:schemeClr val="tx1">
                  <a:lumMod val="75000"/>
                  <a:lumOff val="25000"/>
                </a:schemeClr>
              </a:solidFill>
            </a:endParaRPr>
          </a:p>
          <a:p>
            <a:pPr>
              <a:spcBef>
                <a:spcPts val="0"/>
              </a:spcBef>
              <a:buFontTx/>
              <a:buNone/>
              <a:defRPr/>
            </a:pPr>
            <a:r>
              <a:rPr lang="en-US" sz="1200" dirty="0"/>
              <a:t>3. Requirements generation (</a:t>
            </a:r>
            <a:r>
              <a:rPr lang="en-US" sz="1200" dirty="0" err="1"/>
              <a:t>SpecTRM</a:t>
            </a:r>
            <a:r>
              <a:rPr lang="en-US" sz="1200" dirty="0"/>
              <a:t>-RL tables)</a:t>
            </a:r>
          </a:p>
          <a:p>
            <a:pPr lvl="1">
              <a:spcBef>
                <a:spcPts val="0"/>
              </a:spcBef>
              <a:defRPr/>
            </a:pPr>
            <a:r>
              <a:rPr lang="en-US" sz="1200" dirty="0">
                <a:solidFill>
                  <a:schemeClr val="tx1">
                    <a:lumMod val="75000"/>
                    <a:lumOff val="25000"/>
                  </a:schemeClr>
                </a:solidFill>
              </a:rPr>
              <a:t>Compute R(ca ∈ CA, c ∈ C) to satisfy the following:</a:t>
            </a:r>
          </a:p>
          <a:p>
            <a:pPr lvl="1">
              <a:spcBef>
                <a:spcPts val="0"/>
              </a:spcBef>
              <a:defRPr/>
            </a:pPr>
            <a:r>
              <a:rPr lang="en-US" sz="1200" dirty="0">
                <a:solidFill>
                  <a:schemeClr val="tx1">
                    <a:lumMod val="75000"/>
                    <a:lumOff val="25000"/>
                  </a:schemeClr>
                </a:solidFill>
              </a:rPr>
              <a:t>∀</a:t>
            </a:r>
            <a:r>
              <a:rPr lang="en-US" sz="1200" dirty="0" err="1">
                <a:solidFill>
                  <a:schemeClr val="tx1">
                    <a:lumMod val="75000"/>
                    <a:lumOff val="25000"/>
                  </a:schemeClr>
                </a:solidFill>
              </a:rPr>
              <a:t>h,ca,c</a:t>
            </a:r>
            <a:r>
              <a:rPr lang="en-US" sz="1200" dirty="0">
                <a:solidFill>
                  <a:schemeClr val="tx1">
                    <a:lumMod val="75000"/>
                    <a:lumOff val="25000"/>
                  </a:schemeClr>
                </a:solidFill>
              </a:rPr>
              <a:t>: h ∈ H ^ ca ∈ CA ^ c ∈ C </a:t>
            </a:r>
            <a:r>
              <a:rPr lang="pt-BR" sz="1200" dirty="0">
                <a:solidFill>
                  <a:schemeClr val="tx1">
                    <a:lumMod val="75000"/>
                    <a:lumOff val="25000"/>
                  </a:schemeClr>
                </a:solidFill>
              </a:rPr>
              <a:t>→ </a:t>
            </a:r>
            <a:r>
              <a:rPr lang="en-US" sz="1200" dirty="0">
                <a:solidFill>
                  <a:schemeClr val="tx1">
                    <a:lumMod val="75000"/>
                    <a:lumOff val="25000"/>
                  </a:schemeClr>
                </a:solidFill>
              </a:rPr>
              <a:t>[</a:t>
            </a:r>
            <a:r>
              <a:rPr lang="pt-BR" sz="1200" dirty="0">
                <a:solidFill>
                  <a:schemeClr val="tx1">
                    <a:lumMod val="75000"/>
                    <a:lumOff val="25000"/>
                  </a:schemeClr>
                </a:solidFill>
              </a:rPr>
              <a:t>HP(h, ca, c) → </a:t>
            </a:r>
            <a:r>
              <a:rPr lang="en-US" sz="1200" dirty="0">
                <a:solidFill>
                  <a:schemeClr val="tx1">
                    <a:lumMod val="75000"/>
                    <a:lumOff val="25000"/>
                  </a:schemeClr>
                </a:solidFill>
              </a:rPr>
              <a:t>¬ R</a:t>
            </a:r>
            <a:r>
              <a:rPr lang="pt-BR" sz="1200" dirty="0">
                <a:solidFill>
                  <a:schemeClr val="tx1">
                    <a:lumMod val="75000"/>
                    <a:lumOff val="25000"/>
                  </a:schemeClr>
                </a:solidFill>
              </a:rPr>
              <a:t>(ca, c)]</a:t>
            </a:r>
          </a:p>
          <a:p>
            <a:pPr lvl="1">
              <a:spcBef>
                <a:spcPts val="0"/>
              </a:spcBef>
              <a:defRPr/>
            </a:pPr>
            <a:r>
              <a:rPr lang="en-US" sz="1200" dirty="0">
                <a:solidFill>
                  <a:schemeClr val="tx1">
                    <a:lumMod val="75000"/>
                    <a:lumOff val="25000"/>
                  </a:schemeClr>
                </a:solidFill>
              </a:rPr>
              <a:t>∀</a:t>
            </a:r>
            <a:r>
              <a:rPr lang="en-US" sz="1200" dirty="0" err="1">
                <a:solidFill>
                  <a:schemeClr val="tx1">
                    <a:lumMod val="75000"/>
                    <a:lumOff val="25000"/>
                  </a:schemeClr>
                </a:solidFill>
              </a:rPr>
              <a:t>h,ca,c</a:t>
            </a:r>
            <a:r>
              <a:rPr lang="en-US" sz="1200" dirty="0">
                <a:solidFill>
                  <a:schemeClr val="tx1">
                    <a:lumMod val="75000"/>
                    <a:lumOff val="25000"/>
                  </a:schemeClr>
                </a:solidFill>
              </a:rPr>
              <a:t>: h ∈ H ^ ca ∈ CA ^ c ∈ C </a:t>
            </a:r>
            <a:r>
              <a:rPr lang="pt-BR" sz="1200" dirty="0">
                <a:solidFill>
                  <a:schemeClr val="tx1">
                    <a:lumMod val="75000"/>
                    <a:lumOff val="25000"/>
                  </a:schemeClr>
                </a:solidFill>
              </a:rPr>
              <a:t>→ </a:t>
            </a:r>
            <a:r>
              <a:rPr lang="en-US" sz="1200" dirty="0">
                <a:solidFill>
                  <a:schemeClr val="tx1">
                    <a:lumMod val="75000"/>
                    <a:lumOff val="25000"/>
                  </a:schemeClr>
                </a:solidFill>
              </a:rPr>
              <a:t>[R</a:t>
            </a:r>
            <a:r>
              <a:rPr lang="pt-BR" sz="1200" dirty="0">
                <a:solidFill>
                  <a:schemeClr val="tx1">
                    <a:lumMod val="75000"/>
                    <a:lumOff val="25000"/>
                  </a:schemeClr>
                </a:solidFill>
              </a:rPr>
              <a:t>(ca, c) → HNP(h, ca, c)]</a:t>
            </a:r>
          </a:p>
          <a:p>
            <a:pPr lvl="1">
              <a:spcBef>
                <a:spcPts val="0"/>
              </a:spcBef>
              <a:defRPr/>
            </a:pPr>
            <a:r>
              <a:rPr lang="en-US" sz="1200" dirty="0">
                <a:solidFill>
                  <a:schemeClr val="tx1">
                    <a:lumMod val="75000"/>
                    <a:lumOff val="25000"/>
                  </a:schemeClr>
                </a:solidFill>
              </a:rPr>
              <a:t>∀</a:t>
            </a:r>
            <a:r>
              <a:rPr lang="en-US" sz="1200" dirty="0" err="1">
                <a:solidFill>
                  <a:schemeClr val="tx1">
                    <a:lumMod val="75000"/>
                    <a:lumOff val="25000"/>
                  </a:schemeClr>
                </a:solidFill>
              </a:rPr>
              <a:t>f,ca,c</a:t>
            </a:r>
            <a:r>
              <a:rPr lang="en-US" sz="1200" dirty="0">
                <a:solidFill>
                  <a:schemeClr val="tx1">
                    <a:lumMod val="75000"/>
                    <a:lumOff val="25000"/>
                  </a:schemeClr>
                </a:solidFill>
              </a:rPr>
              <a:t>: f ∈ F ^ ca ∈ CA ^ c ∈ C </a:t>
            </a:r>
            <a:r>
              <a:rPr lang="pt-BR" sz="1200" dirty="0">
                <a:solidFill>
                  <a:schemeClr val="tx1">
                    <a:lumMod val="75000"/>
                    <a:lumOff val="25000"/>
                  </a:schemeClr>
                </a:solidFill>
              </a:rPr>
              <a:t>→ </a:t>
            </a:r>
            <a:r>
              <a:rPr lang="en-US" sz="1200" dirty="0">
                <a:solidFill>
                  <a:schemeClr val="tx1">
                    <a:lumMod val="75000"/>
                    <a:lumOff val="25000"/>
                  </a:schemeClr>
                </a:solidFill>
              </a:rPr>
              <a:t>[FP</a:t>
            </a:r>
            <a:r>
              <a:rPr lang="pt-BR" sz="1200" dirty="0">
                <a:solidFill>
                  <a:schemeClr val="tx1">
                    <a:lumMod val="75000"/>
                    <a:lumOff val="25000"/>
                  </a:schemeClr>
                </a:solidFill>
              </a:rPr>
              <a:t>(f, ca, c) → </a:t>
            </a:r>
            <a:r>
              <a:rPr lang="en-US" sz="1200" dirty="0">
                <a:solidFill>
                  <a:schemeClr val="tx1">
                    <a:lumMod val="75000"/>
                    <a:lumOff val="25000"/>
                  </a:schemeClr>
                </a:solidFill>
              </a:rPr>
              <a:t>R</a:t>
            </a:r>
            <a:r>
              <a:rPr lang="pt-BR" sz="1200" dirty="0">
                <a:solidFill>
                  <a:schemeClr val="tx1">
                    <a:lumMod val="75000"/>
                    <a:lumOff val="25000"/>
                  </a:schemeClr>
                </a:solidFill>
              </a:rPr>
              <a:t>(ca, c)]</a:t>
            </a:r>
          </a:p>
        </p:txBody>
      </p:sp>
      <p:sp>
        <p:nvSpPr>
          <p:cNvPr id="25" name="Rectangle 24"/>
          <p:cNvSpPr/>
          <p:nvPr/>
        </p:nvSpPr>
        <p:spPr>
          <a:xfrm>
            <a:off x="275452" y="6192113"/>
            <a:ext cx="8635683"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STPA-Sec Models Can Be Analyzed Through “Light-Weight” Formal Methods</a:t>
            </a:r>
          </a:p>
        </p:txBody>
      </p:sp>
      <p:sp>
        <p:nvSpPr>
          <p:cNvPr id="26"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8" name="TextBox 2"/>
          <p:cNvSpPr txBox="1">
            <a:spLocks noChangeArrowheads="1"/>
          </p:cNvSpPr>
          <p:nvPr/>
        </p:nvSpPr>
        <p:spPr bwMode="auto">
          <a:xfrm>
            <a:off x="304800" y="6545160"/>
            <a:ext cx="85344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*Ref: Thomas, 2013. “EXTENDING AND AUTOMATING A SYSTEMS-THEORETIC HAZARD ANALYSIS FOR REQUIREMENTS GENERATION AND ANALYSIS”</a:t>
            </a:r>
          </a:p>
        </p:txBody>
      </p:sp>
    </p:spTree>
    <p:extLst>
      <p:ext uri="{BB962C8B-B14F-4D97-AF65-F5344CB8AC3E}">
        <p14:creationId xmlns:p14="http://schemas.microsoft.com/office/powerpoint/2010/main" val="344621553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393129" y="22314"/>
            <a:ext cx="8229600" cy="1143000"/>
          </a:xfrm>
        </p:spPr>
        <p:txBody>
          <a:bodyPr>
            <a:normAutofit/>
          </a:bodyPr>
          <a:lstStyle/>
          <a:p>
            <a:r>
              <a:rPr lang="en-US" dirty="0"/>
              <a:t>Systems Analysis– Reevaluate Problem</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3" name="Oval 22"/>
          <p:cNvSpPr/>
          <p:nvPr/>
        </p:nvSpPr>
        <p:spPr>
          <a:xfrm>
            <a:off x="1344599" y="4077216"/>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24" name="Table 23"/>
          <p:cNvGraphicFramePr>
            <a:graphicFrameLocks noGrp="1"/>
          </p:cNvGraphicFramePr>
          <p:nvPr/>
        </p:nvGraphicFramePr>
        <p:xfrm>
          <a:off x="4152875" y="1165314"/>
          <a:ext cx="4469854" cy="4745890"/>
        </p:xfrm>
        <a:graphic>
          <a:graphicData uri="http://schemas.openxmlformats.org/drawingml/2006/table">
            <a:tbl>
              <a:tblPr firstRow="1" bandRow="1">
                <a:tableStyleId>{5C22544A-7EE6-4342-B048-85BDC9FD1C3A}</a:tableStyleId>
              </a:tblPr>
              <a:tblGrid>
                <a:gridCol w="2234927">
                  <a:extLst>
                    <a:ext uri="{9D8B030D-6E8A-4147-A177-3AD203B41FA5}">
                      <a16:colId xmlns:a16="http://schemas.microsoft.com/office/drawing/2014/main" val="20000"/>
                    </a:ext>
                  </a:extLst>
                </a:gridCol>
                <a:gridCol w="2234927">
                  <a:extLst>
                    <a:ext uri="{9D8B030D-6E8A-4147-A177-3AD203B41FA5}">
                      <a16:colId xmlns:a16="http://schemas.microsoft.com/office/drawing/2014/main" val="20001"/>
                    </a:ext>
                  </a:extLst>
                </a:gridCol>
              </a:tblGrid>
              <a:tr h="275308">
                <a:tc>
                  <a:txBody>
                    <a:bodyPr/>
                    <a:lstStyle/>
                    <a:p>
                      <a:pPr marL="0" marR="0">
                        <a:lnSpc>
                          <a:spcPct val="150000"/>
                        </a:lnSpc>
                        <a:spcBef>
                          <a:spcPts val="0"/>
                        </a:spcBef>
                        <a:spcAft>
                          <a:spcPts val="0"/>
                        </a:spcAft>
                      </a:pPr>
                      <a:r>
                        <a:rPr lang="en-US" sz="1100" dirty="0">
                          <a:solidFill>
                            <a:srgbClr val="000000"/>
                          </a:solidFill>
                          <a:effectLst/>
                          <a:latin typeface="Times New Roman"/>
                          <a:ea typeface="MS Minngs"/>
                          <a:cs typeface="Times New Roman"/>
                        </a:rPr>
                        <a:t>Hazardous Control Actions</a:t>
                      </a:r>
                      <a:endParaRPr lang="en-US" sz="11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100" dirty="0">
                          <a:solidFill>
                            <a:srgbClr val="000000"/>
                          </a:solidFill>
                          <a:effectLst/>
                          <a:latin typeface="Times New Roman"/>
                          <a:ea typeface="MS Minngs"/>
                          <a:cs typeface="Times New Roman"/>
                        </a:rPr>
                        <a:t>Required System Constraint</a:t>
                      </a:r>
                      <a:endParaRPr lang="en-US" sz="11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48178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UCA-CO-1: </a:t>
                      </a:r>
                      <a:r>
                        <a:rPr lang="en-US" sz="1000" i="1">
                          <a:solidFill>
                            <a:srgbClr val="000000"/>
                          </a:solidFill>
                          <a:effectLst/>
                          <a:latin typeface="Times New Roman"/>
                          <a:ea typeface="MS Minngs"/>
                          <a:cs typeface="Times New Roman"/>
                        </a:rPr>
                        <a:t>LAUNCH Command Not Provided</a:t>
                      </a:r>
                      <a:r>
                        <a:rPr lang="en-US" sz="1000">
                          <a:solidFill>
                            <a:srgbClr val="000000"/>
                          </a:solidFill>
                          <a:effectLst/>
                          <a:latin typeface="Times New Roman"/>
                          <a:ea typeface="MS Minngs"/>
                          <a:cs typeface="Times New Roman"/>
                        </a:rPr>
                        <a:t> when a valid enemy target should be engaged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SC-CO-1: LAUNCH Command must be for valid engagements </a:t>
                      </a:r>
                      <a:r>
                        <a:rPr lang="en-US" sz="1000">
                          <a:solidFill>
                            <a:srgbClr val="000000"/>
                          </a:solidFill>
                          <a:effectLst/>
                          <a:highlight>
                            <a:srgbClr val="FFFF00"/>
                          </a:highlight>
                          <a:latin typeface="Times New Roman"/>
                          <a:ea typeface="MS Minngs"/>
                          <a:cs typeface="Times New Roman"/>
                        </a:rPr>
                        <a:t>(Functional Req)</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48178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UCA-CO-2: </a:t>
                      </a:r>
                      <a:r>
                        <a:rPr lang="en-US" sz="1000" i="1">
                          <a:solidFill>
                            <a:srgbClr val="000000"/>
                          </a:solidFill>
                          <a:effectLst/>
                          <a:latin typeface="Times New Roman"/>
                          <a:ea typeface="MS Minngs"/>
                          <a:cs typeface="Times New Roman"/>
                        </a:rPr>
                        <a:t>Providing LAUNCH Command</a:t>
                      </a:r>
                      <a:r>
                        <a:rPr lang="en-US" sz="1000">
                          <a:solidFill>
                            <a:srgbClr val="000000"/>
                          </a:solidFill>
                          <a:effectLst/>
                          <a:latin typeface="Times New Roman"/>
                          <a:ea typeface="MS Minngs"/>
                          <a:cs typeface="Times New Roman"/>
                        </a:rPr>
                        <a:t> when the engagement is not valid </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SC-CO-2</a:t>
                      </a:r>
                      <a:r>
                        <a:rPr lang="en-US" sz="1000">
                          <a:solidFill>
                            <a:srgbClr val="000000"/>
                          </a:solidFill>
                          <a:effectLst/>
                          <a:latin typeface="Cambria"/>
                          <a:ea typeface="MS Minngs"/>
                          <a:cs typeface="Times New Roman"/>
                        </a:rPr>
                        <a:t> </a:t>
                      </a:r>
                      <a:r>
                        <a:rPr lang="en-US" sz="1000">
                          <a:solidFill>
                            <a:srgbClr val="000000"/>
                          </a:solidFill>
                          <a:effectLst/>
                          <a:latin typeface="Times New Roman"/>
                          <a:ea typeface="MS Minngs"/>
                          <a:cs typeface="Times New Roman"/>
                        </a:rPr>
                        <a:t>: LAUNCH Command must only be provided for valid engagements</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91943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UCA-CO-3: </a:t>
                      </a:r>
                      <a:r>
                        <a:rPr lang="en-US" sz="1000" i="1">
                          <a:solidFill>
                            <a:srgbClr val="000000"/>
                          </a:solidFill>
                          <a:effectLst/>
                          <a:latin typeface="Times New Roman"/>
                          <a:ea typeface="MS Minngs"/>
                          <a:cs typeface="Times New Roman"/>
                        </a:rPr>
                        <a:t>Providing LAUNCH Command</a:t>
                      </a:r>
                      <a:r>
                        <a:rPr lang="en-US" sz="1000">
                          <a:solidFill>
                            <a:srgbClr val="000000"/>
                          </a:solidFill>
                          <a:effectLst/>
                          <a:latin typeface="Times New Roman"/>
                          <a:ea typeface="MS Minngs"/>
                          <a:cs typeface="Times New Roman"/>
                        </a:rPr>
                        <a:t> when the engagement may become invalid during the flight-time of the engagement (from release to impact)</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SC-CO-3: </a:t>
                      </a:r>
                      <a:r>
                        <a:rPr lang="en-US" sz="1000" dirty="0">
                          <a:solidFill>
                            <a:srgbClr val="000000"/>
                          </a:solidFill>
                          <a:effectLst/>
                          <a:latin typeface="Cambria"/>
                          <a:ea typeface="MS Minngs"/>
                          <a:cs typeface="Times New Roman"/>
                        </a:rPr>
                        <a:t> </a:t>
                      </a:r>
                      <a:r>
                        <a:rPr lang="en-US" sz="1000" dirty="0">
                          <a:solidFill>
                            <a:srgbClr val="000000"/>
                          </a:solidFill>
                          <a:effectLst/>
                          <a:latin typeface="Times New Roman"/>
                          <a:ea typeface="MS Minngs"/>
                          <a:cs typeface="Times New Roman"/>
                        </a:rPr>
                        <a:t>LAUNCH Command must only be provided if the engagement will remain valid during the entire ordinance Time of Flight</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68957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UCA-CO-4: </a:t>
                      </a:r>
                      <a:r>
                        <a:rPr lang="en-US" sz="1000" i="1">
                          <a:solidFill>
                            <a:srgbClr val="000000"/>
                          </a:solidFill>
                          <a:effectLst/>
                          <a:latin typeface="Times New Roman"/>
                          <a:ea typeface="MS Minngs"/>
                          <a:cs typeface="Times New Roman"/>
                        </a:rPr>
                        <a:t>Continuing</a:t>
                      </a:r>
                      <a:r>
                        <a:rPr lang="en-US" sz="1000">
                          <a:solidFill>
                            <a:srgbClr val="000000"/>
                          </a:solidFill>
                          <a:effectLst/>
                          <a:latin typeface="Times New Roman"/>
                          <a:ea typeface="MS Minngs"/>
                          <a:cs typeface="Times New Roman"/>
                        </a:rPr>
                        <a:t> </a:t>
                      </a:r>
                      <a:r>
                        <a:rPr lang="en-US" sz="1000" i="1">
                          <a:solidFill>
                            <a:srgbClr val="000000"/>
                          </a:solidFill>
                          <a:effectLst/>
                          <a:latin typeface="Times New Roman"/>
                          <a:ea typeface="MS Minngs"/>
                          <a:cs typeface="Times New Roman"/>
                        </a:rPr>
                        <a:t>Providing LAUNCH Command</a:t>
                      </a:r>
                      <a:r>
                        <a:rPr lang="en-US" sz="1000">
                          <a:solidFill>
                            <a:srgbClr val="000000"/>
                          </a:solidFill>
                          <a:effectLst/>
                          <a:latin typeface="Times New Roman"/>
                          <a:ea typeface="MS Minngs"/>
                          <a:cs typeface="Times New Roman"/>
                        </a:rPr>
                        <a:t> (</a:t>
                      </a:r>
                      <a:r>
                        <a:rPr lang="en-US" sz="1000" i="1">
                          <a:solidFill>
                            <a:srgbClr val="000000"/>
                          </a:solidFill>
                          <a:effectLst/>
                          <a:latin typeface="Times New Roman"/>
                          <a:ea typeface="MS Minngs"/>
                          <a:cs typeface="Times New Roman"/>
                        </a:rPr>
                        <a:t>too long)</a:t>
                      </a:r>
                      <a:r>
                        <a:rPr lang="en-US" sz="1000">
                          <a:solidFill>
                            <a:srgbClr val="000000"/>
                          </a:solidFill>
                          <a:effectLst/>
                          <a:latin typeface="Times New Roman"/>
                          <a:ea typeface="MS Minngs"/>
                          <a:cs typeface="Times New Roman"/>
                        </a:rPr>
                        <a:t>, </a:t>
                      </a:r>
                      <a:r>
                        <a:rPr lang="en-US" sz="1000" i="1">
                          <a:solidFill>
                            <a:srgbClr val="000000"/>
                          </a:solidFill>
                          <a:effectLst/>
                          <a:latin typeface="Times New Roman"/>
                          <a:ea typeface="MS Minngs"/>
                          <a:cs typeface="Times New Roman"/>
                        </a:rPr>
                        <a:t>after</a:t>
                      </a:r>
                      <a:r>
                        <a:rPr lang="en-US" sz="1000">
                          <a:solidFill>
                            <a:srgbClr val="000000"/>
                          </a:solidFill>
                          <a:effectLst/>
                          <a:latin typeface="Times New Roman"/>
                          <a:ea typeface="MS Minngs"/>
                          <a:cs typeface="Times New Roman"/>
                        </a:rPr>
                        <a:t> DISENGAGE Command received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SC-CO-4: LAUNCH Command must be discontinued after a DISENGAGE Command is issued</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481789">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UCA-CO-5: </a:t>
                      </a:r>
                      <a:r>
                        <a:rPr lang="en-US" sz="1000" i="1" dirty="0">
                          <a:solidFill>
                            <a:srgbClr val="000000"/>
                          </a:solidFill>
                          <a:effectLst/>
                          <a:latin typeface="Times New Roman"/>
                          <a:ea typeface="MS Minngs"/>
                          <a:cs typeface="Times New Roman"/>
                        </a:rPr>
                        <a:t>Providing LAUNCH Command (early) </a:t>
                      </a:r>
                      <a:r>
                        <a:rPr lang="en-US" sz="1000" dirty="0">
                          <a:solidFill>
                            <a:srgbClr val="000000"/>
                          </a:solidFill>
                          <a:effectLst/>
                          <a:latin typeface="Times New Roman"/>
                          <a:ea typeface="MS Minngs"/>
                          <a:cs typeface="Times New Roman"/>
                        </a:rPr>
                        <a:t>before CONSENT command </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SC-CO-5: LAUNCH Command must be issued and received after CONSENT command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722683">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UCA-CO-6:  </a:t>
                      </a:r>
                      <a:r>
                        <a:rPr lang="en-US" sz="1000" i="1">
                          <a:solidFill>
                            <a:srgbClr val="000000"/>
                          </a:solidFill>
                          <a:effectLst/>
                          <a:latin typeface="Times New Roman"/>
                          <a:ea typeface="MS Minngs"/>
                          <a:cs typeface="Times New Roman"/>
                        </a:rPr>
                        <a:t>Providing LAUNCH Command (late)</a:t>
                      </a:r>
                      <a:r>
                        <a:rPr lang="en-US" sz="1000">
                          <a:solidFill>
                            <a:srgbClr val="000000"/>
                          </a:solidFill>
                          <a:effectLst/>
                          <a:latin typeface="Times New Roman"/>
                          <a:ea typeface="MS Minngs"/>
                          <a:cs typeface="Times New Roman"/>
                        </a:rPr>
                        <a:t> After DISENGAGE Command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SC-CO-6:  LAUNCH Command must not be issued or received after the DISENGAGE Command has been issued</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5" name="Rectangle 24"/>
          <p:cNvSpPr/>
          <p:nvPr/>
        </p:nvSpPr>
        <p:spPr>
          <a:xfrm>
            <a:off x="116251" y="6148315"/>
            <a:ext cx="8783355"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Models Generate Insights and Establish Mission-Traceable Security Requirements </a:t>
            </a:r>
          </a:p>
        </p:txBody>
      </p:sp>
      <p:sp>
        <p:nvSpPr>
          <p:cNvPr id="26"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3362527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6308" y="36096"/>
            <a:ext cx="8888422" cy="1143000"/>
          </a:xfrm>
        </p:spPr>
        <p:txBody>
          <a:bodyPr>
            <a:normAutofit/>
          </a:bodyPr>
          <a:lstStyle/>
          <a:p>
            <a:r>
              <a:rPr lang="en-US" dirty="0"/>
              <a:t>Systems Analysis– Present Recommendations*</a:t>
            </a:r>
          </a:p>
        </p:txBody>
      </p:sp>
      <p:sp>
        <p:nvSpPr>
          <p:cNvPr id="9" name="Rectangle 8"/>
          <p:cNvSpPr/>
          <p:nvPr/>
        </p:nvSpPr>
        <p:spPr bwMode="auto">
          <a:xfrm>
            <a:off x="233344" y="2896437"/>
            <a:ext cx="1623853"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Present Recommendations</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t="41707" b="12932"/>
          <a:stretch/>
        </p:blipFill>
        <p:spPr>
          <a:xfrm>
            <a:off x="367261" y="3475416"/>
            <a:ext cx="1066286" cy="483555"/>
          </a:xfrm>
          <a:prstGeom prst="rect">
            <a:avLst/>
          </a:prstGeom>
          <a:ln w="12700">
            <a:solidFill>
              <a:schemeClr val="tx1"/>
            </a:solidFill>
          </a:ln>
          <a:effectLst>
            <a:outerShdw blurRad="50800" dist="76200" dir="2700000" algn="tl" rotWithShape="0">
              <a:prstClr val="black">
                <a:alpha val="40000"/>
              </a:prstClr>
            </a:outerShdw>
          </a:effectLst>
        </p:spPr>
      </p:pic>
      <p:sp>
        <p:nvSpPr>
          <p:cNvPr id="34" name="Rectangle 16"/>
          <p:cNvSpPr txBox="1">
            <a:spLocks noChangeArrowheads="1"/>
          </p:cNvSpPr>
          <p:nvPr/>
        </p:nvSpPr>
        <p:spPr bwMode="auto">
          <a:xfrm>
            <a:off x="265276" y="4201691"/>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Summarize results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driving factors/trades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Layout alternatives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36" name="Picture 35"/>
          <p:cNvPicPr>
            <a:picLocks noChangeAspect="1"/>
          </p:cNvPicPr>
          <p:nvPr/>
        </p:nvPicPr>
        <p:blipFill>
          <a:blip r:embed="rId3"/>
          <a:stretch>
            <a:fillRect/>
          </a:stretch>
        </p:blipFill>
        <p:spPr>
          <a:xfrm>
            <a:off x="2353059" y="1255170"/>
            <a:ext cx="6528208" cy="4783128"/>
          </a:xfrm>
          <a:prstGeom prst="rect">
            <a:avLst/>
          </a:prstGeom>
          <a:ln w="25400">
            <a:solidFill>
              <a:schemeClr val="tx1"/>
            </a:solidFill>
          </a:ln>
        </p:spPr>
      </p:pic>
      <p:sp>
        <p:nvSpPr>
          <p:cNvPr id="37" name="TextBox 36"/>
          <p:cNvSpPr txBox="1"/>
          <p:nvPr/>
        </p:nvSpPr>
        <p:spPr>
          <a:xfrm>
            <a:off x="328706" y="6559178"/>
            <a:ext cx="3017173"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*Ref: Horney, 2017. “Using STPA for a Safety Trades Study”</a:t>
            </a:r>
          </a:p>
        </p:txBody>
      </p:sp>
      <p:sp>
        <p:nvSpPr>
          <p:cNvPr id="38" name="Rectangle 37"/>
          <p:cNvSpPr/>
          <p:nvPr/>
        </p:nvSpPr>
        <p:spPr>
          <a:xfrm>
            <a:off x="150492" y="6163713"/>
            <a:ext cx="8783355"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Analysis Allows Inclusion of Mission-Specific Security Concerns in Early Trades </a:t>
            </a:r>
          </a:p>
        </p:txBody>
      </p:sp>
      <p:sp>
        <p:nvSpPr>
          <p:cNvPr id="39"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1861534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990"/>
            <a:ext cx="8229600" cy="1143000"/>
          </a:xfrm>
        </p:spPr>
        <p:txBody>
          <a:bodyPr>
            <a:normAutofit/>
          </a:bodyPr>
          <a:lstStyle/>
          <a:p>
            <a:r>
              <a:rPr lang="en-US" dirty="0"/>
              <a:t>Systems Analysis—Assess Implementation</a:t>
            </a:r>
          </a:p>
        </p:txBody>
      </p:sp>
      <p:sp>
        <p:nvSpPr>
          <p:cNvPr id="10" name="Rectangle 9"/>
          <p:cNvSpPr/>
          <p:nvPr/>
        </p:nvSpPr>
        <p:spPr bwMode="auto">
          <a:xfrm>
            <a:off x="286793" y="2896437"/>
            <a:ext cx="1456814"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Assess Implementation</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31" name="Picture 30"/>
          <p:cNvPicPr>
            <a:picLocks noChangeAspect="1"/>
          </p:cNvPicPr>
          <p:nvPr/>
        </p:nvPicPr>
        <p:blipFill>
          <a:blip r:embed="rId2"/>
          <a:stretch>
            <a:fillRect/>
          </a:stretch>
        </p:blipFill>
        <p:spPr>
          <a:xfrm>
            <a:off x="357978" y="3429734"/>
            <a:ext cx="497056" cy="531950"/>
          </a:xfrm>
          <a:prstGeom prst="rect">
            <a:avLst/>
          </a:prstGeom>
          <a:ln w="15875">
            <a:solidFill>
              <a:schemeClr val="accent2">
                <a:lumMod val="50000"/>
              </a:schemeClr>
            </a:solidFill>
          </a:ln>
          <a:effectLst>
            <a:outerShdw blurRad="50800" dist="38100" dir="2700000" algn="tl" rotWithShape="0">
              <a:srgbClr val="000000">
                <a:alpha val="43000"/>
              </a:srgbClr>
            </a:outerShdw>
          </a:effectLst>
        </p:spPr>
      </p:pic>
      <p:pic>
        <p:nvPicPr>
          <p:cNvPr id="32" name="Picture 31" descr="db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366" y="3467853"/>
            <a:ext cx="647288" cy="558083"/>
          </a:xfrm>
          <a:prstGeom prst="rect">
            <a:avLst/>
          </a:prstGeom>
          <a:ln/>
        </p:spPr>
        <p:style>
          <a:lnRef idx="1">
            <a:schemeClr val="dk1"/>
          </a:lnRef>
          <a:fillRef idx="2">
            <a:schemeClr val="dk1"/>
          </a:fillRef>
          <a:effectRef idx="1">
            <a:schemeClr val="dk1"/>
          </a:effectRef>
          <a:fontRef idx="minor">
            <a:schemeClr val="dk1"/>
          </a:fontRef>
        </p:style>
      </p:pic>
      <p:sp>
        <p:nvSpPr>
          <p:cNvPr id="35" name="Rectangle 16"/>
          <p:cNvSpPr txBox="1">
            <a:spLocks noChangeArrowheads="1"/>
          </p:cNvSpPr>
          <p:nvPr/>
        </p:nvSpPr>
        <p:spPr bwMode="auto">
          <a:xfrm>
            <a:off x="274439" y="4207912"/>
            <a:ext cx="1300325"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Persuade community</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Develop performance measures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impact</a:t>
            </a:r>
          </a:p>
        </p:txBody>
      </p:sp>
      <p:sp>
        <p:nvSpPr>
          <p:cNvPr id="36" name="Slide Number Placeholder 1"/>
          <p:cNvSpPr>
            <a:spLocks noGrp="1"/>
          </p:cNvSpPr>
          <p:nvPr>
            <p:ph type="sldNum" sz="quarter" idx="12"/>
          </p:nvPr>
        </p:nvSpPr>
        <p:spPr>
          <a:xfrm>
            <a:off x="7095641" y="6957824"/>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8" name="Rectangle 3"/>
          <p:cNvSpPr>
            <a:spLocks noChangeArrowheads="1"/>
          </p:cNvSpPr>
          <p:nvPr/>
        </p:nvSpPr>
        <p:spPr bwMode="auto">
          <a:xfrm>
            <a:off x="2370713" y="1256975"/>
            <a:ext cx="6578457" cy="1846659"/>
          </a:xfrm>
          <a:prstGeom prst="rect">
            <a:avLst/>
          </a:prstGeom>
          <a:solidFill>
            <a:schemeClr val="bg1"/>
          </a:solidFill>
          <a:ln w="25400">
            <a:solidFill>
              <a:schemeClr val="tx1"/>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SCENARIO 4: During a congested, denied, or operationally restrictive communications environment, Aircrew does not issue ABORT command when required.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Possible CAUSE:  There is a potential conflict between the JTAC and the aircrew mental models in a reduced communications environment (perhaps due to enemy communications jamming).  The adequacy of current guidance for large-scale employment of networked weapons in a degraded mode is inadequate or non-existent in doctrine. </a:t>
            </a:r>
            <a:endParaRPr kumimoji="0" lang="en-US" altLang="en-US" sz="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The scenario does not involve a component failure, but illustrates potential conflicts between expanded weapon capabilities, existing doctrine and procedures, and aircrew mental models.  Current doctrine applicable for older weapons might actually result in negative transfer for aircrew employing Network-enabled Weapons.  The aircrew</a:t>
            </a:r>
            <a:r>
              <a:rPr kumimoji="0" lang="en-US" altLang="en-US" sz="1100" b="0" i="0" u="none" strike="noStrike" kern="1200" cap="none" spc="0" normalizeH="0" baseline="0" noProof="0" dirty="0">
                <a:ln>
                  <a:noFill/>
                </a:ln>
                <a:solidFill>
                  <a:prstClr val="black"/>
                </a:solidFill>
                <a:effectLst/>
                <a:uLnTx/>
                <a:uFillTx/>
                <a:latin typeface="Cambria" panose="02040503050406030204" pitchFamily="18" charset="0"/>
                <a:ea typeface="MS Gothic" panose="020B0609070205080204" pitchFamily="49" charset="-128"/>
                <a:cs typeface="Times New Roman" panose="02020603050405020304" pitchFamily="18" charset="0"/>
              </a:rPr>
              <a:t>’</a:t>
            </a: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s mental models are represented by the controller process model.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 name="Picture 1"/>
          <p:cNvPicPr>
            <a:picLocks noChangeAspect="1"/>
          </p:cNvPicPr>
          <p:nvPr/>
        </p:nvPicPr>
        <p:blipFill>
          <a:blip r:embed="rId4"/>
          <a:stretch>
            <a:fillRect/>
          </a:stretch>
        </p:blipFill>
        <p:spPr>
          <a:xfrm>
            <a:off x="5539153" y="3778022"/>
            <a:ext cx="3410017" cy="1782469"/>
          </a:xfrm>
          <a:prstGeom prst="rect">
            <a:avLst/>
          </a:prstGeom>
          <a:ln w="25400">
            <a:solidFill>
              <a:schemeClr val="tx1"/>
            </a:solidFill>
          </a:ln>
        </p:spPr>
      </p:pic>
      <p:pic>
        <p:nvPicPr>
          <p:cNvPr id="4" name="Picture 3"/>
          <p:cNvPicPr>
            <a:picLocks noChangeAspect="1"/>
          </p:cNvPicPr>
          <p:nvPr/>
        </p:nvPicPr>
        <p:blipFill>
          <a:blip r:embed="rId5"/>
          <a:stretch>
            <a:fillRect/>
          </a:stretch>
        </p:blipFill>
        <p:spPr>
          <a:xfrm>
            <a:off x="2126337" y="3840703"/>
            <a:ext cx="3137025" cy="1657106"/>
          </a:xfrm>
          <a:prstGeom prst="rect">
            <a:avLst/>
          </a:prstGeom>
          <a:ln w="25400">
            <a:solidFill>
              <a:schemeClr val="tx1"/>
            </a:solidFill>
          </a:ln>
        </p:spPr>
      </p:pic>
      <p:sp>
        <p:nvSpPr>
          <p:cNvPr id="13" name="TextBox 12"/>
          <p:cNvSpPr txBox="1"/>
          <p:nvPr/>
        </p:nvSpPr>
        <p:spPr>
          <a:xfrm>
            <a:off x="56699" y="6636677"/>
            <a:ext cx="4139275"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*Ref: </a:t>
            </a:r>
            <a:r>
              <a:rPr kumimoji="0" lang="en-US" sz="900" b="1" i="0" u="none" strike="noStrike" kern="1200" cap="none" spc="0" normalizeH="0" baseline="0" noProof="0" dirty="0" err="1">
                <a:ln>
                  <a:noFill/>
                </a:ln>
                <a:solidFill>
                  <a:prstClr val="black"/>
                </a:solidFill>
                <a:effectLst/>
                <a:uLnTx/>
                <a:uFillTx/>
                <a:latin typeface="Calibri"/>
                <a:ea typeface="+mn-ea"/>
                <a:cs typeface="+mn-cs"/>
              </a:rPr>
              <a:t>Belvin</a:t>
            </a:r>
            <a:r>
              <a:rPr kumimoji="0" lang="en-US" sz="900" b="1" i="0" u="none" strike="noStrike" kern="1200" cap="none" spc="0" normalizeH="0" baseline="0" noProof="0" dirty="0">
                <a:ln>
                  <a:noFill/>
                </a:ln>
                <a:solidFill>
                  <a:prstClr val="black"/>
                </a:solidFill>
                <a:effectLst/>
                <a:uLnTx/>
                <a:uFillTx/>
                <a:latin typeface="Calibri"/>
                <a:ea typeface="+mn-ea"/>
                <a:cs typeface="+mn-cs"/>
              </a:rPr>
              <a:t>, 2017. “Using STPA Trend Analysis To Determine Key Systems Drivers”</a:t>
            </a:r>
          </a:p>
        </p:txBody>
      </p:sp>
      <p:sp>
        <p:nvSpPr>
          <p:cNvPr id="14" name="TextBox 13"/>
          <p:cNvSpPr txBox="1"/>
          <p:nvPr/>
        </p:nvSpPr>
        <p:spPr>
          <a:xfrm>
            <a:off x="2037227" y="3100563"/>
            <a:ext cx="710677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Scenarios Provide Relevant Context at a Particular Level of Abstraction Allowing for Technical, Operational, Managerial Constraint Development</a:t>
            </a:r>
          </a:p>
        </p:txBody>
      </p:sp>
      <p:sp>
        <p:nvSpPr>
          <p:cNvPr id="15" name="TextBox 14"/>
          <p:cNvSpPr txBox="1"/>
          <p:nvPr/>
        </p:nvSpPr>
        <p:spPr>
          <a:xfrm>
            <a:off x="2126337" y="5497809"/>
            <a:ext cx="32261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Key Drivers Identified*</a:t>
            </a:r>
          </a:p>
        </p:txBody>
      </p:sp>
      <p:sp>
        <p:nvSpPr>
          <p:cNvPr id="16" name="TextBox 15"/>
          <p:cNvSpPr txBox="1"/>
          <p:nvPr/>
        </p:nvSpPr>
        <p:spPr>
          <a:xfrm>
            <a:off x="5723034" y="5560491"/>
            <a:ext cx="322613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Visualized Interactions Support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Prioritization*</a:t>
            </a:r>
          </a:p>
        </p:txBody>
      </p:sp>
      <p:sp>
        <p:nvSpPr>
          <p:cNvPr id="17" name="Rectangle 16"/>
          <p:cNvSpPr/>
          <p:nvPr/>
        </p:nvSpPr>
        <p:spPr>
          <a:xfrm>
            <a:off x="150492" y="6152924"/>
            <a:ext cx="8783355"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Models Generate Insights and Establish Mission-Traceable Security Requirements </a:t>
            </a:r>
          </a:p>
        </p:txBody>
      </p:sp>
      <p:sp>
        <p:nvSpPr>
          <p:cNvPr id="19" name="Slide Number Placeholder 3">
            <a:extLst>
              <a:ext uri="{FF2B5EF4-FFF2-40B4-BE49-F238E27FC236}">
                <a16:creationId xmlns:a16="http://schemas.microsoft.com/office/drawing/2014/main" id="{10A4D047-D594-4165-BDA6-F8A06B7B1A42}"/>
              </a:ext>
            </a:extLst>
          </p:cNvPr>
          <p:cNvSpPr txBox="1">
            <a:spLocks/>
          </p:cNvSpPr>
          <p:nvPr/>
        </p:nvSpPr>
        <p:spPr>
          <a:xfrm>
            <a:off x="6800247" y="653891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1"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185</a:t>
            </a:fld>
            <a:endParaRPr kumimoji="0" lang="en-US" sz="1200" b="1"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6566465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50735" y="2536066"/>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Content Placeholder 1"/>
          <p:cNvSpPr>
            <a:spLocks noGrp="1"/>
          </p:cNvSpPr>
          <p:nvPr>
            <p:ph sz="quarter" idx="10"/>
          </p:nvPr>
        </p:nvSpPr>
        <p:spPr>
          <a:xfrm>
            <a:off x="474935" y="1201734"/>
            <a:ext cx="8188774" cy="789094"/>
          </a:xfrm>
        </p:spPr>
        <p:txBody>
          <a:bodyPr/>
          <a:lstStyle/>
          <a:p>
            <a:pPr marL="0" indent="0">
              <a:lnSpc>
                <a:spcPct val="100000"/>
              </a:lnSpc>
              <a:spcBef>
                <a:spcPts val="0"/>
              </a:spcBef>
              <a:buNone/>
            </a:pPr>
            <a:r>
              <a:rPr lang="en-US" sz="1800" dirty="0"/>
              <a:t>“</a:t>
            </a:r>
            <a:r>
              <a:rPr lang="en-US" sz="1800" i="1" dirty="0"/>
              <a:t>A systematic examination of a problem of choice in which each step of the analysis is made explicit wherever possible.</a:t>
            </a:r>
            <a:r>
              <a:rPr lang="en-US" sz="1800" dirty="0"/>
              <a:t>”</a:t>
            </a:r>
          </a:p>
        </p:txBody>
      </p:sp>
      <p:sp>
        <p:nvSpPr>
          <p:cNvPr id="3" name="Title 2"/>
          <p:cNvSpPr>
            <a:spLocks noGrp="1"/>
          </p:cNvSpPr>
          <p:nvPr>
            <p:ph type="title"/>
          </p:nvPr>
        </p:nvSpPr>
        <p:spPr>
          <a:xfrm>
            <a:off x="457200" y="2875"/>
            <a:ext cx="8229600" cy="1143000"/>
          </a:xfrm>
        </p:spPr>
        <p:txBody>
          <a:bodyPr/>
          <a:lstStyle/>
          <a:p>
            <a:r>
              <a:rPr lang="en-US" dirty="0"/>
              <a:t>Systems Analysis</a:t>
            </a:r>
          </a:p>
        </p:txBody>
      </p:sp>
      <p:sp>
        <p:nvSpPr>
          <p:cNvPr id="4" name="Rectangle 3"/>
          <p:cNvSpPr/>
          <p:nvPr/>
        </p:nvSpPr>
        <p:spPr>
          <a:xfrm>
            <a:off x="1396751" y="1979812"/>
            <a:ext cx="7554030"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Malcom W. Hoag, “An Introduction to Systems Analysis” RAND Research Memorandum, RM-1678, 18 April 1956 </a:t>
            </a:r>
          </a:p>
        </p:txBody>
      </p:sp>
      <p:sp>
        <p:nvSpPr>
          <p:cNvPr id="5" name="Rectangle 4"/>
          <p:cNvSpPr/>
          <p:nvPr/>
        </p:nvSpPr>
        <p:spPr bwMode="auto">
          <a:xfrm>
            <a:off x="167768" y="2720364"/>
            <a:ext cx="1257628" cy="154086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Pose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6" name="Rectangle 5"/>
          <p:cNvSpPr/>
          <p:nvPr/>
        </p:nvSpPr>
        <p:spPr bwMode="auto">
          <a:xfrm>
            <a:off x="2039010" y="2724778"/>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3146249" y="4485453"/>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3977197" y="2719269"/>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9" name="Rectangle 8"/>
          <p:cNvSpPr/>
          <p:nvPr/>
        </p:nvSpPr>
        <p:spPr bwMode="auto">
          <a:xfrm>
            <a:off x="5860660" y="2896437"/>
            <a:ext cx="1515548"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Present Recommendations</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10" name="Rectangle 9"/>
          <p:cNvSpPr/>
          <p:nvPr/>
        </p:nvSpPr>
        <p:spPr bwMode="auto">
          <a:xfrm>
            <a:off x="7732646" y="2896437"/>
            <a:ext cx="1386394"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Assess Implementation</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4046163" y="3287660"/>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185918" y="3326633"/>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41707" b="12932"/>
          <a:stretch/>
        </p:blipFill>
        <p:spPr>
          <a:xfrm>
            <a:off x="6035432" y="3475416"/>
            <a:ext cx="1066286" cy="483555"/>
          </a:xfrm>
          <a:prstGeom prst="rect">
            <a:avLst/>
          </a:prstGeom>
          <a:ln w="12700">
            <a:solidFill>
              <a:schemeClr val="tx1"/>
            </a:solidFill>
          </a:ln>
          <a:effectLst>
            <a:outerShdw blurRad="50800" dist="76200" dir="2700000" algn="tl" rotWithShape="0">
              <a:prstClr val="black">
                <a:alpha val="40000"/>
              </a:prstClr>
            </a:outerShdw>
          </a:effec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9111" y="3066558"/>
            <a:ext cx="893920" cy="1049604"/>
          </a:xfrm>
          <a:prstGeom prst="rect">
            <a:avLst/>
          </a:prstGeom>
        </p:spPr>
      </p:pic>
      <p:pic>
        <p:nvPicPr>
          <p:cNvPr id="1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9176" y="3494626"/>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5" name="Right Arrow 14"/>
          <p:cNvSpPr/>
          <p:nvPr/>
        </p:nvSpPr>
        <p:spPr>
          <a:xfrm>
            <a:off x="1487444" y="3362888"/>
            <a:ext cx="322163" cy="255818"/>
          </a:xfrm>
          <a:prstGeom prst="rightArrow">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Right Arrow 18"/>
          <p:cNvSpPr/>
          <p:nvPr/>
        </p:nvSpPr>
        <p:spPr>
          <a:xfrm>
            <a:off x="3440996" y="3362888"/>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4196769" y="4499105"/>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2666427" y="4436825"/>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Right Arrow 24"/>
          <p:cNvSpPr/>
          <p:nvPr/>
        </p:nvSpPr>
        <p:spPr>
          <a:xfrm>
            <a:off x="5538495" y="3351565"/>
            <a:ext cx="322165" cy="278464"/>
          </a:xfrm>
          <a:prstGeom prst="rightArrow">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Right Arrow 25"/>
          <p:cNvSpPr/>
          <p:nvPr/>
        </p:nvSpPr>
        <p:spPr>
          <a:xfrm>
            <a:off x="7316288" y="3362888"/>
            <a:ext cx="347124" cy="255818"/>
          </a:xfrm>
          <a:prstGeom prst="rightArrow">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4122934" y="4909491"/>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sp>
        <p:nvSpPr>
          <p:cNvPr id="28" name="TextBox 27"/>
          <p:cNvSpPr txBox="1"/>
          <p:nvPr/>
        </p:nvSpPr>
        <p:spPr>
          <a:xfrm>
            <a:off x="1234762" y="6400801"/>
            <a:ext cx="3493264"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*System typically is a sociotechnical system of great complexity</a:t>
            </a:r>
          </a:p>
        </p:txBody>
      </p:sp>
      <p:sp>
        <p:nvSpPr>
          <p:cNvPr id="29" name="Rectangle 16"/>
          <p:cNvSpPr txBox="1">
            <a:spLocks noChangeArrowheads="1"/>
          </p:cNvSpPr>
          <p:nvPr/>
        </p:nvSpPr>
        <p:spPr bwMode="auto">
          <a:xfrm>
            <a:off x="187746" y="4360512"/>
            <a:ext cx="1422813" cy="1118338"/>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mission</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stakeholders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Determine threats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Limitations of current work</a:t>
            </a:r>
          </a:p>
        </p:txBody>
      </p:sp>
      <p:pic>
        <p:nvPicPr>
          <p:cNvPr id="30" name="Picture 29"/>
          <p:cNvPicPr>
            <a:picLocks noChangeAspect="1"/>
          </p:cNvPicPr>
          <p:nvPr/>
        </p:nvPicPr>
        <p:blipFill>
          <a:blip r:embed="rId7"/>
          <a:stretch>
            <a:fillRect/>
          </a:stretch>
        </p:blipFill>
        <p:spPr>
          <a:xfrm>
            <a:off x="3244214" y="4971359"/>
            <a:ext cx="837805" cy="625398"/>
          </a:xfrm>
          <a:prstGeom prst="rect">
            <a:avLst/>
          </a:prstGeom>
          <a:effectLst>
            <a:outerShdw blurRad="50800" dist="38100" dir="2700000" algn="tl" rotWithShape="0">
              <a:prstClr val="black">
                <a:alpha val="40000"/>
              </a:prstClr>
            </a:outerShdw>
          </a:effectLst>
        </p:spPr>
      </p:pic>
      <p:pic>
        <p:nvPicPr>
          <p:cNvPr id="31" name="Picture 30"/>
          <p:cNvPicPr>
            <a:picLocks noChangeAspect="1"/>
          </p:cNvPicPr>
          <p:nvPr/>
        </p:nvPicPr>
        <p:blipFill>
          <a:blip r:embed="rId8"/>
          <a:stretch>
            <a:fillRect/>
          </a:stretch>
        </p:blipFill>
        <p:spPr>
          <a:xfrm>
            <a:off x="7803831" y="3429734"/>
            <a:ext cx="497056" cy="531950"/>
          </a:xfrm>
          <a:prstGeom prst="rect">
            <a:avLst/>
          </a:prstGeom>
          <a:ln w="15875">
            <a:solidFill>
              <a:schemeClr val="accent2">
                <a:lumMod val="50000"/>
              </a:schemeClr>
            </a:solidFill>
          </a:ln>
          <a:effectLst>
            <a:outerShdw blurRad="50800" dist="38100" dir="2700000" algn="tl" rotWithShape="0">
              <a:srgbClr val="000000">
                <a:alpha val="43000"/>
              </a:srgbClr>
            </a:outerShdw>
          </a:effectLst>
        </p:spPr>
      </p:pic>
      <p:pic>
        <p:nvPicPr>
          <p:cNvPr id="32" name="Picture 31" descr="db1.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284219" y="3467853"/>
            <a:ext cx="647288" cy="558083"/>
          </a:xfrm>
          <a:prstGeom prst="rect">
            <a:avLst/>
          </a:prstGeom>
          <a:ln/>
        </p:spPr>
        <p:style>
          <a:lnRef idx="1">
            <a:schemeClr val="dk1"/>
          </a:lnRef>
          <a:fillRef idx="2">
            <a:schemeClr val="dk1"/>
          </a:fillRef>
          <a:effectRef idx="1">
            <a:schemeClr val="dk1"/>
          </a:effectRef>
          <a:fontRef idx="minor">
            <a:schemeClr val="dk1"/>
          </a:fontRef>
        </p:style>
      </p:pic>
      <p:sp>
        <p:nvSpPr>
          <p:cNvPr id="33" name="Rectangle 16"/>
          <p:cNvSpPr txBox="1">
            <a:spLocks noChangeArrowheads="1"/>
          </p:cNvSpPr>
          <p:nvPr/>
        </p:nvSpPr>
        <p:spPr bwMode="auto">
          <a:xfrm>
            <a:off x="1905156" y="4592586"/>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34" name="Rectangle 16"/>
          <p:cNvSpPr txBox="1">
            <a:spLocks noChangeArrowheads="1"/>
          </p:cNvSpPr>
          <p:nvPr/>
        </p:nvSpPr>
        <p:spPr bwMode="auto">
          <a:xfrm>
            <a:off x="5933447" y="4201691"/>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Summarize results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driving factors/trades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Layout alternatives</a:t>
            </a:r>
          </a:p>
        </p:txBody>
      </p:sp>
      <p:sp>
        <p:nvSpPr>
          <p:cNvPr id="35" name="Rectangle 16"/>
          <p:cNvSpPr txBox="1">
            <a:spLocks noChangeArrowheads="1"/>
          </p:cNvSpPr>
          <p:nvPr/>
        </p:nvSpPr>
        <p:spPr bwMode="auto">
          <a:xfrm>
            <a:off x="7720292" y="4207912"/>
            <a:ext cx="1300325"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Persuade community</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Develop performance measures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impact</a:t>
            </a:r>
          </a:p>
        </p:txBody>
      </p:sp>
      <p:sp>
        <p:nvSpPr>
          <p:cNvPr id="37"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8" name="Rectangle 37"/>
          <p:cNvSpPr/>
          <p:nvPr/>
        </p:nvSpPr>
        <p:spPr>
          <a:xfrm>
            <a:off x="522514" y="6317073"/>
            <a:ext cx="8235279"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How Does STPA-Sec Compare to the Proposed Systems Analysis Framework? </a:t>
            </a:r>
          </a:p>
        </p:txBody>
      </p:sp>
    </p:spTree>
    <p:extLst>
      <p:ext uri="{BB962C8B-B14F-4D97-AF65-F5344CB8AC3E}">
        <p14:creationId xmlns:p14="http://schemas.microsoft.com/office/powerpoint/2010/main" val="327954654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7811"/>
            <a:ext cx="8229600" cy="1143000"/>
          </a:xfrm>
        </p:spPr>
        <p:txBody>
          <a:bodyPr/>
          <a:lstStyle/>
          <a:p>
            <a:r>
              <a:rPr lang="en-US" dirty="0"/>
              <a:t>Systems Analysis– Pose Problem</a:t>
            </a:r>
          </a:p>
        </p:txBody>
      </p:sp>
      <p:sp>
        <p:nvSpPr>
          <p:cNvPr id="5" name="Rectangle 4"/>
          <p:cNvSpPr/>
          <p:nvPr/>
        </p:nvSpPr>
        <p:spPr bwMode="auto">
          <a:xfrm>
            <a:off x="167768" y="2720364"/>
            <a:ext cx="1257628" cy="154086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Pose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49111" y="3066558"/>
            <a:ext cx="893920" cy="1049604"/>
          </a:xfrm>
          <a:prstGeom prst="rect">
            <a:avLst/>
          </a:prstGeom>
        </p:spPr>
      </p:pic>
      <p:sp>
        <p:nvSpPr>
          <p:cNvPr id="29" name="Rectangle 16"/>
          <p:cNvSpPr txBox="1">
            <a:spLocks noChangeArrowheads="1"/>
          </p:cNvSpPr>
          <p:nvPr/>
        </p:nvSpPr>
        <p:spPr bwMode="auto">
          <a:xfrm>
            <a:off x="187746" y="4360512"/>
            <a:ext cx="1422813" cy="1118338"/>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mission</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stakeholders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Determine threats</a:t>
            </a:r>
          </a:p>
          <a:p>
            <a:pPr marL="173038" marR="0" lvl="0" indent="-173038" algn="l" defTabSz="457200" rtl="0" eaLnBrk="1" fontAlgn="auto" latinLnBrk="0" hangingPunct="1">
              <a:lnSpc>
                <a:spcPct val="90000"/>
              </a:lnSpc>
              <a:spcBef>
                <a:spcPts val="600"/>
              </a:spcBef>
              <a:spcAft>
                <a:spcPts val="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Limitations of current work</a:t>
            </a:r>
          </a:p>
        </p:txBody>
      </p:sp>
      <p:pic>
        <p:nvPicPr>
          <p:cNvPr id="36" name="Picture 35"/>
          <p:cNvPicPr>
            <a:picLocks noChangeAspect="1"/>
          </p:cNvPicPr>
          <p:nvPr/>
        </p:nvPicPr>
        <p:blipFill>
          <a:blip r:embed="rId3"/>
          <a:stretch>
            <a:fillRect/>
          </a:stretch>
        </p:blipFill>
        <p:spPr>
          <a:xfrm>
            <a:off x="1746352" y="3678744"/>
            <a:ext cx="3509933" cy="2071061"/>
          </a:xfrm>
          <a:prstGeom prst="rect">
            <a:avLst/>
          </a:prstGeom>
        </p:spPr>
      </p:pic>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37" name="Content Placeholder 3"/>
          <p:cNvGraphicFramePr>
            <a:graphicFrameLocks noGrp="1"/>
          </p:cNvGraphicFramePr>
          <p:nvPr>
            <p:ph idx="1"/>
          </p:nvPr>
        </p:nvGraphicFramePr>
        <p:xfrm>
          <a:off x="1988677" y="1117411"/>
          <a:ext cx="2819400" cy="2225040"/>
        </p:xfrm>
        <a:graphic>
          <a:graphicData uri="http://schemas.openxmlformats.org/drawingml/2006/table">
            <a:tbl>
              <a:tblPr firstRow="1" bandRow="1">
                <a:tableStyleId>{5C22544A-7EE6-4342-B048-85BDC9FD1C3A}</a:tableStyleId>
              </a:tblPr>
              <a:tblGrid>
                <a:gridCol w="4572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tblGrid>
              <a:tr h="370840">
                <a:tc>
                  <a:txBody>
                    <a:bodyPr/>
                    <a:lstStyle/>
                    <a:p>
                      <a:pPr algn="ctr"/>
                      <a:r>
                        <a:rPr lang="en-US" sz="1200" dirty="0"/>
                        <a:t>ID</a:t>
                      </a:r>
                    </a:p>
                  </a:txBody>
                  <a:tcPr anchor="b">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1200" dirty="0"/>
                        <a:t>Goals</a:t>
                      </a:r>
                    </a:p>
                  </a:txBody>
                  <a:tcPr anchor="b">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algn="ctr"/>
                      <a:r>
                        <a:rPr lang="en-US" sz="1200" dirty="0"/>
                        <a:t>G1</a:t>
                      </a:r>
                    </a:p>
                  </a:txBody>
                  <a:tcPr anchor="ctr">
                    <a:lnL w="28575" cap="flat" cmpd="sng" algn="ctr">
                      <a:solidFill>
                        <a:schemeClr val="tx1"/>
                      </a:solidFill>
                      <a:prstDash val="solid"/>
                      <a:round/>
                      <a:headEnd type="none" w="med" len="med"/>
                      <a:tailEnd type="none" w="med" len="med"/>
                    </a:lnL>
                  </a:tcPr>
                </a:tc>
                <a:tc>
                  <a:txBody>
                    <a:bodyPr/>
                    <a:lstStyle/>
                    <a:p>
                      <a:r>
                        <a:rPr lang="en-US" sz="1200" dirty="0"/>
                        <a:t>Autonomous engagement</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pPr algn="ctr"/>
                      <a:r>
                        <a:rPr lang="en-US" sz="1200" dirty="0"/>
                        <a:t>G2</a:t>
                      </a:r>
                    </a:p>
                  </a:txBody>
                  <a:tcPr anchor="ctr">
                    <a:lnL w="28575" cap="flat" cmpd="sng" algn="ctr">
                      <a:solidFill>
                        <a:schemeClr val="tx1"/>
                      </a:solidFill>
                      <a:prstDash val="solid"/>
                      <a:round/>
                      <a:headEnd type="none" w="med" len="med"/>
                      <a:tailEnd type="none" w="med" len="med"/>
                    </a:lnL>
                  </a:tcPr>
                </a:tc>
                <a:tc>
                  <a:txBody>
                    <a:bodyPr/>
                    <a:lstStyle/>
                    <a:p>
                      <a:r>
                        <a:rPr lang="en-US" sz="1200" dirty="0"/>
                        <a:t>Automated</a:t>
                      </a:r>
                      <a:r>
                        <a:rPr lang="en-US" sz="1200" baseline="0" dirty="0"/>
                        <a:t> mission planning</a:t>
                      </a:r>
                      <a:endParaRPr lang="en-US" sz="1200" dirty="0"/>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pPr algn="ctr"/>
                      <a:r>
                        <a:rPr lang="en-US" sz="1200" dirty="0"/>
                        <a:t>G3</a:t>
                      </a:r>
                    </a:p>
                  </a:txBody>
                  <a:tcPr anchor="ctr">
                    <a:lnL w="28575" cap="flat" cmpd="sng" algn="ctr">
                      <a:solidFill>
                        <a:schemeClr val="tx1"/>
                      </a:solidFill>
                      <a:prstDash val="solid"/>
                      <a:round/>
                      <a:headEnd type="none" w="med" len="med"/>
                      <a:tailEnd type="none" w="med" len="med"/>
                    </a:lnL>
                  </a:tcPr>
                </a:tc>
                <a:tc>
                  <a:txBody>
                    <a:bodyPr/>
                    <a:lstStyle/>
                    <a:p>
                      <a:r>
                        <a:rPr lang="en-US" sz="1200" dirty="0"/>
                        <a:t>Minimize</a:t>
                      </a:r>
                      <a:r>
                        <a:rPr lang="en-US" sz="1200" baseline="0" dirty="0"/>
                        <a:t> collateral damage</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pPr algn="ctr"/>
                      <a:r>
                        <a:rPr lang="en-US" sz="1200" dirty="0"/>
                        <a:t>G4</a:t>
                      </a:r>
                    </a:p>
                  </a:txBody>
                  <a:tcPr anchor="ctr">
                    <a:lnL w="28575" cap="flat" cmpd="sng" algn="ctr">
                      <a:solidFill>
                        <a:schemeClr val="tx1"/>
                      </a:solidFill>
                      <a:prstDash val="solid"/>
                      <a:round/>
                      <a:headEnd type="none" w="med" len="med"/>
                      <a:tailEnd type="none" w="med" len="med"/>
                    </a:lnL>
                  </a:tcPr>
                </a:tc>
                <a:tc>
                  <a:txBody>
                    <a:bodyPr/>
                    <a:lstStyle/>
                    <a:p>
                      <a:r>
                        <a:rPr lang="en-US" sz="1200" baseline="0" dirty="0"/>
                        <a:t>Strike from distance</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pPr algn="ctr"/>
                      <a:r>
                        <a:rPr lang="en-US" sz="1200"/>
                        <a:t>G5</a:t>
                      </a:r>
                      <a:endParaRPr lang="en-US" sz="1200" dirty="0"/>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200" baseline="0" dirty="0"/>
                        <a:t>Reduce logistic footprints</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38" name="Table 37"/>
          <p:cNvGraphicFramePr>
            <a:graphicFrameLocks noGrp="1"/>
          </p:cNvGraphicFramePr>
          <p:nvPr/>
        </p:nvGraphicFramePr>
        <p:xfrm>
          <a:off x="5569396" y="1228931"/>
          <a:ext cx="3395700" cy="1644898"/>
        </p:xfrm>
        <a:graphic>
          <a:graphicData uri="http://schemas.openxmlformats.org/drawingml/2006/table">
            <a:tbl>
              <a:tblPr firstRow="1" bandRow="1">
                <a:tableStyleId>{5C22544A-7EE6-4342-B048-85BDC9FD1C3A}</a:tableStyleId>
              </a:tblPr>
              <a:tblGrid>
                <a:gridCol w="450285">
                  <a:extLst>
                    <a:ext uri="{9D8B030D-6E8A-4147-A177-3AD203B41FA5}">
                      <a16:colId xmlns:a16="http://schemas.microsoft.com/office/drawing/2014/main" val="20000"/>
                    </a:ext>
                  </a:extLst>
                </a:gridCol>
                <a:gridCol w="2945415">
                  <a:extLst>
                    <a:ext uri="{9D8B030D-6E8A-4147-A177-3AD203B41FA5}">
                      <a16:colId xmlns:a16="http://schemas.microsoft.com/office/drawing/2014/main" val="20001"/>
                    </a:ext>
                  </a:extLst>
                </a:gridCol>
              </a:tblGrid>
              <a:tr h="357807">
                <a:tc>
                  <a:txBody>
                    <a:bodyPr/>
                    <a:lstStyle/>
                    <a:p>
                      <a:r>
                        <a:rPr lang="en-US" sz="1400" dirty="0"/>
                        <a:t>ID</a:t>
                      </a:r>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r>
                        <a:rPr lang="en-US" sz="1400" dirty="0"/>
                        <a:t>Unacceptable Loss</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71477">
                <a:tc>
                  <a:txBody>
                    <a:bodyPr/>
                    <a:lstStyle/>
                    <a:p>
                      <a:r>
                        <a:rPr lang="en-US" sz="1400" dirty="0"/>
                        <a:t>L1</a:t>
                      </a:r>
                    </a:p>
                  </a:txBody>
                  <a:tcPr>
                    <a:lnL w="28575" cap="flat" cmpd="sng" algn="ctr">
                      <a:solidFill>
                        <a:schemeClr val="tx1"/>
                      </a:solidFill>
                      <a:prstDash val="solid"/>
                      <a:round/>
                      <a:headEnd type="none" w="med" len="med"/>
                      <a:tailEnd type="none" w="med" len="med"/>
                    </a:lnL>
                  </a:tcPr>
                </a:tc>
                <a:tc>
                  <a:txBody>
                    <a:bodyPr/>
                    <a:lstStyle/>
                    <a:p>
                      <a:r>
                        <a:rPr lang="en-US" sz="1400" dirty="0"/>
                        <a:t>Loss or damage to</a:t>
                      </a:r>
                      <a:r>
                        <a:rPr lang="en-US" sz="1400" baseline="0" dirty="0"/>
                        <a:t> the aircraft or equipment</a:t>
                      </a:r>
                      <a:endParaRPr lang="en-US" sz="1400" dirty="0"/>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57807">
                <a:tc>
                  <a:txBody>
                    <a:bodyPr/>
                    <a:lstStyle/>
                    <a:p>
                      <a:r>
                        <a:rPr lang="en-US" sz="1400" dirty="0"/>
                        <a:t>L2</a:t>
                      </a:r>
                    </a:p>
                  </a:txBody>
                  <a:tcPr>
                    <a:lnL w="28575" cap="flat" cmpd="sng" algn="ctr">
                      <a:solidFill>
                        <a:schemeClr val="tx1"/>
                      </a:solidFill>
                      <a:prstDash val="solid"/>
                      <a:round/>
                      <a:headEnd type="none" w="med" len="med"/>
                      <a:tailEnd type="none" w="med" len="med"/>
                    </a:lnL>
                  </a:tcPr>
                </a:tc>
                <a:tc>
                  <a:txBody>
                    <a:bodyPr/>
                    <a:lstStyle/>
                    <a:p>
                      <a:r>
                        <a:rPr lang="en-US" sz="1400" dirty="0"/>
                        <a:t>Serious injury or</a:t>
                      </a:r>
                      <a:r>
                        <a:rPr lang="en-US" sz="1400" baseline="0" dirty="0"/>
                        <a:t> fatality to personnel</a:t>
                      </a:r>
                      <a:endParaRPr lang="en-US" sz="1400" dirty="0"/>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357807">
                <a:tc>
                  <a:txBody>
                    <a:bodyPr/>
                    <a:lstStyle/>
                    <a:p>
                      <a:r>
                        <a:rPr lang="en-US" sz="1400" dirty="0"/>
                        <a:t>L3</a:t>
                      </a:r>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400" dirty="0"/>
                        <a:t>Inability to complete</a:t>
                      </a:r>
                      <a:r>
                        <a:rPr lang="en-US" sz="1400" baseline="0" dirty="0"/>
                        <a:t> mission</a:t>
                      </a:r>
                      <a:endParaRPr lang="en-US" sz="1400" dirty="0"/>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3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2704" y="3695781"/>
            <a:ext cx="3569084" cy="1961029"/>
          </a:xfrm>
          <a:prstGeom prst="rect">
            <a:avLst/>
          </a:prstGeom>
          <a:noFill/>
          <a:ln w="25400">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
        <p:nvSpPr>
          <p:cNvPr id="41" name="Rectangle 40"/>
          <p:cNvSpPr/>
          <p:nvPr/>
        </p:nvSpPr>
        <p:spPr>
          <a:xfrm>
            <a:off x="50336" y="6191032"/>
            <a:ext cx="9001452"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a:ea typeface="+mn-ea"/>
                <a:cs typeface="+mn-cs"/>
              </a:rPr>
              <a:t>Early Concept Documents Parsed to Support Stakeholder Security-Related Discourse</a:t>
            </a:r>
          </a:p>
        </p:txBody>
      </p:sp>
      <p:sp>
        <p:nvSpPr>
          <p:cNvPr id="24" name="TextBox 23"/>
          <p:cNvSpPr txBox="1"/>
          <p:nvPr/>
        </p:nvSpPr>
        <p:spPr>
          <a:xfrm>
            <a:off x="1851518" y="3286694"/>
            <a:ext cx="307829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Mission Goals Explicitly Stated </a:t>
            </a:r>
          </a:p>
        </p:txBody>
      </p:sp>
      <p:sp>
        <p:nvSpPr>
          <p:cNvPr id="42" name="TextBox 41"/>
          <p:cNvSpPr txBox="1"/>
          <p:nvPr/>
        </p:nvSpPr>
        <p:spPr>
          <a:xfrm>
            <a:off x="5525210" y="2865278"/>
            <a:ext cx="34398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Mission Unacceptable Losses Clearly Identified</a:t>
            </a:r>
          </a:p>
        </p:txBody>
      </p:sp>
      <p:sp>
        <p:nvSpPr>
          <p:cNvPr id="43" name="TextBox 42"/>
          <p:cNvSpPr txBox="1"/>
          <p:nvPr/>
        </p:nvSpPr>
        <p:spPr>
          <a:xfrm>
            <a:off x="1729786" y="5641899"/>
            <a:ext cx="360894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Mission Problem and Operational Approach Stated* </a:t>
            </a:r>
          </a:p>
        </p:txBody>
      </p:sp>
      <p:sp>
        <p:nvSpPr>
          <p:cNvPr id="44" name="TextBox 43"/>
          <p:cNvSpPr txBox="1"/>
          <p:nvPr/>
        </p:nvSpPr>
        <p:spPr>
          <a:xfrm>
            <a:off x="5565152" y="5624347"/>
            <a:ext cx="339994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Abstract Mission Activity System Developed </a:t>
            </a:r>
          </a:p>
        </p:txBody>
      </p:sp>
      <p:sp>
        <p:nvSpPr>
          <p:cNvPr id="45"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8" name="TextBox 2"/>
          <p:cNvSpPr txBox="1">
            <a:spLocks noChangeArrowheads="1"/>
          </p:cNvSpPr>
          <p:nvPr/>
        </p:nvSpPr>
        <p:spPr bwMode="auto">
          <a:xfrm>
            <a:off x="180950" y="6580943"/>
            <a:ext cx="86582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Example from </a:t>
            </a:r>
            <a:r>
              <a:rPr kumimoji="0" lang="en-US" sz="900" b="0" i="0" u="none" strike="noStrike" kern="1200" cap="none" spc="0" normalizeH="0" baseline="0" noProof="0" dirty="0">
                <a:ln>
                  <a:noFill/>
                </a:ln>
                <a:solidFill>
                  <a:prstClr val="black"/>
                </a:solidFill>
                <a:effectLst/>
                <a:uLnTx/>
                <a:uFillTx/>
                <a:latin typeface="Arial" charset="0"/>
                <a:ea typeface="ＭＳ Ｐゴシック" charset="0"/>
              </a:rPr>
              <a:t>Sepulveda, 2017 “</a:t>
            </a: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The use of STPA for Understanding Cyber Risks in a Physical Supply Chain”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4800355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478493" y="281"/>
            <a:ext cx="8229600" cy="1143000"/>
          </a:xfrm>
        </p:spPr>
        <p:txBody>
          <a:bodyPr>
            <a:normAutofit fontScale="90000"/>
          </a:bodyPr>
          <a:lstStyle/>
          <a:p>
            <a:r>
              <a:rPr lang="en-US" dirty="0"/>
              <a:t>Systems Analysis– Characterize Complex Socio-Technical System</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36" name="Content Placeholder 3"/>
          <p:cNvGraphicFramePr>
            <a:graphicFrameLocks/>
          </p:cNvGraphicFramePr>
          <p:nvPr/>
        </p:nvGraphicFramePr>
        <p:xfrm>
          <a:off x="4117813" y="1556692"/>
          <a:ext cx="4857583" cy="3209530"/>
        </p:xfrm>
        <a:graphic>
          <a:graphicData uri="http://schemas.openxmlformats.org/drawingml/2006/table">
            <a:tbl>
              <a:tblPr firstRow="1" bandRow="1">
                <a:tableStyleId>{5C22544A-7EE6-4342-B048-85BDC9FD1C3A}</a:tableStyleId>
              </a:tblPr>
              <a:tblGrid>
                <a:gridCol w="504790">
                  <a:extLst>
                    <a:ext uri="{9D8B030D-6E8A-4147-A177-3AD203B41FA5}">
                      <a16:colId xmlns:a16="http://schemas.microsoft.com/office/drawing/2014/main" val="20000"/>
                    </a:ext>
                  </a:extLst>
                </a:gridCol>
                <a:gridCol w="1301874">
                  <a:extLst>
                    <a:ext uri="{9D8B030D-6E8A-4147-A177-3AD203B41FA5}">
                      <a16:colId xmlns:a16="http://schemas.microsoft.com/office/drawing/2014/main" val="20001"/>
                    </a:ext>
                  </a:extLst>
                </a:gridCol>
                <a:gridCol w="2470718">
                  <a:extLst>
                    <a:ext uri="{9D8B030D-6E8A-4147-A177-3AD203B41FA5}">
                      <a16:colId xmlns:a16="http://schemas.microsoft.com/office/drawing/2014/main" val="20002"/>
                    </a:ext>
                  </a:extLst>
                </a:gridCol>
                <a:gridCol w="580201">
                  <a:extLst>
                    <a:ext uri="{9D8B030D-6E8A-4147-A177-3AD203B41FA5}">
                      <a16:colId xmlns:a16="http://schemas.microsoft.com/office/drawing/2014/main" val="20003"/>
                    </a:ext>
                  </a:extLst>
                </a:gridCol>
              </a:tblGrid>
              <a:tr h="598242">
                <a:tc>
                  <a:txBody>
                    <a:bodyPr/>
                    <a:lstStyle/>
                    <a:p>
                      <a:pPr algn="ctr"/>
                      <a:r>
                        <a:rPr lang="en-US" sz="1200" dirty="0"/>
                        <a:t>ID</a:t>
                      </a:r>
                    </a:p>
                  </a:txBody>
                  <a:tcPr anchor="b">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ctr"/>
                      <a:r>
                        <a:rPr lang="en-US" sz="1200" dirty="0"/>
                        <a:t>Hazard</a:t>
                      </a:r>
                    </a:p>
                  </a:txBody>
                  <a:tcPr anchor="b">
                    <a:lnT w="28575" cap="flat" cmpd="sng" algn="ctr">
                      <a:solidFill>
                        <a:schemeClr val="tx1"/>
                      </a:solidFill>
                      <a:prstDash val="solid"/>
                      <a:round/>
                      <a:headEnd type="none" w="med" len="med"/>
                      <a:tailEnd type="none" w="med" len="med"/>
                    </a:lnT>
                  </a:tcPr>
                </a:tc>
                <a:tc>
                  <a:txBody>
                    <a:bodyPr/>
                    <a:lstStyle/>
                    <a:p>
                      <a:pPr algn="ctr"/>
                      <a:r>
                        <a:rPr lang="en-US" sz="1200" dirty="0"/>
                        <a:t>Required High-Level Functional Constraint</a:t>
                      </a:r>
                      <a:r>
                        <a:rPr lang="en-US" sz="1200" baseline="0" dirty="0"/>
                        <a:t> </a:t>
                      </a:r>
                      <a:endParaRPr lang="en-US" sz="1200" dirty="0"/>
                    </a:p>
                  </a:txBody>
                  <a:tcPr anchor="b">
                    <a:lnT w="28575" cap="flat" cmpd="sng" algn="ctr">
                      <a:solidFill>
                        <a:schemeClr val="tx1"/>
                      </a:solidFill>
                      <a:prstDash val="solid"/>
                      <a:round/>
                      <a:headEnd type="none" w="med" len="med"/>
                      <a:tailEnd type="none" w="med" len="med"/>
                    </a:lnT>
                  </a:tcPr>
                </a:tc>
                <a:tc>
                  <a:txBody>
                    <a:bodyPr/>
                    <a:lstStyle/>
                    <a:p>
                      <a:pPr algn="ctr"/>
                      <a:r>
                        <a:rPr lang="en-US" sz="1200" dirty="0"/>
                        <a:t>Loss</a:t>
                      </a:r>
                    </a:p>
                  </a:txBody>
                  <a:tcPr anchor="b">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98242">
                <a:tc>
                  <a:txBody>
                    <a:bodyPr/>
                    <a:lstStyle/>
                    <a:p>
                      <a:pPr algn="ctr"/>
                      <a:r>
                        <a:rPr lang="en-US" sz="1200" dirty="0"/>
                        <a:t>H1</a:t>
                      </a:r>
                    </a:p>
                  </a:txBody>
                  <a:tcPr anchor="ctr">
                    <a:lnL w="28575" cap="flat" cmpd="sng" algn="ctr">
                      <a:solidFill>
                        <a:schemeClr val="tx1"/>
                      </a:solidFill>
                      <a:prstDash val="solid"/>
                      <a:round/>
                      <a:headEnd type="none" w="med" len="med"/>
                      <a:tailEnd type="none" w="med" len="med"/>
                    </a:lnL>
                  </a:tcPr>
                </a:tc>
                <a:tc>
                  <a:txBody>
                    <a:bodyPr/>
                    <a:lstStyle/>
                    <a:p>
                      <a:r>
                        <a:rPr lang="en-US" sz="1200" dirty="0"/>
                        <a:t>Unacceptable collateral damage</a:t>
                      </a:r>
                    </a:p>
                  </a:txBody>
                  <a:tcPr anchor="ct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Weapon must not inflict damage that is not authorized</a:t>
                      </a:r>
                    </a:p>
                  </a:txBody>
                  <a:tcPr horzOverflow="overflow"/>
                </a:tc>
                <a:tc>
                  <a:txBody>
                    <a:bodyPr/>
                    <a:lstStyle/>
                    <a:p>
                      <a:pPr algn="ctr"/>
                      <a:r>
                        <a:rPr lang="en-US" sz="1200" dirty="0"/>
                        <a:t>L1, L2</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686483">
                <a:tc>
                  <a:txBody>
                    <a:bodyPr/>
                    <a:lstStyle/>
                    <a:p>
                      <a:pPr algn="ctr"/>
                      <a:r>
                        <a:rPr lang="en-US" sz="1200" dirty="0"/>
                        <a:t>H2</a:t>
                      </a:r>
                    </a:p>
                  </a:txBody>
                  <a:tcPr anchor="ctr">
                    <a:lnL w="28575" cap="flat" cmpd="sng" algn="ctr">
                      <a:solidFill>
                        <a:schemeClr val="tx1"/>
                      </a:solidFill>
                      <a:prstDash val="solid"/>
                      <a:round/>
                      <a:headEnd type="none" w="med" len="med"/>
                      <a:tailEnd type="none" w="med" len="med"/>
                    </a:lnL>
                  </a:tcPr>
                </a:tc>
                <a:tc>
                  <a:txBody>
                    <a:bodyPr/>
                    <a:lstStyle/>
                    <a:p>
                      <a:r>
                        <a:rPr lang="en-US" sz="1200" dirty="0"/>
                        <a:t>Loss of Blue</a:t>
                      </a:r>
                      <a:r>
                        <a:rPr lang="en-US" sz="1200" baseline="0" dirty="0"/>
                        <a:t> asset</a:t>
                      </a:r>
                      <a:endParaRPr lang="en-US" sz="1200" dirty="0"/>
                    </a:p>
                  </a:txBody>
                  <a:tcPr anchor="ct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Weapon must not damage blue personnel or material from stockpile to employment</a:t>
                      </a:r>
                    </a:p>
                  </a:txBody>
                  <a:tcPr horzOverflow="overflow"/>
                </a:tc>
                <a:tc>
                  <a:txBody>
                    <a:bodyPr/>
                    <a:lstStyle/>
                    <a:p>
                      <a:pPr algn="ctr"/>
                      <a:r>
                        <a:rPr lang="en-US" sz="1200" dirty="0"/>
                        <a:t>L2</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598242">
                <a:tc>
                  <a:txBody>
                    <a:bodyPr/>
                    <a:lstStyle/>
                    <a:p>
                      <a:pPr algn="ctr"/>
                      <a:r>
                        <a:rPr lang="en-US" sz="1200" dirty="0">
                          <a:solidFill>
                            <a:schemeClr val="tx1"/>
                          </a:solidFill>
                        </a:rPr>
                        <a:t>H3</a:t>
                      </a:r>
                    </a:p>
                  </a:txBody>
                  <a:tcPr anchor="ctr">
                    <a:lnL w="28575" cap="flat" cmpd="sng" algn="ctr">
                      <a:solidFill>
                        <a:schemeClr val="tx1"/>
                      </a:solidFill>
                      <a:prstDash val="solid"/>
                      <a:round/>
                      <a:headEnd type="none" w="med" len="med"/>
                      <a:tailEnd type="none" w="med" len="med"/>
                    </a:lnL>
                  </a:tcPr>
                </a:tc>
                <a:tc>
                  <a:txBody>
                    <a:bodyPr/>
                    <a:lstStyle/>
                    <a:p>
                      <a:r>
                        <a:rPr lang="en-US" sz="1200" dirty="0">
                          <a:solidFill>
                            <a:schemeClr val="tx1"/>
                          </a:solidFill>
                        </a:rPr>
                        <a:t>Weapon fail to achieve desired effect</a:t>
                      </a:r>
                      <a:endParaRPr lang="en-US" sz="1200" baseline="0" dirty="0">
                        <a:solidFill>
                          <a:schemeClr val="tx1"/>
                        </a:solidFill>
                      </a:endParaRPr>
                    </a:p>
                  </a:txBody>
                  <a:tcPr anchor="ct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Proper number of weapons must hit and function on the designated DMPI</a:t>
                      </a:r>
                    </a:p>
                  </a:txBody>
                  <a:tcPr horzOverflow="overflow"/>
                </a:tc>
                <a:tc>
                  <a:txBody>
                    <a:bodyPr/>
                    <a:lstStyle/>
                    <a:p>
                      <a:pPr algn="ctr"/>
                      <a:r>
                        <a:rPr lang="en-US" sz="1200" baseline="0" dirty="0"/>
                        <a:t>L1</a:t>
                      </a:r>
                    </a:p>
                  </a:txBody>
                  <a:tcPr anchor="ct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686483">
                <a:tc>
                  <a:txBody>
                    <a:bodyPr/>
                    <a:lstStyle/>
                    <a:p>
                      <a:pPr algn="ctr"/>
                      <a:r>
                        <a:rPr lang="en-US" sz="1200" dirty="0"/>
                        <a:t>H4</a:t>
                      </a:r>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200" baseline="0" dirty="0"/>
                        <a:t>CPI exposed (implied)</a:t>
                      </a:r>
                    </a:p>
                  </a:txBody>
                  <a:tcPr anchor="ctr">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200" b="0" i="0" u="none" strike="noStrike" cap="none" normalizeH="0" baseline="0" dirty="0">
                          <a:ln>
                            <a:noFill/>
                          </a:ln>
                          <a:solidFill>
                            <a:schemeClr val="tx1"/>
                          </a:solidFill>
                          <a:effectLst/>
                          <a:latin typeface="Arial"/>
                          <a:ea typeface="ＭＳ Ｐゴシック" pitchFamily="34" charset="-128"/>
                          <a:cs typeface="Arial"/>
                        </a:rPr>
                        <a:t>Identified CPI must not be exposed under unplanned or unauthorized conditions</a:t>
                      </a:r>
                    </a:p>
                  </a:txBody>
                  <a:tcPr horzOverflow="overflow">
                    <a:lnB w="28575" cap="flat" cmpd="sng" algn="ctr">
                      <a:solidFill>
                        <a:schemeClr val="tx1"/>
                      </a:solidFill>
                      <a:prstDash val="solid"/>
                      <a:round/>
                      <a:headEnd type="none" w="med" len="med"/>
                      <a:tailEnd type="none" w="med" len="med"/>
                    </a:lnB>
                  </a:tcPr>
                </a:tc>
                <a:tc>
                  <a:txBody>
                    <a:bodyPr/>
                    <a:lstStyle/>
                    <a:p>
                      <a:pPr algn="ctr"/>
                      <a:r>
                        <a:rPr lang="en-US" sz="1200" baseline="0" dirty="0"/>
                        <a:t>L3</a:t>
                      </a:r>
                    </a:p>
                    <a:p>
                      <a:pPr algn="ctr"/>
                      <a:endParaRPr lang="en-US" sz="1200" baseline="0" dirty="0"/>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7" name="TextBox 36"/>
          <p:cNvSpPr txBox="1"/>
          <p:nvPr/>
        </p:nvSpPr>
        <p:spPr>
          <a:xfrm>
            <a:off x="4052347" y="4714575"/>
            <a:ext cx="5077476"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Hazards Capture and Specify Necessary System Conditions Preceding Unacceptable Losses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Unacceptable Losses have been defined in Program Protection Plan by Government</a:t>
            </a:r>
          </a:p>
        </p:txBody>
      </p:sp>
      <p:sp>
        <p:nvSpPr>
          <p:cNvPr id="38" name="Oval 37"/>
          <p:cNvSpPr/>
          <p:nvPr/>
        </p:nvSpPr>
        <p:spPr>
          <a:xfrm>
            <a:off x="402718" y="2412901"/>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p:cNvSpPr/>
          <p:nvPr/>
        </p:nvSpPr>
        <p:spPr>
          <a:xfrm>
            <a:off x="213541" y="6159696"/>
            <a:ext cx="8635683"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STPA-Sec Provides Early, Threat-Agnostic, Structured Inquiry into Mission Risk</a:t>
            </a:r>
          </a:p>
        </p:txBody>
      </p:sp>
      <p:sp>
        <p:nvSpPr>
          <p:cNvPr id="40"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8794230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516133" y="13381"/>
            <a:ext cx="8229600" cy="1143000"/>
          </a:xfrm>
        </p:spPr>
        <p:txBody>
          <a:bodyPr>
            <a:normAutofit fontScale="90000"/>
          </a:bodyPr>
          <a:lstStyle/>
          <a:p>
            <a:r>
              <a:rPr lang="en-US" dirty="0"/>
              <a:t>Systems Analysis– Develop and Analyze Model* (1/2)</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Oval 23"/>
          <p:cNvSpPr/>
          <p:nvPr/>
        </p:nvSpPr>
        <p:spPr>
          <a:xfrm>
            <a:off x="2338514" y="2447185"/>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5" name="Picture 24"/>
          <p:cNvPicPr>
            <a:picLocks noChangeAspect="1"/>
          </p:cNvPicPr>
          <p:nvPr/>
        </p:nvPicPr>
        <p:blipFill>
          <a:blip r:embed="rId6"/>
          <a:stretch>
            <a:fillRect/>
          </a:stretch>
        </p:blipFill>
        <p:spPr>
          <a:xfrm>
            <a:off x="4061547" y="1548491"/>
            <a:ext cx="5082453" cy="4024057"/>
          </a:xfrm>
          <a:prstGeom prst="rect">
            <a:avLst/>
          </a:prstGeom>
          <a:ln w="25400">
            <a:solidFill>
              <a:schemeClr val="tx1"/>
            </a:solidFill>
          </a:ln>
        </p:spPr>
      </p:pic>
      <p:sp>
        <p:nvSpPr>
          <p:cNvPr id="26" name="TextBox 25"/>
          <p:cNvSpPr txBox="1"/>
          <p:nvPr/>
        </p:nvSpPr>
        <p:spPr>
          <a:xfrm>
            <a:off x="3935896" y="5537743"/>
            <a:ext cx="520810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Functional Control Structure Model Informs Development of Requirements and Architecture </a:t>
            </a:r>
          </a:p>
        </p:txBody>
      </p:sp>
      <p:sp>
        <p:nvSpPr>
          <p:cNvPr id="28" name="Rectangle 27"/>
          <p:cNvSpPr/>
          <p:nvPr/>
        </p:nvSpPr>
        <p:spPr>
          <a:xfrm>
            <a:off x="275452" y="6197793"/>
            <a:ext cx="8635683"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Control Structure is Iteratively Developed, Mission-Centric Abstraction </a:t>
            </a:r>
          </a:p>
        </p:txBody>
      </p:sp>
      <p:sp>
        <p:nvSpPr>
          <p:cNvPr id="29"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1" name="TextBox 2"/>
          <p:cNvSpPr txBox="1">
            <a:spLocks noChangeArrowheads="1"/>
          </p:cNvSpPr>
          <p:nvPr/>
        </p:nvSpPr>
        <p:spPr bwMode="auto">
          <a:xfrm>
            <a:off x="180950" y="6580943"/>
            <a:ext cx="86582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Example Diagram from Pereira, Hirata, </a:t>
            </a:r>
            <a:r>
              <a:rPr kumimoji="0" lang="en-US" sz="900" b="1" i="0" u="none" strike="noStrike" kern="1200" cap="none" spc="0" normalizeH="0" baseline="0" noProof="0" dirty="0" err="1">
                <a:ln>
                  <a:noFill/>
                </a:ln>
                <a:solidFill>
                  <a:prstClr val="black"/>
                </a:solidFill>
                <a:effectLst/>
                <a:uLnTx/>
                <a:uFillTx/>
                <a:latin typeface="Arial" charset="0"/>
                <a:ea typeface="ＭＳ Ｐゴシック" charset="0"/>
              </a:rPr>
              <a:t>Pagliares</a:t>
            </a: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a:t>
            </a:r>
            <a:r>
              <a:rPr kumimoji="0" lang="en-US" sz="900" b="1" i="0" u="none" strike="noStrike" kern="1200" cap="none" spc="0" normalizeH="0" baseline="0" noProof="0" dirty="0" err="1">
                <a:ln>
                  <a:noFill/>
                </a:ln>
                <a:solidFill>
                  <a:prstClr val="black"/>
                </a:solidFill>
                <a:effectLst/>
                <a:uLnTx/>
                <a:uFillTx/>
                <a:latin typeface="Arial" charset="0"/>
                <a:ea typeface="ＭＳ Ｐゴシック" charset="0"/>
              </a:rPr>
              <a:t>Lemos</a:t>
            </a: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 2017. “STPA-Sec: System-Theoretic Process Analysis for Security - Flight Management System”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35682449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369225" y="25082"/>
            <a:ext cx="8229600" cy="1143000"/>
          </a:xfrm>
        </p:spPr>
        <p:txBody>
          <a:bodyPr>
            <a:normAutofit fontScale="90000"/>
          </a:bodyPr>
          <a:lstStyle/>
          <a:p>
            <a:r>
              <a:rPr lang="en-US" dirty="0"/>
              <a:t>Systems Analysis– Develop and Analyze Model (2/2)*</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4" name="Oval 23"/>
          <p:cNvSpPr/>
          <p:nvPr/>
        </p:nvSpPr>
        <p:spPr>
          <a:xfrm>
            <a:off x="2338514" y="2447185"/>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Content Placeholder 2"/>
          <p:cNvSpPr>
            <a:spLocks noGrp="1"/>
          </p:cNvSpPr>
          <p:nvPr>
            <p:ph idx="1"/>
          </p:nvPr>
        </p:nvSpPr>
        <p:spPr>
          <a:xfrm>
            <a:off x="3703698" y="1361099"/>
            <a:ext cx="5338733" cy="4242589"/>
          </a:xfrm>
        </p:spPr>
        <p:txBody>
          <a:bodyPr>
            <a:noAutofit/>
          </a:bodyPr>
          <a:lstStyle/>
          <a:p>
            <a:pPr>
              <a:spcBef>
                <a:spcPts val="0"/>
              </a:spcBef>
              <a:buFontTx/>
              <a:buNone/>
              <a:defRPr/>
            </a:pPr>
            <a:r>
              <a:rPr lang="en-US" sz="1200" dirty="0"/>
              <a:t>1. Describing hazardous, functional, and required behavior</a:t>
            </a:r>
          </a:p>
          <a:p>
            <a:pPr lvl="1">
              <a:spcBef>
                <a:spcPts val="0"/>
              </a:spcBef>
              <a:defRPr/>
            </a:pPr>
            <a:r>
              <a:rPr lang="en-US" sz="1200" dirty="0">
                <a:solidFill>
                  <a:schemeClr val="tx1">
                    <a:lumMod val="75000"/>
                    <a:lumOff val="25000"/>
                  </a:schemeClr>
                </a:solidFill>
              </a:rPr>
              <a:t>HP(h ∈ H, 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providing command ca in context c will cause hazard h</a:t>
            </a:r>
          </a:p>
          <a:p>
            <a:pPr lvl="1">
              <a:spcBef>
                <a:spcPts val="0"/>
              </a:spcBef>
              <a:defRPr/>
            </a:pPr>
            <a:r>
              <a:rPr lang="en-US" sz="1200" dirty="0">
                <a:solidFill>
                  <a:schemeClr val="tx1">
                    <a:lumMod val="75000"/>
                    <a:lumOff val="25000"/>
                  </a:schemeClr>
                </a:solidFill>
              </a:rPr>
              <a:t>HNP(h ∈ H, 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not providing command ca in context c will cause hazard h</a:t>
            </a:r>
          </a:p>
          <a:p>
            <a:pPr lvl="1">
              <a:spcBef>
                <a:spcPts val="0"/>
              </a:spcBef>
              <a:defRPr/>
            </a:pPr>
            <a:r>
              <a:rPr lang="en-US" sz="1200" dirty="0">
                <a:solidFill>
                  <a:schemeClr val="tx1">
                    <a:lumMod val="75000"/>
                    <a:lumOff val="25000"/>
                  </a:schemeClr>
                </a:solidFill>
              </a:rPr>
              <a:t>FP(f ∈ F, 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providing command ca in context c is necessary to achieve function f</a:t>
            </a:r>
          </a:p>
          <a:p>
            <a:pPr lvl="1">
              <a:spcBef>
                <a:spcPts val="0"/>
              </a:spcBef>
              <a:defRPr/>
            </a:pPr>
            <a:r>
              <a:rPr lang="en-US" sz="1200" dirty="0">
                <a:solidFill>
                  <a:schemeClr val="tx1">
                    <a:lumMod val="75000"/>
                    <a:lumOff val="25000"/>
                  </a:schemeClr>
                </a:solidFill>
              </a:rPr>
              <a:t>R(ca ∈ CA, c ∈ C)</a:t>
            </a:r>
          </a:p>
          <a:p>
            <a:pPr lvl="2">
              <a:spcBef>
                <a:spcPts val="0"/>
              </a:spcBef>
              <a:defRPr/>
            </a:pPr>
            <a:r>
              <a:rPr lang="en-US" sz="1200" dirty="0">
                <a:solidFill>
                  <a:schemeClr val="tx1">
                    <a:lumMod val="75000"/>
                    <a:lumOff val="25000"/>
                  </a:schemeClr>
                </a:solidFill>
              </a:rPr>
              <a:t>True </a:t>
            </a:r>
            <a:r>
              <a:rPr lang="en-US" sz="1200" dirty="0" err="1">
                <a:solidFill>
                  <a:schemeClr val="tx1">
                    <a:lumMod val="75000"/>
                    <a:lumOff val="25000"/>
                  </a:schemeClr>
                </a:solidFill>
              </a:rPr>
              <a:t>iff</a:t>
            </a:r>
            <a:r>
              <a:rPr lang="en-US" sz="1200" dirty="0">
                <a:solidFill>
                  <a:schemeClr val="tx1">
                    <a:lumMod val="75000"/>
                    <a:lumOff val="25000"/>
                  </a:schemeClr>
                </a:solidFill>
              </a:rPr>
              <a:t> command CA is required to be provided in context c</a:t>
            </a:r>
          </a:p>
          <a:p>
            <a:pPr>
              <a:spcBef>
                <a:spcPts val="0"/>
              </a:spcBef>
              <a:buFontTx/>
              <a:buNone/>
              <a:defRPr/>
            </a:pPr>
            <a:r>
              <a:rPr lang="en-US" sz="1200" dirty="0"/>
              <a:t>2. Consistency checks</a:t>
            </a:r>
          </a:p>
          <a:p>
            <a:pPr lvl="1">
              <a:spcBef>
                <a:spcPts val="0"/>
              </a:spcBef>
              <a:defRPr/>
            </a:pPr>
            <a:r>
              <a:rPr lang="en-US" sz="1200" dirty="0">
                <a:solidFill>
                  <a:schemeClr val="tx1">
                    <a:lumMod val="75000"/>
                    <a:lumOff val="25000"/>
                  </a:schemeClr>
                </a:solidFill>
              </a:rPr>
              <a:t>∀h1 ∈ H,h2 ∈ H  ¬ ∃ ca ∈ CA, c ∈ C : </a:t>
            </a:r>
            <a:r>
              <a:rPr lang="pt-BR" sz="1200" dirty="0">
                <a:solidFill>
                  <a:schemeClr val="tx1">
                    <a:lumMod val="75000"/>
                    <a:lumOff val="25000"/>
                  </a:schemeClr>
                </a:solidFill>
              </a:rPr>
              <a:t>HP(h1, ca, c) ^ HNP(h2, ca, c)</a:t>
            </a:r>
          </a:p>
          <a:p>
            <a:pPr lvl="2">
              <a:spcBef>
                <a:spcPts val="0"/>
              </a:spcBef>
              <a:defRPr/>
            </a:pPr>
            <a:r>
              <a:rPr lang="en-US" sz="1200" dirty="0">
                <a:solidFill>
                  <a:schemeClr val="tx1">
                    <a:lumMod val="75000"/>
                    <a:lumOff val="25000"/>
                  </a:schemeClr>
                </a:solidFill>
              </a:rPr>
              <a:t>For every potential context, it must be possible to avoid hazardous control actions/inactions. In other words, if it is hazardous to provide CA then it should be  non-hazardous to not provide CA</a:t>
            </a:r>
          </a:p>
          <a:p>
            <a:pPr lvl="1">
              <a:spcBef>
                <a:spcPts val="0"/>
              </a:spcBef>
              <a:defRPr/>
            </a:pPr>
            <a:r>
              <a:rPr lang="en-US" sz="1200" dirty="0">
                <a:solidFill>
                  <a:schemeClr val="tx1">
                    <a:lumMod val="75000"/>
                    <a:lumOff val="25000"/>
                  </a:schemeClr>
                </a:solidFill>
              </a:rPr>
              <a:t>∀ h ∈ H, f ∈ F  ¬ ∃ ca ∈ CA, c ∈ C : </a:t>
            </a:r>
            <a:r>
              <a:rPr lang="pt-BR" sz="1200" dirty="0">
                <a:solidFill>
                  <a:schemeClr val="tx1">
                    <a:lumMod val="75000"/>
                    <a:lumOff val="25000"/>
                  </a:schemeClr>
                </a:solidFill>
              </a:rPr>
              <a:t>HP(h, ca, c) ^ F(f, ca, c)</a:t>
            </a:r>
          </a:p>
          <a:p>
            <a:pPr lvl="2">
              <a:spcBef>
                <a:spcPts val="0"/>
              </a:spcBef>
              <a:defRPr/>
            </a:pPr>
            <a:r>
              <a:rPr lang="en-US" sz="1200" dirty="0">
                <a:solidFill>
                  <a:schemeClr val="tx1">
                    <a:lumMod val="75000"/>
                    <a:lumOff val="25000"/>
                  </a:schemeClr>
                </a:solidFill>
              </a:rPr>
              <a:t>For every potential context, if it is necessary to provide a command to fulfill a function  then it must not be hazardous to provide the command in that context</a:t>
            </a:r>
            <a:endParaRPr lang="pt-BR" sz="1200" dirty="0">
              <a:solidFill>
                <a:schemeClr val="tx1">
                  <a:lumMod val="75000"/>
                  <a:lumOff val="25000"/>
                </a:schemeClr>
              </a:solidFill>
            </a:endParaRPr>
          </a:p>
          <a:p>
            <a:pPr>
              <a:spcBef>
                <a:spcPts val="0"/>
              </a:spcBef>
              <a:buFontTx/>
              <a:buNone/>
              <a:defRPr/>
            </a:pPr>
            <a:r>
              <a:rPr lang="en-US" sz="1200" dirty="0"/>
              <a:t>3. Requirements generation (</a:t>
            </a:r>
            <a:r>
              <a:rPr lang="en-US" sz="1200" dirty="0" err="1"/>
              <a:t>SpecTRM</a:t>
            </a:r>
            <a:r>
              <a:rPr lang="en-US" sz="1200" dirty="0"/>
              <a:t>-RL tables)</a:t>
            </a:r>
          </a:p>
          <a:p>
            <a:pPr lvl="1">
              <a:spcBef>
                <a:spcPts val="0"/>
              </a:spcBef>
              <a:defRPr/>
            </a:pPr>
            <a:r>
              <a:rPr lang="en-US" sz="1200" dirty="0">
                <a:solidFill>
                  <a:schemeClr val="tx1">
                    <a:lumMod val="75000"/>
                    <a:lumOff val="25000"/>
                  </a:schemeClr>
                </a:solidFill>
              </a:rPr>
              <a:t>Compute R(ca ∈ CA, c ∈ C) to satisfy the following:</a:t>
            </a:r>
          </a:p>
          <a:p>
            <a:pPr lvl="1">
              <a:spcBef>
                <a:spcPts val="0"/>
              </a:spcBef>
              <a:defRPr/>
            </a:pPr>
            <a:r>
              <a:rPr lang="en-US" sz="1200" dirty="0">
                <a:solidFill>
                  <a:schemeClr val="tx1">
                    <a:lumMod val="75000"/>
                    <a:lumOff val="25000"/>
                  </a:schemeClr>
                </a:solidFill>
              </a:rPr>
              <a:t>∀</a:t>
            </a:r>
            <a:r>
              <a:rPr lang="en-US" sz="1200" dirty="0" err="1">
                <a:solidFill>
                  <a:schemeClr val="tx1">
                    <a:lumMod val="75000"/>
                    <a:lumOff val="25000"/>
                  </a:schemeClr>
                </a:solidFill>
              </a:rPr>
              <a:t>h,ca,c</a:t>
            </a:r>
            <a:r>
              <a:rPr lang="en-US" sz="1200" dirty="0">
                <a:solidFill>
                  <a:schemeClr val="tx1">
                    <a:lumMod val="75000"/>
                    <a:lumOff val="25000"/>
                  </a:schemeClr>
                </a:solidFill>
              </a:rPr>
              <a:t>: h ∈ H ^ ca ∈ CA ^ c ∈ C </a:t>
            </a:r>
            <a:r>
              <a:rPr lang="pt-BR" sz="1200" dirty="0">
                <a:solidFill>
                  <a:schemeClr val="tx1">
                    <a:lumMod val="75000"/>
                    <a:lumOff val="25000"/>
                  </a:schemeClr>
                </a:solidFill>
              </a:rPr>
              <a:t>→ </a:t>
            </a:r>
            <a:r>
              <a:rPr lang="en-US" sz="1200" dirty="0">
                <a:solidFill>
                  <a:schemeClr val="tx1">
                    <a:lumMod val="75000"/>
                    <a:lumOff val="25000"/>
                  </a:schemeClr>
                </a:solidFill>
              </a:rPr>
              <a:t>[</a:t>
            </a:r>
            <a:r>
              <a:rPr lang="pt-BR" sz="1200" dirty="0">
                <a:solidFill>
                  <a:schemeClr val="tx1">
                    <a:lumMod val="75000"/>
                    <a:lumOff val="25000"/>
                  </a:schemeClr>
                </a:solidFill>
              </a:rPr>
              <a:t>HP(h, ca, c) → </a:t>
            </a:r>
            <a:r>
              <a:rPr lang="en-US" sz="1200" dirty="0">
                <a:solidFill>
                  <a:schemeClr val="tx1">
                    <a:lumMod val="75000"/>
                    <a:lumOff val="25000"/>
                  </a:schemeClr>
                </a:solidFill>
              </a:rPr>
              <a:t>¬ R</a:t>
            </a:r>
            <a:r>
              <a:rPr lang="pt-BR" sz="1200" dirty="0">
                <a:solidFill>
                  <a:schemeClr val="tx1">
                    <a:lumMod val="75000"/>
                    <a:lumOff val="25000"/>
                  </a:schemeClr>
                </a:solidFill>
              </a:rPr>
              <a:t>(ca, c)]</a:t>
            </a:r>
          </a:p>
          <a:p>
            <a:pPr lvl="1">
              <a:spcBef>
                <a:spcPts val="0"/>
              </a:spcBef>
              <a:defRPr/>
            </a:pPr>
            <a:r>
              <a:rPr lang="en-US" sz="1200" dirty="0">
                <a:solidFill>
                  <a:schemeClr val="tx1">
                    <a:lumMod val="75000"/>
                    <a:lumOff val="25000"/>
                  </a:schemeClr>
                </a:solidFill>
              </a:rPr>
              <a:t>∀</a:t>
            </a:r>
            <a:r>
              <a:rPr lang="en-US" sz="1200" dirty="0" err="1">
                <a:solidFill>
                  <a:schemeClr val="tx1">
                    <a:lumMod val="75000"/>
                    <a:lumOff val="25000"/>
                  </a:schemeClr>
                </a:solidFill>
              </a:rPr>
              <a:t>h,ca,c</a:t>
            </a:r>
            <a:r>
              <a:rPr lang="en-US" sz="1200" dirty="0">
                <a:solidFill>
                  <a:schemeClr val="tx1">
                    <a:lumMod val="75000"/>
                    <a:lumOff val="25000"/>
                  </a:schemeClr>
                </a:solidFill>
              </a:rPr>
              <a:t>: h ∈ H ^ ca ∈ CA ^ c ∈ C </a:t>
            </a:r>
            <a:r>
              <a:rPr lang="pt-BR" sz="1200" dirty="0">
                <a:solidFill>
                  <a:schemeClr val="tx1">
                    <a:lumMod val="75000"/>
                    <a:lumOff val="25000"/>
                  </a:schemeClr>
                </a:solidFill>
              </a:rPr>
              <a:t>→ </a:t>
            </a:r>
            <a:r>
              <a:rPr lang="en-US" sz="1200" dirty="0">
                <a:solidFill>
                  <a:schemeClr val="tx1">
                    <a:lumMod val="75000"/>
                    <a:lumOff val="25000"/>
                  </a:schemeClr>
                </a:solidFill>
              </a:rPr>
              <a:t>[R</a:t>
            </a:r>
            <a:r>
              <a:rPr lang="pt-BR" sz="1200" dirty="0">
                <a:solidFill>
                  <a:schemeClr val="tx1">
                    <a:lumMod val="75000"/>
                    <a:lumOff val="25000"/>
                  </a:schemeClr>
                </a:solidFill>
              </a:rPr>
              <a:t>(ca, c) → HNP(h, ca, c)]</a:t>
            </a:r>
          </a:p>
          <a:p>
            <a:pPr lvl="1">
              <a:spcBef>
                <a:spcPts val="0"/>
              </a:spcBef>
              <a:defRPr/>
            </a:pPr>
            <a:r>
              <a:rPr lang="en-US" sz="1200" dirty="0">
                <a:solidFill>
                  <a:schemeClr val="tx1">
                    <a:lumMod val="75000"/>
                    <a:lumOff val="25000"/>
                  </a:schemeClr>
                </a:solidFill>
              </a:rPr>
              <a:t>∀</a:t>
            </a:r>
            <a:r>
              <a:rPr lang="en-US" sz="1200" dirty="0" err="1">
                <a:solidFill>
                  <a:schemeClr val="tx1">
                    <a:lumMod val="75000"/>
                    <a:lumOff val="25000"/>
                  </a:schemeClr>
                </a:solidFill>
              </a:rPr>
              <a:t>f,ca,c</a:t>
            </a:r>
            <a:r>
              <a:rPr lang="en-US" sz="1200" dirty="0">
                <a:solidFill>
                  <a:schemeClr val="tx1">
                    <a:lumMod val="75000"/>
                    <a:lumOff val="25000"/>
                  </a:schemeClr>
                </a:solidFill>
              </a:rPr>
              <a:t>: f ∈ F ^ ca ∈ CA ^ c ∈ C </a:t>
            </a:r>
            <a:r>
              <a:rPr lang="pt-BR" sz="1200" dirty="0">
                <a:solidFill>
                  <a:schemeClr val="tx1">
                    <a:lumMod val="75000"/>
                    <a:lumOff val="25000"/>
                  </a:schemeClr>
                </a:solidFill>
              </a:rPr>
              <a:t>→ </a:t>
            </a:r>
            <a:r>
              <a:rPr lang="en-US" sz="1200" dirty="0">
                <a:solidFill>
                  <a:schemeClr val="tx1">
                    <a:lumMod val="75000"/>
                    <a:lumOff val="25000"/>
                  </a:schemeClr>
                </a:solidFill>
              </a:rPr>
              <a:t>[FP</a:t>
            </a:r>
            <a:r>
              <a:rPr lang="pt-BR" sz="1200" dirty="0">
                <a:solidFill>
                  <a:schemeClr val="tx1">
                    <a:lumMod val="75000"/>
                    <a:lumOff val="25000"/>
                  </a:schemeClr>
                </a:solidFill>
              </a:rPr>
              <a:t>(f, ca, c) → </a:t>
            </a:r>
            <a:r>
              <a:rPr lang="en-US" sz="1200" dirty="0">
                <a:solidFill>
                  <a:schemeClr val="tx1">
                    <a:lumMod val="75000"/>
                    <a:lumOff val="25000"/>
                  </a:schemeClr>
                </a:solidFill>
              </a:rPr>
              <a:t>R</a:t>
            </a:r>
            <a:r>
              <a:rPr lang="pt-BR" sz="1200" dirty="0">
                <a:solidFill>
                  <a:schemeClr val="tx1">
                    <a:lumMod val="75000"/>
                    <a:lumOff val="25000"/>
                  </a:schemeClr>
                </a:solidFill>
              </a:rPr>
              <a:t>(ca, c)]</a:t>
            </a:r>
          </a:p>
        </p:txBody>
      </p:sp>
      <p:sp>
        <p:nvSpPr>
          <p:cNvPr id="25" name="Rectangle 24"/>
          <p:cNvSpPr/>
          <p:nvPr/>
        </p:nvSpPr>
        <p:spPr>
          <a:xfrm>
            <a:off x="275452" y="6192113"/>
            <a:ext cx="8635683"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STPA-Sec Models Can Be Analyzed Through “Light-Weight” Formal Methods</a:t>
            </a:r>
          </a:p>
        </p:txBody>
      </p:sp>
      <p:sp>
        <p:nvSpPr>
          <p:cNvPr id="26"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28" name="TextBox 2"/>
          <p:cNvSpPr txBox="1">
            <a:spLocks noChangeArrowheads="1"/>
          </p:cNvSpPr>
          <p:nvPr/>
        </p:nvSpPr>
        <p:spPr bwMode="auto">
          <a:xfrm>
            <a:off x="304800" y="6545160"/>
            <a:ext cx="85344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ＭＳ Ｐゴシック" charset="0"/>
              </a:rPr>
              <a:t>*Ref: Thomas, 2013. “EXTENDING AND AUTOMATING A SYSTEMS-THEORETIC HAZARD ANALYSIS FOR REQUIREMENTS GENERATION AND ANALYSIS”</a:t>
            </a:r>
          </a:p>
        </p:txBody>
      </p:sp>
    </p:spTree>
    <p:extLst>
      <p:ext uri="{BB962C8B-B14F-4D97-AF65-F5344CB8AC3E}">
        <p14:creationId xmlns:p14="http://schemas.microsoft.com/office/powerpoint/2010/main" val="82869586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80950" y="2399754"/>
            <a:ext cx="3653487" cy="3611880"/>
          </a:xfrm>
          <a:prstGeom prst="rect">
            <a:avLst/>
          </a:prstGeom>
          <a:solidFill>
            <a:srgbClr val="D2DCF2">
              <a:alpha val="4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itle 2"/>
          <p:cNvSpPr>
            <a:spLocks noGrp="1"/>
          </p:cNvSpPr>
          <p:nvPr>
            <p:ph type="title"/>
          </p:nvPr>
        </p:nvSpPr>
        <p:spPr>
          <a:xfrm>
            <a:off x="393129" y="22314"/>
            <a:ext cx="8229600" cy="1143000"/>
          </a:xfrm>
        </p:spPr>
        <p:txBody>
          <a:bodyPr>
            <a:normAutofit fontScale="90000"/>
          </a:bodyPr>
          <a:lstStyle/>
          <a:p>
            <a:r>
              <a:rPr lang="en-US" dirty="0"/>
              <a:t>Systems Analysis– Reevaluate Problem</a:t>
            </a:r>
          </a:p>
        </p:txBody>
      </p:sp>
      <p:sp>
        <p:nvSpPr>
          <p:cNvPr id="6" name="Rectangle 5"/>
          <p:cNvSpPr/>
          <p:nvPr/>
        </p:nvSpPr>
        <p:spPr bwMode="auto">
          <a:xfrm>
            <a:off x="369225" y="2588466"/>
            <a:ext cx="1257628" cy="1532041"/>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Characterize System*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7" name="Rectangle 6"/>
          <p:cNvSpPr/>
          <p:nvPr/>
        </p:nvSpPr>
        <p:spPr bwMode="auto">
          <a:xfrm>
            <a:off x="1476464" y="4349141"/>
            <a:ext cx="1041895" cy="122093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Reevaluate Problem</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sp>
        <p:nvSpPr>
          <p:cNvPr id="8" name="Rectangle 7"/>
          <p:cNvSpPr/>
          <p:nvPr/>
        </p:nvSpPr>
        <p:spPr bwMode="auto">
          <a:xfrm>
            <a:off x="2307412" y="2582957"/>
            <a:ext cx="1358422" cy="1543059"/>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Develop and Analyze Model</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1" name="Picture 10" descr="llcym.png"/>
          <p:cNvPicPr>
            <a:picLocks noChangeAspect="1"/>
          </p:cNvPicPr>
          <p:nvPr/>
        </p:nvPicPr>
        <p:blipFill rotWithShape="1">
          <a:blip r:embed="rId2">
            <a:extLst>
              <a:ext uri="{28A0092B-C50C-407E-A947-70E740481C1C}">
                <a14:useLocalDpi xmlns:a14="http://schemas.microsoft.com/office/drawing/2010/main" val="0"/>
              </a:ext>
            </a:extLst>
          </a:blip>
          <a:srcRect l="3172" t="933" r="2701" b="3162"/>
          <a:stretch/>
        </p:blipFill>
        <p:spPr>
          <a:xfrm>
            <a:off x="2376378" y="3151348"/>
            <a:ext cx="846956" cy="866934"/>
          </a:xfrm>
          <a:prstGeom prst="rect">
            <a:avLst/>
          </a:prstGeom>
          <a:ln w="15875">
            <a:solidFill>
              <a:schemeClr val="accent1">
                <a:lumMod val="50000"/>
              </a:schemeClr>
            </a:solidFill>
          </a:ln>
          <a:effectLst>
            <a:outerShdw blurRad="50800" dist="38100" dir="2700000" algn="tl" rotWithShape="0">
              <a:srgbClr val="000000">
                <a:alpha val="43000"/>
              </a:srgbClr>
            </a:outerShdw>
          </a:effectLst>
        </p:spPr>
      </p:pic>
      <p:pic>
        <p:nvPicPr>
          <p:cNvPr id="12"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6133" y="3190321"/>
            <a:ext cx="947284" cy="80143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chemeClr val="accent1"/>
                </a:solidFill>
              </a14:hiddenFill>
            </a:ext>
          </a:extLst>
        </p:spPr>
      </p:pic>
      <p:pic>
        <p:nvPicPr>
          <p:cNvPr id="1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391" y="3358314"/>
            <a:ext cx="827892" cy="669189"/>
          </a:xfrm>
          <a:prstGeom prst="rect">
            <a:avLst/>
          </a:prstGeom>
          <a:solidFill>
            <a:schemeClr val="bg1"/>
          </a:solidFill>
          <a:ln>
            <a:solidFill>
              <a:schemeClr val="tx1"/>
            </a:solidFill>
          </a:ln>
          <a:effectLst>
            <a:outerShdw blurRad="50800" dist="76200" dir="2700000" algn="tl" rotWithShape="0">
              <a:prstClr val="black">
                <a:alpha val="40000"/>
              </a:prstClr>
            </a:outerShdw>
          </a:effectLst>
        </p:spPr>
      </p:pic>
      <p:sp>
        <p:nvSpPr>
          <p:cNvPr id="19" name="Right Arrow 18"/>
          <p:cNvSpPr/>
          <p:nvPr/>
        </p:nvSpPr>
        <p:spPr>
          <a:xfrm>
            <a:off x="1771211" y="3226576"/>
            <a:ext cx="422786"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ight Arrow 19"/>
          <p:cNvSpPr/>
          <p:nvPr/>
        </p:nvSpPr>
        <p:spPr>
          <a:xfrm rot="7982089">
            <a:off x="2526984" y="4362793"/>
            <a:ext cx="520811" cy="191913"/>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Right Arrow 20"/>
          <p:cNvSpPr/>
          <p:nvPr/>
        </p:nvSpPr>
        <p:spPr>
          <a:xfrm rot="13397182">
            <a:off x="996642" y="4300513"/>
            <a:ext cx="390710" cy="255818"/>
          </a:xfrm>
          <a:prstGeom prst="rightArrow">
            <a:avLst/>
          </a:prstGeom>
          <a:solidFill>
            <a:srgbClr val="00009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Text Box 30"/>
          <p:cNvSpPr txBox="1">
            <a:spLocks noChangeArrowheads="1"/>
          </p:cNvSpPr>
          <p:nvPr/>
        </p:nvSpPr>
        <p:spPr bwMode="auto">
          <a:xfrm>
            <a:off x="2453149" y="4773179"/>
            <a:ext cx="1401852" cy="707886"/>
          </a:xfrm>
          <a:prstGeom prst="rect">
            <a:avLst/>
          </a:prstGeom>
          <a:noFill/>
          <a:ln w="12700">
            <a:noFill/>
            <a:miter lim="800000"/>
            <a:headEnd type="none" w="sm" len="sm"/>
            <a:tailEnd type="none" w="sm" len="sm"/>
          </a:ln>
          <a:effec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Analysis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90"/>
                </a:solidFill>
                <a:effectLst/>
                <a:uLnTx/>
                <a:uFillTx/>
                <a:latin typeface="Calibri"/>
                <a:ea typeface="+mn-ea"/>
                <a:cs typeface="+mn-cs"/>
              </a:rPr>
              <a:t>Cycle</a:t>
            </a:r>
          </a:p>
        </p:txBody>
      </p:sp>
      <p:pic>
        <p:nvPicPr>
          <p:cNvPr id="30" name="Picture 29"/>
          <p:cNvPicPr>
            <a:picLocks noChangeAspect="1"/>
          </p:cNvPicPr>
          <p:nvPr/>
        </p:nvPicPr>
        <p:blipFill>
          <a:blip r:embed="rId5"/>
          <a:stretch>
            <a:fillRect/>
          </a:stretch>
        </p:blipFill>
        <p:spPr>
          <a:xfrm>
            <a:off x="1574429" y="4835047"/>
            <a:ext cx="837805" cy="625398"/>
          </a:xfrm>
          <a:prstGeom prst="rect">
            <a:avLst/>
          </a:prstGeom>
          <a:effectLst>
            <a:outerShdw blurRad="50800" dist="38100" dir="2700000" algn="tl" rotWithShape="0">
              <a:prstClr val="black">
                <a:alpha val="40000"/>
              </a:prstClr>
            </a:outerShdw>
          </a:effectLst>
        </p:spPr>
      </p:pic>
      <p:sp>
        <p:nvSpPr>
          <p:cNvPr id="33" name="Rectangle 16"/>
          <p:cNvSpPr txBox="1">
            <a:spLocks noChangeArrowheads="1"/>
          </p:cNvSpPr>
          <p:nvPr/>
        </p:nvSpPr>
        <p:spPr bwMode="auto">
          <a:xfrm>
            <a:off x="235371" y="4456274"/>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environment</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key factors </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Assess objectives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requirements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3" name="Oval 22"/>
          <p:cNvSpPr/>
          <p:nvPr/>
        </p:nvSpPr>
        <p:spPr>
          <a:xfrm>
            <a:off x="1344599" y="4077216"/>
            <a:ext cx="1224135" cy="1678831"/>
          </a:xfrm>
          <a:prstGeom prst="ellipse">
            <a:avLst/>
          </a:prstGeom>
          <a:noFill/>
          <a:ln w="381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24" name="Table 23"/>
          <p:cNvGraphicFramePr>
            <a:graphicFrameLocks noGrp="1"/>
          </p:cNvGraphicFramePr>
          <p:nvPr/>
        </p:nvGraphicFramePr>
        <p:xfrm>
          <a:off x="4152875" y="1165314"/>
          <a:ext cx="4469854" cy="4745890"/>
        </p:xfrm>
        <a:graphic>
          <a:graphicData uri="http://schemas.openxmlformats.org/drawingml/2006/table">
            <a:tbl>
              <a:tblPr firstRow="1" bandRow="1">
                <a:tableStyleId>{5C22544A-7EE6-4342-B048-85BDC9FD1C3A}</a:tableStyleId>
              </a:tblPr>
              <a:tblGrid>
                <a:gridCol w="2234927">
                  <a:extLst>
                    <a:ext uri="{9D8B030D-6E8A-4147-A177-3AD203B41FA5}">
                      <a16:colId xmlns:a16="http://schemas.microsoft.com/office/drawing/2014/main" val="20000"/>
                    </a:ext>
                  </a:extLst>
                </a:gridCol>
                <a:gridCol w="2234927">
                  <a:extLst>
                    <a:ext uri="{9D8B030D-6E8A-4147-A177-3AD203B41FA5}">
                      <a16:colId xmlns:a16="http://schemas.microsoft.com/office/drawing/2014/main" val="20001"/>
                    </a:ext>
                  </a:extLst>
                </a:gridCol>
              </a:tblGrid>
              <a:tr h="275308">
                <a:tc>
                  <a:txBody>
                    <a:bodyPr/>
                    <a:lstStyle/>
                    <a:p>
                      <a:pPr marL="0" marR="0">
                        <a:lnSpc>
                          <a:spcPct val="150000"/>
                        </a:lnSpc>
                        <a:spcBef>
                          <a:spcPts val="0"/>
                        </a:spcBef>
                        <a:spcAft>
                          <a:spcPts val="0"/>
                        </a:spcAft>
                      </a:pPr>
                      <a:r>
                        <a:rPr lang="en-US" sz="1100" dirty="0">
                          <a:solidFill>
                            <a:srgbClr val="000000"/>
                          </a:solidFill>
                          <a:effectLst/>
                          <a:latin typeface="Times New Roman"/>
                          <a:ea typeface="MS Minngs"/>
                          <a:cs typeface="Times New Roman"/>
                        </a:rPr>
                        <a:t>Hazardous Control Actions</a:t>
                      </a:r>
                      <a:endParaRPr lang="en-US" sz="11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100" dirty="0">
                          <a:solidFill>
                            <a:srgbClr val="000000"/>
                          </a:solidFill>
                          <a:effectLst/>
                          <a:latin typeface="Times New Roman"/>
                          <a:ea typeface="MS Minngs"/>
                          <a:cs typeface="Times New Roman"/>
                        </a:rPr>
                        <a:t>Required System Constraint</a:t>
                      </a:r>
                      <a:endParaRPr lang="en-US" sz="11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48178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UCA-CO-1: </a:t>
                      </a:r>
                      <a:r>
                        <a:rPr lang="en-US" sz="1000" i="1">
                          <a:solidFill>
                            <a:srgbClr val="000000"/>
                          </a:solidFill>
                          <a:effectLst/>
                          <a:latin typeface="Times New Roman"/>
                          <a:ea typeface="MS Minngs"/>
                          <a:cs typeface="Times New Roman"/>
                        </a:rPr>
                        <a:t>LAUNCH Command Not Provided</a:t>
                      </a:r>
                      <a:r>
                        <a:rPr lang="en-US" sz="1000">
                          <a:solidFill>
                            <a:srgbClr val="000000"/>
                          </a:solidFill>
                          <a:effectLst/>
                          <a:latin typeface="Times New Roman"/>
                          <a:ea typeface="MS Minngs"/>
                          <a:cs typeface="Times New Roman"/>
                        </a:rPr>
                        <a:t> when a valid enemy target should be engaged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SC-CO-1: LAUNCH Command must be for valid engagements </a:t>
                      </a:r>
                      <a:r>
                        <a:rPr lang="en-US" sz="1000">
                          <a:solidFill>
                            <a:srgbClr val="000000"/>
                          </a:solidFill>
                          <a:effectLst/>
                          <a:highlight>
                            <a:srgbClr val="FFFF00"/>
                          </a:highlight>
                          <a:latin typeface="Times New Roman"/>
                          <a:ea typeface="MS Minngs"/>
                          <a:cs typeface="Times New Roman"/>
                        </a:rPr>
                        <a:t>(Functional Req)</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48178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UCA-CO-2: </a:t>
                      </a:r>
                      <a:r>
                        <a:rPr lang="en-US" sz="1000" i="1">
                          <a:solidFill>
                            <a:srgbClr val="000000"/>
                          </a:solidFill>
                          <a:effectLst/>
                          <a:latin typeface="Times New Roman"/>
                          <a:ea typeface="MS Minngs"/>
                          <a:cs typeface="Times New Roman"/>
                        </a:rPr>
                        <a:t>Providing LAUNCH Command</a:t>
                      </a:r>
                      <a:r>
                        <a:rPr lang="en-US" sz="1000">
                          <a:solidFill>
                            <a:srgbClr val="000000"/>
                          </a:solidFill>
                          <a:effectLst/>
                          <a:latin typeface="Times New Roman"/>
                          <a:ea typeface="MS Minngs"/>
                          <a:cs typeface="Times New Roman"/>
                        </a:rPr>
                        <a:t> when the engagement is not valid </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SC-CO-2</a:t>
                      </a:r>
                      <a:r>
                        <a:rPr lang="en-US" sz="1000">
                          <a:solidFill>
                            <a:srgbClr val="000000"/>
                          </a:solidFill>
                          <a:effectLst/>
                          <a:latin typeface="Cambria"/>
                          <a:ea typeface="MS Minngs"/>
                          <a:cs typeface="Times New Roman"/>
                        </a:rPr>
                        <a:t> </a:t>
                      </a:r>
                      <a:r>
                        <a:rPr lang="en-US" sz="1000">
                          <a:solidFill>
                            <a:srgbClr val="000000"/>
                          </a:solidFill>
                          <a:effectLst/>
                          <a:latin typeface="Times New Roman"/>
                          <a:ea typeface="MS Minngs"/>
                          <a:cs typeface="Times New Roman"/>
                        </a:rPr>
                        <a:t>: LAUNCH Command must only be provided for valid engagements</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91943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UCA-CO-3: </a:t>
                      </a:r>
                      <a:r>
                        <a:rPr lang="en-US" sz="1000" i="1">
                          <a:solidFill>
                            <a:srgbClr val="000000"/>
                          </a:solidFill>
                          <a:effectLst/>
                          <a:latin typeface="Times New Roman"/>
                          <a:ea typeface="MS Minngs"/>
                          <a:cs typeface="Times New Roman"/>
                        </a:rPr>
                        <a:t>Providing LAUNCH Command</a:t>
                      </a:r>
                      <a:r>
                        <a:rPr lang="en-US" sz="1000">
                          <a:solidFill>
                            <a:srgbClr val="000000"/>
                          </a:solidFill>
                          <a:effectLst/>
                          <a:latin typeface="Times New Roman"/>
                          <a:ea typeface="MS Minngs"/>
                          <a:cs typeface="Times New Roman"/>
                        </a:rPr>
                        <a:t> when the engagement may become invalid during the flight-time of the engagement (from release to impact)</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SC-CO-3: </a:t>
                      </a:r>
                      <a:r>
                        <a:rPr lang="en-US" sz="1000" dirty="0">
                          <a:solidFill>
                            <a:srgbClr val="000000"/>
                          </a:solidFill>
                          <a:effectLst/>
                          <a:latin typeface="Cambria"/>
                          <a:ea typeface="MS Minngs"/>
                          <a:cs typeface="Times New Roman"/>
                        </a:rPr>
                        <a:t> </a:t>
                      </a:r>
                      <a:r>
                        <a:rPr lang="en-US" sz="1000" dirty="0">
                          <a:solidFill>
                            <a:srgbClr val="000000"/>
                          </a:solidFill>
                          <a:effectLst/>
                          <a:latin typeface="Times New Roman"/>
                          <a:ea typeface="MS Minngs"/>
                          <a:cs typeface="Times New Roman"/>
                        </a:rPr>
                        <a:t>LAUNCH Command must only be provided if the engagement will remain valid during the entire ordinance Time of Flight</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689579">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UCA-CO-4: </a:t>
                      </a:r>
                      <a:r>
                        <a:rPr lang="en-US" sz="1000" i="1">
                          <a:solidFill>
                            <a:srgbClr val="000000"/>
                          </a:solidFill>
                          <a:effectLst/>
                          <a:latin typeface="Times New Roman"/>
                          <a:ea typeface="MS Minngs"/>
                          <a:cs typeface="Times New Roman"/>
                        </a:rPr>
                        <a:t>Continuing</a:t>
                      </a:r>
                      <a:r>
                        <a:rPr lang="en-US" sz="1000">
                          <a:solidFill>
                            <a:srgbClr val="000000"/>
                          </a:solidFill>
                          <a:effectLst/>
                          <a:latin typeface="Times New Roman"/>
                          <a:ea typeface="MS Minngs"/>
                          <a:cs typeface="Times New Roman"/>
                        </a:rPr>
                        <a:t> </a:t>
                      </a:r>
                      <a:r>
                        <a:rPr lang="en-US" sz="1000" i="1">
                          <a:solidFill>
                            <a:srgbClr val="000000"/>
                          </a:solidFill>
                          <a:effectLst/>
                          <a:latin typeface="Times New Roman"/>
                          <a:ea typeface="MS Minngs"/>
                          <a:cs typeface="Times New Roman"/>
                        </a:rPr>
                        <a:t>Providing LAUNCH Command</a:t>
                      </a:r>
                      <a:r>
                        <a:rPr lang="en-US" sz="1000">
                          <a:solidFill>
                            <a:srgbClr val="000000"/>
                          </a:solidFill>
                          <a:effectLst/>
                          <a:latin typeface="Times New Roman"/>
                          <a:ea typeface="MS Minngs"/>
                          <a:cs typeface="Times New Roman"/>
                        </a:rPr>
                        <a:t> (</a:t>
                      </a:r>
                      <a:r>
                        <a:rPr lang="en-US" sz="1000" i="1">
                          <a:solidFill>
                            <a:srgbClr val="000000"/>
                          </a:solidFill>
                          <a:effectLst/>
                          <a:latin typeface="Times New Roman"/>
                          <a:ea typeface="MS Minngs"/>
                          <a:cs typeface="Times New Roman"/>
                        </a:rPr>
                        <a:t>too long)</a:t>
                      </a:r>
                      <a:r>
                        <a:rPr lang="en-US" sz="1000">
                          <a:solidFill>
                            <a:srgbClr val="000000"/>
                          </a:solidFill>
                          <a:effectLst/>
                          <a:latin typeface="Times New Roman"/>
                          <a:ea typeface="MS Minngs"/>
                          <a:cs typeface="Times New Roman"/>
                        </a:rPr>
                        <a:t>, </a:t>
                      </a:r>
                      <a:r>
                        <a:rPr lang="en-US" sz="1000" i="1">
                          <a:solidFill>
                            <a:srgbClr val="000000"/>
                          </a:solidFill>
                          <a:effectLst/>
                          <a:latin typeface="Times New Roman"/>
                          <a:ea typeface="MS Minngs"/>
                          <a:cs typeface="Times New Roman"/>
                        </a:rPr>
                        <a:t>after</a:t>
                      </a:r>
                      <a:r>
                        <a:rPr lang="en-US" sz="1000">
                          <a:solidFill>
                            <a:srgbClr val="000000"/>
                          </a:solidFill>
                          <a:effectLst/>
                          <a:latin typeface="Times New Roman"/>
                          <a:ea typeface="MS Minngs"/>
                          <a:cs typeface="Times New Roman"/>
                        </a:rPr>
                        <a:t> DISENGAGE Command received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SC-CO-4: LAUNCH Command must be discontinued after a DISENGAGE Command is issued</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481789">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UCA-CO-5: </a:t>
                      </a:r>
                      <a:r>
                        <a:rPr lang="en-US" sz="1000" i="1" dirty="0">
                          <a:solidFill>
                            <a:srgbClr val="000000"/>
                          </a:solidFill>
                          <a:effectLst/>
                          <a:latin typeface="Times New Roman"/>
                          <a:ea typeface="MS Minngs"/>
                          <a:cs typeface="Times New Roman"/>
                        </a:rPr>
                        <a:t>Providing LAUNCH Command (early) </a:t>
                      </a:r>
                      <a:r>
                        <a:rPr lang="en-US" sz="1000" dirty="0">
                          <a:solidFill>
                            <a:srgbClr val="000000"/>
                          </a:solidFill>
                          <a:effectLst/>
                          <a:latin typeface="Times New Roman"/>
                          <a:ea typeface="MS Minngs"/>
                          <a:cs typeface="Times New Roman"/>
                        </a:rPr>
                        <a:t>before CONSENT command </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SC-CO-5: LAUNCH Command must be issued and received after CONSENT command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722683">
                <a:tc>
                  <a:txBody>
                    <a:bodyPr/>
                    <a:lstStyle/>
                    <a:p>
                      <a:pPr marL="0" marR="0">
                        <a:lnSpc>
                          <a:spcPct val="150000"/>
                        </a:lnSpc>
                        <a:spcBef>
                          <a:spcPts val="0"/>
                        </a:spcBef>
                        <a:spcAft>
                          <a:spcPts val="0"/>
                        </a:spcAft>
                      </a:pPr>
                      <a:r>
                        <a:rPr lang="en-US" sz="1000">
                          <a:solidFill>
                            <a:srgbClr val="000000"/>
                          </a:solidFill>
                          <a:effectLst/>
                          <a:latin typeface="Times New Roman"/>
                          <a:ea typeface="MS Minngs"/>
                          <a:cs typeface="Times New Roman"/>
                        </a:rPr>
                        <a:t>UCA-CO-6:  </a:t>
                      </a:r>
                      <a:r>
                        <a:rPr lang="en-US" sz="1000" i="1">
                          <a:solidFill>
                            <a:srgbClr val="000000"/>
                          </a:solidFill>
                          <a:effectLst/>
                          <a:latin typeface="Times New Roman"/>
                          <a:ea typeface="MS Minngs"/>
                          <a:cs typeface="Times New Roman"/>
                        </a:rPr>
                        <a:t>Providing LAUNCH Command (late)</a:t>
                      </a:r>
                      <a:r>
                        <a:rPr lang="en-US" sz="1000">
                          <a:solidFill>
                            <a:srgbClr val="000000"/>
                          </a:solidFill>
                          <a:effectLst/>
                          <a:latin typeface="Times New Roman"/>
                          <a:ea typeface="MS Minngs"/>
                          <a:cs typeface="Times New Roman"/>
                        </a:rPr>
                        <a:t> After DISENGAGE Command</a:t>
                      </a:r>
                      <a:endParaRPr lang="en-US" sz="100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a:lnSpc>
                          <a:spcPct val="150000"/>
                        </a:lnSpc>
                        <a:spcBef>
                          <a:spcPts val="0"/>
                        </a:spcBef>
                        <a:spcAft>
                          <a:spcPts val="0"/>
                        </a:spcAft>
                      </a:pPr>
                      <a:r>
                        <a:rPr lang="en-US" sz="1000" dirty="0">
                          <a:solidFill>
                            <a:srgbClr val="000000"/>
                          </a:solidFill>
                          <a:effectLst/>
                          <a:latin typeface="Times New Roman"/>
                          <a:ea typeface="MS Minngs"/>
                          <a:cs typeface="Times New Roman"/>
                        </a:rPr>
                        <a:t>SC-CO-6:  LAUNCH Command must not be issued or received after the DISENGAGE Command has been issued</a:t>
                      </a:r>
                      <a:endParaRPr lang="en-US" sz="1000" dirty="0">
                        <a:solidFill>
                          <a:srgbClr val="000000"/>
                        </a:solidFill>
                        <a:effectLst/>
                        <a:latin typeface="Cambria"/>
                        <a:ea typeface="MS Minngs"/>
                        <a:cs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5" name="Rectangle 24"/>
          <p:cNvSpPr/>
          <p:nvPr/>
        </p:nvSpPr>
        <p:spPr>
          <a:xfrm>
            <a:off x="116251" y="6148315"/>
            <a:ext cx="8783355"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Models Generate Insights and Establish Mission-Traceable Security Requirements </a:t>
            </a:r>
          </a:p>
        </p:txBody>
      </p:sp>
      <p:sp>
        <p:nvSpPr>
          <p:cNvPr id="26"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4594999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6308" y="36096"/>
            <a:ext cx="8888422" cy="1143000"/>
          </a:xfrm>
        </p:spPr>
        <p:txBody>
          <a:bodyPr>
            <a:normAutofit fontScale="90000"/>
          </a:bodyPr>
          <a:lstStyle/>
          <a:p>
            <a:r>
              <a:rPr lang="en-US" dirty="0"/>
              <a:t>Systems Analysis– Present Recommendations*</a:t>
            </a:r>
          </a:p>
        </p:txBody>
      </p:sp>
      <p:sp>
        <p:nvSpPr>
          <p:cNvPr id="9" name="Rectangle 8"/>
          <p:cNvSpPr/>
          <p:nvPr/>
        </p:nvSpPr>
        <p:spPr bwMode="auto">
          <a:xfrm>
            <a:off x="233344" y="2896437"/>
            <a:ext cx="1623853"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Present Recommendations</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t="41707" b="12932"/>
          <a:stretch/>
        </p:blipFill>
        <p:spPr>
          <a:xfrm>
            <a:off x="367261" y="3475416"/>
            <a:ext cx="1066286" cy="483555"/>
          </a:xfrm>
          <a:prstGeom prst="rect">
            <a:avLst/>
          </a:prstGeom>
          <a:ln w="12700">
            <a:solidFill>
              <a:schemeClr val="tx1"/>
            </a:solidFill>
          </a:ln>
          <a:effectLst>
            <a:outerShdw blurRad="50800" dist="76200" dir="2700000" algn="tl" rotWithShape="0">
              <a:prstClr val="black">
                <a:alpha val="40000"/>
              </a:prstClr>
            </a:outerShdw>
          </a:effectLst>
        </p:spPr>
      </p:pic>
      <p:sp>
        <p:nvSpPr>
          <p:cNvPr id="34" name="Rectangle 16"/>
          <p:cNvSpPr txBox="1">
            <a:spLocks noChangeArrowheads="1"/>
          </p:cNvSpPr>
          <p:nvPr/>
        </p:nvSpPr>
        <p:spPr bwMode="auto">
          <a:xfrm>
            <a:off x="265276" y="4201691"/>
            <a:ext cx="1220529"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Summarize results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Identify driving factors/trades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Layout alternatives</a:t>
            </a:r>
          </a:p>
        </p:txBody>
      </p:sp>
      <p:sp>
        <p:nvSpPr>
          <p:cNvPr id="22" name="Date Placeholder 2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36" name="Picture 35"/>
          <p:cNvPicPr>
            <a:picLocks noChangeAspect="1"/>
          </p:cNvPicPr>
          <p:nvPr/>
        </p:nvPicPr>
        <p:blipFill>
          <a:blip r:embed="rId3"/>
          <a:stretch>
            <a:fillRect/>
          </a:stretch>
        </p:blipFill>
        <p:spPr>
          <a:xfrm>
            <a:off x="2353059" y="1255170"/>
            <a:ext cx="6528208" cy="4783128"/>
          </a:xfrm>
          <a:prstGeom prst="rect">
            <a:avLst/>
          </a:prstGeom>
          <a:ln w="25400">
            <a:solidFill>
              <a:schemeClr val="tx1"/>
            </a:solidFill>
          </a:ln>
        </p:spPr>
      </p:pic>
      <p:sp>
        <p:nvSpPr>
          <p:cNvPr id="37" name="TextBox 36"/>
          <p:cNvSpPr txBox="1"/>
          <p:nvPr/>
        </p:nvSpPr>
        <p:spPr>
          <a:xfrm>
            <a:off x="328706" y="6559178"/>
            <a:ext cx="3017173"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*Ref: Horney, 2017. “Using STPA for a Safety Trades Study”</a:t>
            </a:r>
          </a:p>
        </p:txBody>
      </p:sp>
      <p:sp>
        <p:nvSpPr>
          <p:cNvPr id="38" name="Rectangle 37"/>
          <p:cNvSpPr/>
          <p:nvPr/>
        </p:nvSpPr>
        <p:spPr>
          <a:xfrm>
            <a:off x="150492" y="6163713"/>
            <a:ext cx="8783355"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Analysis Allows Inclusion of Mission-Specific Security Concerns in Early Trades </a:t>
            </a:r>
          </a:p>
        </p:txBody>
      </p:sp>
      <p:sp>
        <p:nvSpPr>
          <p:cNvPr id="39" name="Slide Number Placeholder 1"/>
          <p:cNvSpPr>
            <a:spLocks noGrp="1"/>
          </p:cNvSpPr>
          <p:nvPr>
            <p:ph type="sldNum" sz="quarter" idx="12"/>
          </p:nvPr>
        </p:nvSpPr>
        <p:spPr>
          <a:xfrm>
            <a:off x="7010400" y="6492875"/>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5132250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990"/>
            <a:ext cx="8229600" cy="1143000"/>
          </a:xfrm>
        </p:spPr>
        <p:txBody>
          <a:bodyPr>
            <a:normAutofit fontScale="90000"/>
          </a:bodyPr>
          <a:lstStyle/>
          <a:p>
            <a:r>
              <a:rPr lang="en-US" dirty="0"/>
              <a:t>Systems Analysis—Assess Implementation</a:t>
            </a:r>
          </a:p>
        </p:txBody>
      </p:sp>
      <p:sp>
        <p:nvSpPr>
          <p:cNvPr id="10" name="Rectangle 9"/>
          <p:cNvSpPr/>
          <p:nvPr/>
        </p:nvSpPr>
        <p:spPr bwMode="auto">
          <a:xfrm>
            <a:off x="286793" y="2896437"/>
            <a:ext cx="1456814" cy="1188720"/>
          </a:xfrm>
          <a:prstGeom prst="rect">
            <a:avLst/>
          </a:prstGeom>
          <a:solidFill>
            <a:srgbClr val="FFFFFF">
              <a:lumMod val="95000"/>
            </a:srgbClr>
          </a:solidFill>
          <a:ln w="12700" cap="flat" cmpd="sng" algn="ctr">
            <a:solidFill>
              <a:srgbClr val="000000"/>
            </a:solidFill>
            <a:prstDash val="solid"/>
            <a:round/>
            <a:headEnd type="none" w="sm" len="sm"/>
            <a:tailEnd type="none" w="sm" len="sm"/>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Calibri"/>
                <a:ea typeface="+mn-ea"/>
                <a:cs typeface="+mn-cs"/>
              </a:rPr>
              <a:t>Assess Implementation</a:t>
            </a:r>
            <a:endParaRPr kumimoji="0" lang="en-US" sz="1400" b="1" i="0" u="none" strike="noStrike" kern="0" cap="none" spc="0" normalizeH="0" baseline="0" noProof="0" dirty="0">
              <a:ln>
                <a:noFill/>
              </a:ln>
              <a:solidFill>
                <a:srgbClr val="000000"/>
              </a:solidFill>
              <a:effectLst/>
              <a:uLnTx/>
              <a:uFillTx/>
              <a:latin typeface="Arial" pitchFamily="-110" charset="0"/>
              <a:ea typeface="+mn-ea"/>
              <a:cs typeface="+mn-cs"/>
            </a:endParaRPr>
          </a:p>
        </p:txBody>
      </p:sp>
      <p:pic>
        <p:nvPicPr>
          <p:cNvPr id="31" name="Picture 30"/>
          <p:cNvPicPr>
            <a:picLocks noChangeAspect="1"/>
          </p:cNvPicPr>
          <p:nvPr/>
        </p:nvPicPr>
        <p:blipFill>
          <a:blip r:embed="rId2"/>
          <a:stretch>
            <a:fillRect/>
          </a:stretch>
        </p:blipFill>
        <p:spPr>
          <a:xfrm>
            <a:off x="357978" y="3429734"/>
            <a:ext cx="497056" cy="531950"/>
          </a:xfrm>
          <a:prstGeom prst="rect">
            <a:avLst/>
          </a:prstGeom>
          <a:ln w="15875">
            <a:solidFill>
              <a:schemeClr val="accent2">
                <a:lumMod val="50000"/>
              </a:schemeClr>
            </a:solidFill>
          </a:ln>
          <a:effectLst>
            <a:outerShdw blurRad="50800" dist="38100" dir="2700000" algn="tl" rotWithShape="0">
              <a:srgbClr val="000000">
                <a:alpha val="43000"/>
              </a:srgbClr>
            </a:outerShdw>
          </a:effectLst>
        </p:spPr>
      </p:pic>
      <p:pic>
        <p:nvPicPr>
          <p:cNvPr id="32" name="Picture 31" descr="db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366" y="3467853"/>
            <a:ext cx="647288" cy="558083"/>
          </a:xfrm>
          <a:prstGeom prst="rect">
            <a:avLst/>
          </a:prstGeom>
          <a:ln/>
        </p:spPr>
        <p:style>
          <a:lnRef idx="1">
            <a:schemeClr val="dk1"/>
          </a:lnRef>
          <a:fillRef idx="2">
            <a:schemeClr val="dk1"/>
          </a:fillRef>
          <a:effectRef idx="1">
            <a:schemeClr val="dk1"/>
          </a:effectRef>
          <a:fontRef idx="minor">
            <a:schemeClr val="dk1"/>
          </a:fontRef>
        </p:style>
      </p:pic>
      <p:sp>
        <p:nvSpPr>
          <p:cNvPr id="35" name="Rectangle 16"/>
          <p:cNvSpPr txBox="1">
            <a:spLocks noChangeArrowheads="1"/>
          </p:cNvSpPr>
          <p:nvPr/>
        </p:nvSpPr>
        <p:spPr bwMode="auto">
          <a:xfrm>
            <a:off x="274439" y="4207912"/>
            <a:ext cx="1300325" cy="100249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Persuade community</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Develop performance measures</a:t>
            </a:r>
          </a:p>
          <a:p>
            <a:pPr marL="173038" marR="0" lvl="0" indent="-173038" algn="l" defTabSz="457200" rtl="0" eaLnBrk="1" fontAlgn="auto" latinLnBrk="0" hangingPunct="1">
              <a:lnSpc>
                <a:spcPct val="90000"/>
              </a:lnSpc>
              <a:spcBef>
                <a:spcPts val="600"/>
              </a:spcBef>
              <a:spcAft>
                <a:spcPts val="300"/>
              </a:spcAft>
              <a:buClrTx/>
              <a:buSzPct val="125000"/>
              <a:buFontTx/>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Understand impact</a:t>
            </a:r>
          </a:p>
        </p:txBody>
      </p:sp>
      <p:sp>
        <p:nvSpPr>
          <p:cNvPr id="36" name="Slide Number Placeholder 1"/>
          <p:cNvSpPr>
            <a:spLocks noGrp="1"/>
          </p:cNvSpPr>
          <p:nvPr>
            <p:ph type="sldNum" sz="quarter" idx="12"/>
          </p:nvPr>
        </p:nvSpPr>
        <p:spPr>
          <a:xfrm>
            <a:off x="7095641" y="6957824"/>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E720BD-1DF8-5141-A76F-897116A0D232}"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8" name="Rectangle 3"/>
          <p:cNvSpPr>
            <a:spLocks noChangeArrowheads="1"/>
          </p:cNvSpPr>
          <p:nvPr/>
        </p:nvSpPr>
        <p:spPr bwMode="auto">
          <a:xfrm>
            <a:off x="2370713" y="1256975"/>
            <a:ext cx="6578457" cy="1846659"/>
          </a:xfrm>
          <a:prstGeom prst="rect">
            <a:avLst/>
          </a:prstGeom>
          <a:solidFill>
            <a:schemeClr val="bg1"/>
          </a:solidFill>
          <a:ln w="25400">
            <a:solidFill>
              <a:schemeClr val="tx1"/>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SCENARIO 4: During a congested, denied, or operationally restrictive communications environment, Aircrew does not issue ABORT command when required.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Possible CAUSE:  There is a potential conflict between the JTAC and the aircrew mental models in a reduced communications environment (perhaps due to enemy communications jamming).  The adequacy of current guidance for large-scale employment of networked weapons in a degraded mode is inadequate or non-existent in doctrine. </a:t>
            </a:r>
            <a:endParaRPr kumimoji="0" lang="en-US" altLang="en-US" sz="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The scenario does not involve a component failure, but illustrates potential conflicts between expanded weapon capabilities, existing doctrine and procedures, and aircrew mental models.  Current doctrine applicable for older weapons might actually result in negative transfer for aircrew employing Network-enabled Weapons.  The aircrew</a:t>
            </a:r>
            <a:r>
              <a:rPr kumimoji="0" lang="en-US" altLang="en-US" sz="1100" b="0" i="0" u="none" strike="noStrike" kern="1200" cap="none" spc="0" normalizeH="0" baseline="0" noProof="0" dirty="0">
                <a:ln>
                  <a:noFill/>
                </a:ln>
                <a:solidFill>
                  <a:prstClr val="black"/>
                </a:solidFill>
                <a:effectLst/>
                <a:uLnTx/>
                <a:uFillTx/>
                <a:latin typeface="Cambria" panose="02040503050406030204" pitchFamily="18" charset="0"/>
                <a:ea typeface="MS Gothic" panose="020B0609070205080204" pitchFamily="49" charset="-128"/>
                <a:cs typeface="Times New Roman" panose="02020603050405020304" pitchFamily="18" charset="0"/>
              </a:rPr>
              <a:t>’</a:t>
            </a:r>
            <a:r>
              <a:rPr kumimoji="0" lang="en-US" alt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S Gothic" panose="020B0609070205080204" pitchFamily="49" charset="-128"/>
                <a:cs typeface="Times New Roman" panose="02020603050405020304" pitchFamily="18" charset="0"/>
              </a:rPr>
              <a:t>s mental models are represented by the controller process model.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 name="Picture 1"/>
          <p:cNvPicPr>
            <a:picLocks noChangeAspect="1"/>
          </p:cNvPicPr>
          <p:nvPr/>
        </p:nvPicPr>
        <p:blipFill>
          <a:blip r:embed="rId4"/>
          <a:stretch>
            <a:fillRect/>
          </a:stretch>
        </p:blipFill>
        <p:spPr>
          <a:xfrm>
            <a:off x="5539153" y="3778022"/>
            <a:ext cx="3410017" cy="1782469"/>
          </a:xfrm>
          <a:prstGeom prst="rect">
            <a:avLst/>
          </a:prstGeom>
          <a:ln w="25400">
            <a:solidFill>
              <a:schemeClr val="tx1"/>
            </a:solidFill>
          </a:ln>
        </p:spPr>
      </p:pic>
      <p:pic>
        <p:nvPicPr>
          <p:cNvPr id="4" name="Picture 3"/>
          <p:cNvPicPr>
            <a:picLocks noChangeAspect="1"/>
          </p:cNvPicPr>
          <p:nvPr/>
        </p:nvPicPr>
        <p:blipFill>
          <a:blip r:embed="rId5"/>
          <a:stretch>
            <a:fillRect/>
          </a:stretch>
        </p:blipFill>
        <p:spPr>
          <a:xfrm>
            <a:off x="2126337" y="3840703"/>
            <a:ext cx="3137025" cy="1657106"/>
          </a:xfrm>
          <a:prstGeom prst="rect">
            <a:avLst/>
          </a:prstGeom>
          <a:ln w="25400">
            <a:solidFill>
              <a:schemeClr val="tx1"/>
            </a:solidFill>
          </a:ln>
        </p:spPr>
      </p:pic>
      <p:sp>
        <p:nvSpPr>
          <p:cNvPr id="13" name="TextBox 12"/>
          <p:cNvSpPr txBox="1"/>
          <p:nvPr/>
        </p:nvSpPr>
        <p:spPr>
          <a:xfrm>
            <a:off x="56699" y="6636677"/>
            <a:ext cx="4139275"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a:ea typeface="+mn-ea"/>
                <a:cs typeface="+mn-cs"/>
              </a:rPr>
              <a:t>*Ref: </a:t>
            </a:r>
            <a:r>
              <a:rPr kumimoji="0" lang="en-US" sz="900" b="1" i="0" u="none" strike="noStrike" kern="1200" cap="none" spc="0" normalizeH="0" baseline="0" noProof="0" dirty="0" err="1">
                <a:ln>
                  <a:noFill/>
                </a:ln>
                <a:solidFill>
                  <a:prstClr val="black"/>
                </a:solidFill>
                <a:effectLst/>
                <a:uLnTx/>
                <a:uFillTx/>
                <a:latin typeface="Calibri"/>
                <a:ea typeface="+mn-ea"/>
                <a:cs typeface="+mn-cs"/>
              </a:rPr>
              <a:t>Belvin</a:t>
            </a:r>
            <a:r>
              <a:rPr kumimoji="0" lang="en-US" sz="900" b="1" i="0" u="none" strike="noStrike" kern="1200" cap="none" spc="0" normalizeH="0" baseline="0" noProof="0" dirty="0">
                <a:ln>
                  <a:noFill/>
                </a:ln>
                <a:solidFill>
                  <a:prstClr val="black"/>
                </a:solidFill>
                <a:effectLst/>
                <a:uLnTx/>
                <a:uFillTx/>
                <a:latin typeface="Calibri"/>
                <a:ea typeface="+mn-ea"/>
                <a:cs typeface="+mn-cs"/>
              </a:rPr>
              <a:t>, 2017. “Using STPA Trend Analysis To Determine Key Systems Drivers”</a:t>
            </a:r>
          </a:p>
        </p:txBody>
      </p:sp>
      <p:sp>
        <p:nvSpPr>
          <p:cNvPr id="14" name="TextBox 13"/>
          <p:cNvSpPr txBox="1"/>
          <p:nvPr/>
        </p:nvSpPr>
        <p:spPr>
          <a:xfrm>
            <a:off x="2037227" y="3100563"/>
            <a:ext cx="710677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Scenarios Provide Relevant Context at a Particular Level of Abstraction Allowing for Technical, Operational, Managerial Constraint Development</a:t>
            </a:r>
          </a:p>
        </p:txBody>
      </p:sp>
      <p:sp>
        <p:nvSpPr>
          <p:cNvPr id="15" name="TextBox 14"/>
          <p:cNvSpPr txBox="1"/>
          <p:nvPr/>
        </p:nvSpPr>
        <p:spPr>
          <a:xfrm>
            <a:off x="2126337" y="5497809"/>
            <a:ext cx="32261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Key Drivers Identified*</a:t>
            </a:r>
          </a:p>
        </p:txBody>
      </p:sp>
      <p:sp>
        <p:nvSpPr>
          <p:cNvPr id="16" name="TextBox 15"/>
          <p:cNvSpPr txBox="1"/>
          <p:nvPr/>
        </p:nvSpPr>
        <p:spPr>
          <a:xfrm>
            <a:off x="5723034" y="5560491"/>
            <a:ext cx="322613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Visualized Interactions Support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Prioritization*</a:t>
            </a:r>
          </a:p>
        </p:txBody>
      </p:sp>
      <p:sp>
        <p:nvSpPr>
          <p:cNvPr id="17" name="Rectangle 16"/>
          <p:cNvSpPr/>
          <p:nvPr/>
        </p:nvSpPr>
        <p:spPr>
          <a:xfrm>
            <a:off x="150492" y="6152924"/>
            <a:ext cx="8783355" cy="407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Models Generate Insights and Establish Mission-Traceable Security Requirements </a:t>
            </a:r>
          </a:p>
        </p:txBody>
      </p:sp>
      <p:sp>
        <p:nvSpPr>
          <p:cNvPr id="19" name="Slide Number Placeholder 3">
            <a:extLst>
              <a:ext uri="{FF2B5EF4-FFF2-40B4-BE49-F238E27FC236}">
                <a16:creationId xmlns:a16="http://schemas.microsoft.com/office/drawing/2014/main" id="{10A4D047-D594-4165-BDA6-F8A06B7B1A42}"/>
              </a:ext>
            </a:extLst>
          </p:cNvPr>
          <p:cNvSpPr txBox="1">
            <a:spLocks/>
          </p:cNvSpPr>
          <p:nvPr/>
        </p:nvSpPr>
        <p:spPr>
          <a:xfrm>
            <a:off x="6800247" y="653891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E5E9B44-CCE2-8740-9C9F-E57945DEEB9A}" type="slidenum">
              <a:rPr kumimoji="0" lang="en-US" sz="1200" b="1"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200" b="1"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3893011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0E2DD-7605-9B9C-83EA-3D44CEB59E67}"/>
              </a:ext>
            </a:extLst>
          </p:cNvPr>
          <p:cNvSpPr>
            <a:spLocks noGrp="1"/>
          </p:cNvSpPr>
          <p:nvPr>
            <p:ph type="title"/>
          </p:nvPr>
        </p:nvSpPr>
        <p:spPr/>
        <p:txBody>
          <a:bodyPr>
            <a:normAutofit fontScale="90000"/>
          </a:bodyPr>
          <a:lstStyle/>
          <a:p>
            <a:r>
              <a:rPr lang="en-US" dirty="0"/>
              <a:t>Requirements for Security and Resilience are Typically Based on Envisioned Threat Attacks</a:t>
            </a:r>
          </a:p>
        </p:txBody>
      </p:sp>
      <p:sp>
        <p:nvSpPr>
          <p:cNvPr id="5" name="Rectangle 4">
            <a:extLst>
              <a:ext uri="{FF2B5EF4-FFF2-40B4-BE49-F238E27FC236}">
                <a16:creationId xmlns:a16="http://schemas.microsoft.com/office/drawing/2014/main" id="{C0562573-F846-C09D-3967-4D7983CC938E}"/>
              </a:ext>
            </a:extLst>
          </p:cNvPr>
          <p:cNvSpPr/>
          <p:nvPr/>
        </p:nvSpPr>
        <p:spPr>
          <a:xfrm>
            <a:off x="166552" y="2022135"/>
            <a:ext cx="2444175" cy="89452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Stakeholders Identify Losses</a:t>
            </a:r>
          </a:p>
        </p:txBody>
      </p:sp>
      <p:sp>
        <p:nvSpPr>
          <p:cNvPr id="7" name="Rectangle 6">
            <a:extLst>
              <a:ext uri="{FF2B5EF4-FFF2-40B4-BE49-F238E27FC236}">
                <a16:creationId xmlns:a16="http://schemas.microsoft.com/office/drawing/2014/main" id="{4AFB3D37-06BB-F583-08BF-459AB93333C3}"/>
              </a:ext>
            </a:extLst>
          </p:cNvPr>
          <p:cNvSpPr/>
          <p:nvPr/>
        </p:nvSpPr>
        <p:spPr>
          <a:xfrm>
            <a:off x="166552" y="3683066"/>
            <a:ext cx="2444175" cy="112243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Loss Scenarios Used in Requirements, Specifications, Architecture and Design , Test Planning Etc.</a:t>
            </a:r>
          </a:p>
        </p:txBody>
      </p:sp>
      <p:sp>
        <p:nvSpPr>
          <p:cNvPr id="8" name="Arrow: Down 7">
            <a:extLst>
              <a:ext uri="{FF2B5EF4-FFF2-40B4-BE49-F238E27FC236}">
                <a16:creationId xmlns:a16="http://schemas.microsoft.com/office/drawing/2014/main" id="{95B7EC40-87EA-D43B-6A4A-7C93FEF8BF5E}"/>
              </a:ext>
            </a:extLst>
          </p:cNvPr>
          <p:cNvSpPr/>
          <p:nvPr/>
        </p:nvSpPr>
        <p:spPr>
          <a:xfrm>
            <a:off x="1222159" y="2993564"/>
            <a:ext cx="332960" cy="6377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AA6195DA-4052-EEAF-6AF4-32E6787D6C13}"/>
              </a:ext>
            </a:extLst>
          </p:cNvPr>
          <p:cNvSpPr txBox="1"/>
          <p:nvPr/>
        </p:nvSpPr>
        <p:spPr>
          <a:xfrm>
            <a:off x="2752997" y="2021117"/>
            <a:ext cx="4778872" cy="1015663"/>
          </a:xfrm>
          <a:prstGeom prst="rect">
            <a:avLst/>
          </a:prstGeom>
          <a:noFill/>
        </p:spPr>
        <p:txBody>
          <a:bodyPr wrap="none" rtlCol="0">
            <a:spAutoFit/>
          </a:bodyPr>
          <a:lstStyle/>
          <a:p>
            <a:r>
              <a:rPr lang="en-US" sz="1500" dirty="0"/>
              <a:t>Some set of stakeholders identify a set of losses (Typically):</a:t>
            </a:r>
          </a:p>
          <a:p>
            <a:r>
              <a:rPr lang="en-US" sz="1500" dirty="0"/>
              <a:t>	-Confidentiality</a:t>
            </a:r>
          </a:p>
          <a:p>
            <a:r>
              <a:rPr lang="en-US" sz="1500" dirty="0"/>
              <a:t>	-Integrity</a:t>
            </a:r>
          </a:p>
          <a:p>
            <a:r>
              <a:rPr lang="en-US" sz="1500" dirty="0"/>
              <a:t>	-Availability</a:t>
            </a:r>
          </a:p>
        </p:txBody>
      </p:sp>
      <p:sp>
        <p:nvSpPr>
          <p:cNvPr id="10" name="TextBox 9">
            <a:extLst>
              <a:ext uri="{FF2B5EF4-FFF2-40B4-BE49-F238E27FC236}">
                <a16:creationId xmlns:a16="http://schemas.microsoft.com/office/drawing/2014/main" id="{C5D6475D-D0B9-494F-AB3D-BA1E0B31A44C}"/>
              </a:ext>
            </a:extLst>
          </p:cNvPr>
          <p:cNvSpPr txBox="1"/>
          <p:nvPr/>
        </p:nvSpPr>
        <p:spPr>
          <a:xfrm>
            <a:off x="2752996" y="3683065"/>
            <a:ext cx="4742405" cy="1015663"/>
          </a:xfrm>
          <a:prstGeom prst="rect">
            <a:avLst/>
          </a:prstGeom>
          <a:noFill/>
        </p:spPr>
        <p:txBody>
          <a:bodyPr wrap="square" rtlCol="0">
            <a:spAutoFit/>
          </a:bodyPr>
          <a:lstStyle/>
          <a:p>
            <a:r>
              <a:rPr lang="en-US" sz="1500" dirty="0"/>
              <a:t>Technical experts and SMEs (i.e. Red Team) identifies a set of attacks (scenarios) that can produce losses and propose technical architectural mitigations to prevent or disrupt the specific scenarios</a:t>
            </a:r>
          </a:p>
        </p:txBody>
      </p:sp>
      <p:sp>
        <p:nvSpPr>
          <p:cNvPr id="11" name="Rectangle 10">
            <a:extLst>
              <a:ext uri="{FF2B5EF4-FFF2-40B4-BE49-F238E27FC236}">
                <a16:creationId xmlns:a16="http://schemas.microsoft.com/office/drawing/2014/main" id="{B018830E-50E5-B1DC-728C-0F4D39C45058}"/>
              </a:ext>
            </a:extLst>
          </p:cNvPr>
          <p:cNvSpPr/>
          <p:nvPr/>
        </p:nvSpPr>
        <p:spPr>
          <a:xfrm>
            <a:off x="166552" y="5412037"/>
            <a:ext cx="8683731" cy="94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prstClr val="white"/>
                </a:solidFill>
                <a:latin typeface="Arial" panose="020B0604020202020204" pitchFamily="34" charset="0"/>
                <a:cs typeface="Arial" panose="020B0604020202020204" pitchFamily="34" charset="0"/>
              </a:rPr>
              <a:t>Today System Protection Needs are Driven by a Threat Model…But We Require a Richer &amp; More Comprehensive Loss Model (Beyond a Threat Model) to Improve Resilience </a:t>
            </a:r>
          </a:p>
        </p:txBody>
      </p:sp>
      <p:sp>
        <p:nvSpPr>
          <p:cNvPr id="12" name="Right Brace 11">
            <a:extLst>
              <a:ext uri="{FF2B5EF4-FFF2-40B4-BE49-F238E27FC236}">
                <a16:creationId xmlns:a16="http://schemas.microsoft.com/office/drawing/2014/main" id="{C6EF7DC7-2936-4B91-1E54-2B0DA9FEE674}"/>
              </a:ext>
            </a:extLst>
          </p:cNvPr>
          <p:cNvSpPr/>
          <p:nvPr/>
        </p:nvSpPr>
        <p:spPr>
          <a:xfrm>
            <a:off x="2841172" y="2939304"/>
            <a:ext cx="176348" cy="6895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3" name="TextBox 12">
            <a:extLst>
              <a:ext uri="{FF2B5EF4-FFF2-40B4-BE49-F238E27FC236}">
                <a16:creationId xmlns:a16="http://schemas.microsoft.com/office/drawing/2014/main" id="{994EB315-2449-2C27-0224-2ED45A2C5B19}"/>
              </a:ext>
            </a:extLst>
          </p:cNvPr>
          <p:cNvSpPr txBox="1"/>
          <p:nvPr/>
        </p:nvSpPr>
        <p:spPr>
          <a:xfrm>
            <a:off x="3017520" y="3018596"/>
            <a:ext cx="3267689" cy="553998"/>
          </a:xfrm>
          <a:prstGeom prst="rect">
            <a:avLst/>
          </a:prstGeom>
          <a:noFill/>
        </p:spPr>
        <p:txBody>
          <a:bodyPr wrap="none" rtlCol="0">
            <a:spAutoFit/>
          </a:bodyPr>
          <a:lstStyle/>
          <a:p>
            <a:r>
              <a:rPr lang="en-US" sz="1500" dirty="0"/>
              <a:t>Linkage Between Losses and Scenarios  </a:t>
            </a:r>
          </a:p>
          <a:p>
            <a:r>
              <a:rPr lang="en-US" sz="1500" dirty="0"/>
              <a:t>is based on </a:t>
            </a:r>
            <a:r>
              <a:rPr lang="en-US" sz="1500" b="1" dirty="0">
                <a:solidFill>
                  <a:srgbClr val="FF0000"/>
                </a:solidFill>
              </a:rPr>
              <a:t>Loss Model</a:t>
            </a:r>
          </a:p>
        </p:txBody>
      </p:sp>
      <p:sp>
        <p:nvSpPr>
          <p:cNvPr id="3" name="Slide Number Placeholder 2">
            <a:extLst>
              <a:ext uri="{FF2B5EF4-FFF2-40B4-BE49-F238E27FC236}">
                <a16:creationId xmlns:a16="http://schemas.microsoft.com/office/drawing/2014/main" id="{B92A743D-C558-0429-E5F3-0CEBF89D3A90}"/>
              </a:ext>
            </a:extLst>
          </p:cNvPr>
          <p:cNvSpPr>
            <a:spLocks noGrp="1"/>
          </p:cNvSpPr>
          <p:nvPr>
            <p:ph type="sldNum" sz="quarter" idx="12"/>
          </p:nvPr>
        </p:nvSpPr>
        <p:spPr/>
        <p:txBody>
          <a:bodyPr/>
          <a:lstStyle/>
          <a:p>
            <a:fld id="{25B2B3C0-E9AE-4554-8997-B85453A3EA63}" type="slidenum">
              <a:rPr lang="en-US" smtClean="0"/>
              <a:t>194</a:t>
            </a:fld>
            <a:endParaRPr lang="en-US"/>
          </a:p>
        </p:txBody>
      </p:sp>
    </p:spTree>
    <p:extLst>
      <p:ext uri="{BB962C8B-B14F-4D97-AF65-F5344CB8AC3E}">
        <p14:creationId xmlns:p14="http://schemas.microsoft.com/office/powerpoint/2010/main" val="106101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p:bldP spid="10" grpId="0"/>
      <p:bldP spid="11" grpId="0" animBg="1"/>
      <p:bldP spid="12" grpId="0" animBg="1"/>
      <p:bldP spid="13"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A7A53-5535-5D76-F222-5416DAC9D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7BE2E-CCFF-459F-35D3-4C128CB09404}"/>
              </a:ext>
            </a:extLst>
          </p:cNvPr>
          <p:cNvSpPr>
            <a:spLocks noGrp="1"/>
          </p:cNvSpPr>
          <p:nvPr>
            <p:ph type="title"/>
          </p:nvPr>
        </p:nvSpPr>
        <p:spPr/>
        <p:txBody>
          <a:bodyPr>
            <a:normAutofit fontScale="90000"/>
          </a:bodyPr>
          <a:lstStyle/>
          <a:p>
            <a:r>
              <a:rPr lang="en-US" dirty="0"/>
              <a:t>Requirements for Security and Resilience are Typically Based on Envisioned Threat Attacks</a:t>
            </a:r>
          </a:p>
        </p:txBody>
      </p:sp>
      <p:sp>
        <p:nvSpPr>
          <p:cNvPr id="5" name="Rectangle 4">
            <a:extLst>
              <a:ext uri="{FF2B5EF4-FFF2-40B4-BE49-F238E27FC236}">
                <a16:creationId xmlns:a16="http://schemas.microsoft.com/office/drawing/2014/main" id="{F4ED865F-F9EE-8DFA-4A5F-BD8D37EA9712}"/>
              </a:ext>
            </a:extLst>
          </p:cNvPr>
          <p:cNvSpPr/>
          <p:nvPr/>
        </p:nvSpPr>
        <p:spPr>
          <a:xfrm>
            <a:off x="166552" y="2022135"/>
            <a:ext cx="2444175" cy="89452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Stakeholders Identify Losses</a:t>
            </a:r>
          </a:p>
        </p:txBody>
      </p:sp>
      <p:sp>
        <p:nvSpPr>
          <p:cNvPr id="7" name="Rectangle 6">
            <a:extLst>
              <a:ext uri="{FF2B5EF4-FFF2-40B4-BE49-F238E27FC236}">
                <a16:creationId xmlns:a16="http://schemas.microsoft.com/office/drawing/2014/main" id="{6E73A32E-1FF8-6018-6FAC-29166DD4E500}"/>
              </a:ext>
            </a:extLst>
          </p:cNvPr>
          <p:cNvSpPr/>
          <p:nvPr/>
        </p:nvSpPr>
        <p:spPr>
          <a:xfrm>
            <a:off x="166552" y="3683066"/>
            <a:ext cx="2444175" cy="112243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tx1"/>
                </a:solidFill>
              </a:rPr>
              <a:t>Loss Scenarios Used in Requirements, Specifications, Architecture and Design , Test Planning Etc.</a:t>
            </a:r>
          </a:p>
        </p:txBody>
      </p:sp>
      <p:sp>
        <p:nvSpPr>
          <p:cNvPr id="8" name="Arrow: Down 7">
            <a:extLst>
              <a:ext uri="{FF2B5EF4-FFF2-40B4-BE49-F238E27FC236}">
                <a16:creationId xmlns:a16="http://schemas.microsoft.com/office/drawing/2014/main" id="{CD02ADB9-D260-4601-FA26-1A0BE8682249}"/>
              </a:ext>
            </a:extLst>
          </p:cNvPr>
          <p:cNvSpPr/>
          <p:nvPr/>
        </p:nvSpPr>
        <p:spPr>
          <a:xfrm>
            <a:off x="1222159" y="2993564"/>
            <a:ext cx="332960" cy="6377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9A2C8DDD-96C9-12B9-0AC6-E8BAB11885F7}"/>
              </a:ext>
            </a:extLst>
          </p:cNvPr>
          <p:cNvSpPr txBox="1"/>
          <p:nvPr/>
        </p:nvSpPr>
        <p:spPr>
          <a:xfrm>
            <a:off x="2752997" y="2021117"/>
            <a:ext cx="4778872" cy="1015663"/>
          </a:xfrm>
          <a:prstGeom prst="rect">
            <a:avLst/>
          </a:prstGeom>
          <a:noFill/>
        </p:spPr>
        <p:txBody>
          <a:bodyPr wrap="none" rtlCol="0">
            <a:spAutoFit/>
          </a:bodyPr>
          <a:lstStyle/>
          <a:p>
            <a:r>
              <a:rPr lang="en-US" sz="1500" dirty="0"/>
              <a:t>Some set of stakeholders identify a set of losses (Typically):</a:t>
            </a:r>
          </a:p>
          <a:p>
            <a:r>
              <a:rPr lang="en-US" sz="1500" dirty="0"/>
              <a:t>	-Confidentiality</a:t>
            </a:r>
          </a:p>
          <a:p>
            <a:r>
              <a:rPr lang="en-US" sz="1500" dirty="0"/>
              <a:t>	-Integrity</a:t>
            </a:r>
          </a:p>
          <a:p>
            <a:r>
              <a:rPr lang="en-US" sz="1500" dirty="0"/>
              <a:t>	-Availability</a:t>
            </a:r>
          </a:p>
        </p:txBody>
      </p:sp>
      <p:sp>
        <p:nvSpPr>
          <p:cNvPr id="10" name="TextBox 9">
            <a:extLst>
              <a:ext uri="{FF2B5EF4-FFF2-40B4-BE49-F238E27FC236}">
                <a16:creationId xmlns:a16="http://schemas.microsoft.com/office/drawing/2014/main" id="{B50216E2-25B5-5975-96F5-10EBAD194638}"/>
              </a:ext>
            </a:extLst>
          </p:cNvPr>
          <p:cNvSpPr txBox="1"/>
          <p:nvPr/>
        </p:nvSpPr>
        <p:spPr>
          <a:xfrm>
            <a:off x="2752996" y="3683065"/>
            <a:ext cx="4742405" cy="1015663"/>
          </a:xfrm>
          <a:prstGeom prst="rect">
            <a:avLst/>
          </a:prstGeom>
          <a:noFill/>
        </p:spPr>
        <p:txBody>
          <a:bodyPr wrap="square" rtlCol="0">
            <a:spAutoFit/>
          </a:bodyPr>
          <a:lstStyle/>
          <a:p>
            <a:r>
              <a:rPr lang="en-US" sz="1500" dirty="0"/>
              <a:t>Technical experts and SMEs (i.e. Red Team) identifies a set of attacks (scenarios) that can produce losses and propose technical architectural mitigations to prevent or disrupt the specific scenarios</a:t>
            </a:r>
          </a:p>
        </p:txBody>
      </p:sp>
      <p:sp>
        <p:nvSpPr>
          <p:cNvPr id="11" name="Rectangle 10">
            <a:extLst>
              <a:ext uri="{FF2B5EF4-FFF2-40B4-BE49-F238E27FC236}">
                <a16:creationId xmlns:a16="http://schemas.microsoft.com/office/drawing/2014/main" id="{799FF9E0-520B-0ED9-6B46-66DD816F6B5B}"/>
              </a:ext>
            </a:extLst>
          </p:cNvPr>
          <p:cNvSpPr/>
          <p:nvPr/>
        </p:nvSpPr>
        <p:spPr>
          <a:xfrm>
            <a:off x="628650" y="4933414"/>
            <a:ext cx="7943850" cy="1195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prstClr val="white"/>
                </a:solidFill>
                <a:latin typeface="Arial" panose="020B0604020202020204" pitchFamily="34" charset="0"/>
                <a:cs typeface="Arial" panose="020B0604020202020204" pitchFamily="34" charset="0"/>
              </a:rPr>
              <a:t>And a Model With Efficacy That Does NOT Depend on Probabilities that We Do NOT Possess Early in the Analysis</a:t>
            </a:r>
          </a:p>
        </p:txBody>
      </p:sp>
      <p:sp>
        <p:nvSpPr>
          <p:cNvPr id="12" name="Right Brace 11">
            <a:extLst>
              <a:ext uri="{FF2B5EF4-FFF2-40B4-BE49-F238E27FC236}">
                <a16:creationId xmlns:a16="http://schemas.microsoft.com/office/drawing/2014/main" id="{952AD01C-1FEE-0D1D-5DBB-7B76C45ED78E}"/>
              </a:ext>
            </a:extLst>
          </p:cNvPr>
          <p:cNvSpPr/>
          <p:nvPr/>
        </p:nvSpPr>
        <p:spPr>
          <a:xfrm>
            <a:off x="2841172" y="2939304"/>
            <a:ext cx="176348" cy="6895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3" name="TextBox 12">
            <a:extLst>
              <a:ext uri="{FF2B5EF4-FFF2-40B4-BE49-F238E27FC236}">
                <a16:creationId xmlns:a16="http://schemas.microsoft.com/office/drawing/2014/main" id="{B04D29D7-4282-A80C-7967-617003F79CCB}"/>
              </a:ext>
            </a:extLst>
          </p:cNvPr>
          <p:cNvSpPr txBox="1"/>
          <p:nvPr/>
        </p:nvSpPr>
        <p:spPr>
          <a:xfrm>
            <a:off x="3017520" y="3018596"/>
            <a:ext cx="3267689" cy="553998"/>
          </a:xfrm>
          <a:prstGeom prst="rect">
            <a:avLst/>
          </a:prstGeom>
          <a:noFill/>
        </p:spPr>
        <p:txBody>
          <a:bodyPr wrap="none" rtlCol="0">
            <a:spAutoFit/>
          </a:bodyPr>
          <a:lstStyle/>
          <a:p>
            <a:r>
              <a:rPr lang="en-US" sz="1500" dirty="0"/>
              <a:t>Linkage Between Losses and Scenarios  </a:t>
            </a:r>
          </a:p>
          <a:p>
            <a:r>
              <a:rPr lang="en-US" sz="1500" dirty="0"/>
              <a:t>is based on </a:t>
            </a:r>
            <a:r>
              <a:rPr lang="en-US" sz="1500" b="1" dirty="0">
                <a:solidFill>
                  <a:srgbClr val="FF0000"/>
                </a:solidFill>
              </a:rPr>
              <a:t>Loss Model</a:t>
            </a:r>
          </a:p>
        </p:txBody>
      </p:sp>
      <p:sp>
        <p:nvSpPr>
          <p:cNvPr id="3" name="Slide Number Placeholder 2">
            <a:extLst>
              <a:ext uri="{FF2B5EF4-FFF2-40B4-BE49-F238E27FC236}">
                <a16:creationId xmlns:a16="http://schemas.microsoft.com/office/drawing/2014/main" id="{0EF1255B-6EAF-EE7E-2E98-E3B40BE76966}"/>
              </a:ext>
            </a:extLst>
          </p:cNvPr>
          <p:cNvSpPr>
            <a:spLocks noGrp="1"/>
          </p:cNvSpPr>
          <p:nvPr>
            <p:ph type="sldNum" sz="quarter" idx="12"/>
          </p:nvPr>
        </p:nvSpPr>
        <p:spPr/>
        <p:txBody>
          <a:bodyPr/>
          <a:lstStyle/>
          <a:p>
            <a:fld id="{25B2B3C0-E9AE-4554-8997-B85453A3EA63}" type="slidenum">
              <a:rPr lang="en-US" smtClean="0"/>
              <a:t>195</a:t>
            </a:fld>
            <a:endParaRPr lang="en-US"/>
          </a:p>
        </p:txBody>
      </p:sp>
    </p:spTree>
    <p:extLst>
      <p:ext uri="{BB962C8B-B14F-4D97-AF65-F5344CB8AC3E}">
        <p14:creationId xmlns:p14="http://schemas.microsoft.com/office/powerpoint/2010/main" val="114823324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E385-5061-6B16-850C-45901D58E6C5}"/>
              </a:ext>
            </a:extLst>
          </p:cNvPr>
          <p:cNvSpPr>
            <a:spLocks noGrp="1"/>
          </p:cNvSpPr>
          <p:nvPr>
            <p:ph type="title"/>
          </p:nvPr>
        </p:nvSpPr>
        <p:spPr>
          <a:xfrm>
            <a:off x="358313" y="90660"/>
            <a:ext cx="8229600" cy="1143000"/>
          </a:xfrm>
        </p:spPr>
        <p:txBody>
          <a:bodyPr>
            <a:normAutofit fontScale="90000"/>
          </a:bodyPr>
          <a:lstStyle/>
          <a:p>
            <a:r>
              <a:rPr lang="en-US" dirty="0"/>
              <a:t>Systems Theory as The Basis for a New Loss Model</a:t>
            </a:r>
          </a:p>
        </p:txBody>
      </p:sp>
      <p:sp>
        <p:nvSpPr>
          <p:cNvPr id="3" name="Content Placeholder 2">
            <a:extLst>
              <a:ext uri="{FF2B5EF4-FFF2-40B4-BE49-F238E27FC236}">
                <a16:creationId xmlns:a16="http://schemas.microsoft.com/office/drawing/2014/main" id="{FA20A4F6-C638-B749-FCE4-A784BCA7D8FC}"/>
              </a:ext>
            </a:extLst>
          </p:cNvPr>
          <p:cNvSpPr>
            <a:spLocks noGrp="1"/>
          </p:cNvSpPr>
          <p:nvPr>
            <p:ph idx="1"/>
          </p:nvPr>
        </p:nvSpPr>
        <p:spPr>
          <a:xfrm>
            <a:off x="0" y="1259948"/>
            <a:ext cx="8229600" cy="4525963"/>
          </a:xfrm>
        </p:spPr>
        <p:txBody>
          <a:bodyPr>
            <a:normAutofit fontScale="92500" lnSpcReduction="10000"/>
          </a:bodyPr>
          <a:lstStyle/>
          <a:p>
            <a:r>
              <a:rPr lang="en-US" dirty="0"/>
              <a:t>Traditional approaches to dealing with complicated systems are inadequate for complex adaptive systems</a:t>
            </a:r>
          </a:p>
          <a:p>
            <a:pPr lvl="1"/>
            <a:r>
              <a:rPr lang="en-US" dirty="0"/>
              <a:t>Analytic Reduction </a:t>
            </a:r>
          </a:p>
          <a:p>
            <a:pPr lvl="1"/>
            <a:r>
              <a:rPr lang="en-US" dirty="0"/>
              <a:t>Statistics</a:t>
            </a:r>
          </a:p>
          <a:p>
            <a:r>
              <a:rPr lang="en-US" dirty="0"/>
              <a:t>It is impossible to:</a:t>
            </a:r>
          </a:p>
          <a:p>
            <a:pPr lvl="1"/>
            <a:r>
              <a:rPr lang="en-US" dirty="0"/>
              <a:t>Plan, understand, anticipate, and guard against all failure modes or event chains</a:t>
            </a:r>
          </a:p>
          <a:p>
            <a:pPr lvl="1"/>
            <a:r>
              <a:rPr lang="en-US" dirty="0"/>
              <a:t>Exhaustively test to identify all design errors</a:t>
            </a:r>
          </a:p>
          <a:p>
            <a:r>
              <a:rPr lang="en-US" dirty="0"/>
              <a:t>Need a new theoretical basis</a:t>
            </a:r>
          </a:p>
        </p:txBody>
      </p:sp>
      <p:sp>
        <p:nvSpPr>
          <p:cNvPr id="4" name="Rectangle 3">
            <a:extLst>
              <a:ext uri="{FF2B5EF4-FFF2-40B4-BE49-F238E27FC236}">
                <a16:creationId xmlns:a16="http://schemas.microsoft.com/office/drawing/2014/main" id="{6A216885-B409-9979-41BF-B4C801330B67}"/>
              </a:ext>
            </a:extLst>
          </p:cNvPr>
          <p:cNvSpPr/>
          <p:nvPr/>
        </p:nvSpPr>
        <p:spPr>
          <a:xfrm>
            <a:off x="501188" y="5628220"/>
            <a:ext cx="7943850" cy="824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prstClr val="white"/>
                </a:solidFill>
                <a:latin typeface="Arial" panose="020B0604020202020204" pitchFamily="34" charset="0"/>
                <a:cs typeface="Arial" panose="020B0604020202020204" pitchFamily="34" charset="0"/>
              </a:rPr>
              <a:t>Systems Theory Provides the Foundation for a New, More Powerful Loss Causality Model</a:t>
            </a:r>
          </a:p>
        </p:txBody>
      </p:sp>
      <p:pic>
        <p:nvPicPr>
          <p:cNvPr id="5" name="Picture 4">
            <a:extLst>
              <a:ext uri="{FF2B5EF4-FFF2-40B4-BE49-F238E27FC236}">
                <a16:creationId xmlns:a16="http://schemas.microsoft.com/office/drawing/2014/main" id="{9DBF1044-6EED-114E-ADE7-C099E25713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5264" y="2219211"/>
            <a:ext cx="1584572" cy="887360"/>
          </a:xfrm>
          <a:prstGeom prst="rect">
            <a:avLst/>
          </a:prstGeom>
          <a:ln w="25400">
            <a:solidFill>
              <a:schemeClr val="tx1"/>
            </a:solidFill>
          </a:ln>
        </p:spPr>
      </p:pic>
      <p:sp>
        <p:nvSpPr>
          <p:cNvPr id="6" name="TextBox 5">
            <a:extLst>
              <a:ext uri="{FF2B5EF4-FFF2-40B4-BE49-F238E27FC236}">
                <a16:creationId xmlns:a16="http://schemas.microsoft.com/office/drawing/2014/main" id="{BA96875D-AE69-BB62-BB4B-12674ACD3F9A}"/>
              </a:ext>
            </a:extLst>
          </p:cNvPr>
          <p:cNvSpPr txBox="1"/>
          <p:nvPr/>
        </p:nvSpPr>
        <p:spPr>
          <a:xfrm>
            <a:off x="7665090" y="3198792"/>
            <a:ext cx="1009964" cy="300082"/>
          </a:xfrm>
          <a:prstGeom prst="rect">
            <a:avLst/>
          </a:prstGeom>
          <a:noFill/>
        </p:spPr>
        <p:txBody>
          <a:bodyPr wrap="square" rtlCol="0">
            <a:spAutoFit/>
          </a:bodyPr>
          <a:lstStyle/>
          <a:p>
            <a:pPr algn="ctr" defTabSz="685800">
              <a:defRPr/>
            </a:pPr>
            <a:r>
              <a:rPr lang="en-US" sz="1350" b="1" dirty="0">
                <a:solidFill>
                  <a:prstClr val="black"/>
                </a:solidFill>
                <a:latin typeface="Candara"/>
              </a:rPr>
              <a:t>Yesterday</a:t>
            </a:r>
          </a:p>
        </p:txBody>
      </p:sp>
      <p:pic>
        <p:nvPicPr>
          <p:cNvPr id="7" name="Picture 2">
            <a:extLst>
              <a:ext uri="{FF2B5EF4-FFF2-40B4-BE49-F238E27FC236}">
                <a16:creationId xmlns:a16="http://schemas.microsoft.com/office/drawing/2014/main" id="{BAAFE1F4-8845-8D12-9E77-F055004FF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3767" y="4357581"/>
            <a:ext cx="1507585" cy="990543"/>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BDFF943-7B16-66BA-BF77-92B11309BE24}"/>
              </a:ext>
            </a:extLst>
          </p:cNvPr>
          <p:cNvSpPr txBox="1"/>
          <p:nvPr/>
        </p:nvSpPr>
        <p:spPr>
          <a:xfrm>
            <a:off x="7722577" y="5321728"/>
            <a:ext cx="1009964" cy="300082"/>
          </a:xfrm>
          <a:prstGeom prst="rect">
            <a:avLst/>
          </a:prstGeom>
          <a:noFill/>
        </p:spPr>
        <p:txBody>
          <a:bodyPr wrap="square" rtlCol="0">
            <a:spAutoFit/>
          </a:bodyPr>
          <a:lstStyle/>
          <a:p>
            <a:pPr algn="ctr" defTabSz="685800">
              <a:defRPr/>
            </a:pPr>
            <a:r>
              <a:rPr lang="en-US" sz="1350" b="1" dirty="0">
                <a:solidFill>
                  <a:prstClr val="black"/>
                </a:solidFill>
                <a:latin typeface="Candara"/>
              </a:rPr>
              <a:t>Today</a:t>
            </a:r>
          </a:p>
        </p:txBody>
      </p:sp>
      <p:sp>
        <p:nvSpPr>
          <p:cNvPr id="9" name="Slide Number Placeholder 8">
            <a:extLst>
              <a:ext uri="{FF2B5EF4-FFF2-40B4-BE49-F238E27FC236}">
                <a16:creationId xmlns:a16="http://schemas.microsoft.com/office/drawing/2014/main" id="{CAEA627F-0E37-315D-2AC3-161180744DBC}"/>
              </a:ext>
            </a:extLst>
          </p:cNvPr>
          <p:cNvSpPr>
            <a:spLocks noGrp="1"/>
          </p:cNvSpPr>
          <p:nvPr>
            <p:ph type="sldNum" sz="quarter" idx="12"/>
          </p:nvPr>
        </p:nvSpPr>
        <p:spPr/>
        <p:txBody>
          <a:bodyPr/>
          <a:lstStyle/>
          <a:p>
            <a:fld id="{25B2B3C0-E9AE-4554-8997-B85453A3EA63}" type="slidenum">
              <a:rPr lang="en-US" smtClean="0"/>
              <a:t>196</a:t>
            </a:fld>
            <a:endParaRPr lang="en-US"/>
          </a:p>
        </p:txBody>
      </p:sp>
    </p:spTree>
    <p:extLst>
      <p:ext uri="{BB962C8B-B14F-4D97-AF65-F5344CB8AC3E}">
        <p14:creationId xmlns:p14="http://schemas.microsoft.com/office/powerpoint/2010/main" val="382794667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85D6-EBED-B602-095D-2A39E2EE1106}"/>
              </a:ext>
            </a:extLst>
          </p:cNvPr>
          <p:cNvSpPr>
            <a:spLocks noGrp="1"/>
          </p:cNvSpPr>
          <p:nvPr>
            <p:ph type="title"/>
          </p:nvPr>
        </p:nvSpPr>
        <p:spPr>
          <a:xfrm>
            <a:off x="223837" y="173993"/>
            <a:ext cx="8753475" cy="994172"/>
          </a:xfrm>
        </p:spPr>
        <p:txBody>
          <a:bodyPr>
            <a:normAutofit fontScale="90000"/>
          </a:bodyPr>
          <a:lstStyle/>
          <a:p>
            <a:r>
              <a:rPr lang="en-US" dirty="0"/>
              <a:t>Leveson’s Loss Model Based on Systems Theory</a:t>
            </a:r>
          </a:p>
        </p:txBody>
      </p:sp>
      <p:sp>
        <p:nvSpPr>
          <p:cNvPr id="3" name="Content Placeholder 2">
            <a:extLst>
              <a:ext uri="{FF2B5EF4-FFF2-40B4-BE49-F238E27FC236}">
                <a16:creationId xmlns:a16="http://schemas.microsoft.com/office/drawing/2014/main" id="{31C911A8-6FEC-A5E0-C010-B6AEC5FBA559}"/>
              </a:ext>
            </a:extLst>
          </p:cNvPr>
          <p:cNvSpPr>
            <a:spLocks noGrp="1"/>
          </p:cNvSpPr>
          <p:nvPr>
            <p:ph idx="1"/>
          </p:nvPr>
        </p:nvSpPr>
        <p:spPr>
          <a:xfrm>
            <a:off x="3514725" y="1318954"/>
            <a:ext cx="5038725" cy="4300450"/>
          </a:xfrm>
        </p:spPr>
        <p:txBody>
          <a:bodyPr>
            <a:noAutofit/>
          </a:bodyPr>
          <a:lstStyle/>
          <a:p>
            <a:r>
              <a:rPr lang="en-US" sz="1800" dirty="0"/>
              <a:t>Treat safety, security (and resilience) as emergent, system-level properties</a:t>
            </a:r>
          </a:p>
          <a:p>
            <a:r>
              <a:rPr lang="en-US" sz="1800" dirty="0"/>
              <a:t>Leverage Systems Theory to provide alternative (more powerful) explanation for losses in complex, software intensive systems</a:t>
            </a:r>
          </a:p>
          <a:p>
            <a:r>
              <a:rPr lang="en-US" sz="1800" dirty="0"/>
              <a:t>Losses involve a complex, dynamic “process”</a:t>
            </a:r>
          </a:p>
          <a:p>
            <a:pPr lvl="1"/>
            <a:r>
              <a:rPr lang="en-US" sz="1800" dirty="0"/>
              <a:t>Not simply chains of failure events</a:t>
            </a:r>
          </a:p>
          <a:p>
            <a:pPr lvl="1"/>
            <a:r>
              <a:rPr lang="en-US" sz="1800" dirty="0"/>
              <a:t>Arise in interactions among humans, machines and the environment</a:t>
            </a:r>
          </a:p>
          <a:p>
            <a:r>
              <a:rPr lang="en-US" sz="1800" dirty="0"/>
              <a:t>Identify and focus on stakeholder defined unacceptable losses and the associated adverse functionality (</a:t>
            </a:r>
            <a:r>
              <a:rPr lang="en-US" sz="1800" dirty="0">
                <a:solidFill>
                  <a:srgbClr val="FF0000"/>
                </a:solidFill>
              </a:rPr>
              <a:t>hazards</a:t>
            </a:r>
            <a:r>
              <a:rPr lang="en-US" sz="1800" dirty="0"/>
              <a:t>)</a:t>
            </a:r>
          </a:p>
          <a:p>
            <a:r>
              <a:rPr lang="en-US" sz="1800" dirty="0"/>
              <a:t>Develop, implement, &amp; monitor a sociotechnical security architecture to </a:t>
            </a:r>
            <a:r>
              <a:rPr lang="en-US" sz="1800" dirty="0">
                <a:solidFill>
                  <a:srgbClr val="FF0000"/>
                </a:solidFill>
              </a:rPr>
              <a:t>enforce constraints </a:t>
            </a:r>
            <a:r>
              <a:rPr lang="en-US" sz="1800" dirty="0"/>
              <a:t>on system function</a:t>
            </a:r>
          </a:p>
        </p:txBody>
      </p:sp>
      <p:sp>
        <p:nvSpPr>
          <p:cNvPr id="4" name="TextBox 3">
            <a:extLst>
              <a:ext uri="{FF2B5EF4-FFF2-40B4-BE49-F238E27FC236}">
                <a16:creationId xmlns:a16="http://schemas.microsoft.com/office/drawing/2014/main" id="{2466BDB7-A090-256B-3207-79A84DFF7E9C}"/>
              </a:ext>
            </a:extLst>
          </p:cNvPr>
          <p:cNvSpPr txBox="1"/>
          <p:nvPr/>
        </p:nvSpPr>
        <p:spPr>
          <a:xfrm>
            <a:off x="19396" y="6567189"/>
            <a:ext cx="1821332" cy="230832"/>
          </a:xfrm>
          <a:prstGeom prst="rect">
            <a:avLst/>
          </a:prstGeom>
          <a:noFill/>
        </p:spPr>
        <p:txBody>
          <a:bodyPr wrap="none" rtlCol="0">
            <a:spAutoFit/>
          </a:bodyPr>
          <a:lstStyle/>
          <a:p>
            <a:r>
              <a:rPr lang="en-US" sz="900" b="1" dirty="0">
                <a:solidFill>
                  <a:prstClr val="black"/>
                </a:solidFill>
                <a:latin typeface="Candara"/>
              </a:rPr>
              <a:t>Ref: </a:t>
            </a:r>
            <a:r>
              <a:rPr lang="en-US" sz="900" dirty="0">
                <a:solidFill>
                  <a:prstClr val="black"/>
                </a:solidFill>
                <a:latin typeface="Candara"/>
              </a:rPr>
              <a:t>(Leveson, 2011; Thomas 2012)</a:t>
            </a:r>
          </a:p>
        </p:txBody>
      </p:sp>
      <p:sp>
        <p:nvSpPr>
          <p:cNvPr id="5" name="Text Box 9">
            <a:extLst>
              <a:ext uri="{FF2B5EF4-FFF2-40B4-BE49-F238E27FC236}">
                <a16:creationId xmlns:a16="http://schemas.microsoft.com/office/drawing/2014/main" id="{0FD51B53-DCEF-6428-3EF2-E5D085171367}"/>
              </a:ext>
            </a:extLst>
          </p:cNvPr>
          <p:cNvSpPr txBox="1">
            <a:spLocks noChangeArrowheads="1"/>
          </p:cNvSpPr>
          <p:nvPr/>
        </p:nvSpPr>
        <p:spPr bwMode="auto">
          <a:xfrm>
            <a:off x="457200" y="1933574"/>
            <a:ext cx="2057400" cy="1338828"/>
          </a:xfrm>
          <a:prstGeom prst="rect">
            <a:avLst/>
          </a:prstGeom>
          <a:solidFill>
            <a:schemeClr val="accent1">
              <a:lumMod val="40000"/>
              <a:lumOff val="60000"/>
            </a:schemeClr>
          </a:solidFill>
          <a:ln w="9525">
            <a:solidFill>
              <a:schemeClr val="tx1"/>
            </a:solidFill>
            <a:miter lim="800000"/>
            <a:headEnd/>
            <a:tailEnd/>
          </a:ln>
          <a:effectLst/>
        </p:spPr>
        <p:txBody>
          <a:bodyPr>
            <a:spAutoFit/>
          </a:bodyPr>
          <a:lstStyle/>
          <a:p>
            <a:pPr defTabSz="685800">
              <a:defRPr/>
            </a:pPr>
            <a:r>
              <a:rPr lang="en-US" sz="1350">
                <a:solidFill>
                  <a:prstClr val="black"/>
                </a:solidFill>
                <a:latin typeface="Candara"/>
              </a:rPr>
              <a:t>                                      </a:t>
            </a:r>
          </a:p>
          <a:p>
            <a:pPr defTabSz="685800">
              <a:defRPr/>
            </a:pPr>
            <a:endParaRPr lang="en-US" sz="1350">
              <a:solidFill>
                <a:prstClr val="black"/>
              </a:solidFill>
              <a:latin typeface="Candara"/>
            </a:endParaRPr>
          </a:p>
          <a:p>
            <a:pPr defTabSz="685800">
              <a:defRPr/>
            </a:pPr>
            <a:endParaRPr lang="en-US" sz="1350">
              <a:solidFill>
                <a:prstClr val="black"/>
              </a:solidFill>
              <a:latin typeface="Candara"/>
            </a:endParaRPr>
          </a:p>
          <a:p>
            <a:pPr defTabSz="685800">
              <a:defRPr/>
            </a:pPr>
            <a:endParaRPr lang="en-US" sz="1350">
              <a:solidFill>
                <a:prstClr val="black"/>
              </a:solidFill>
              <a:latin typeface="Candara"/>
            </a:endParaRPr>
          </a:p>
          <a:p>
            <a:pPr defTabSz="685800">
              <a:defRPr/>
            </a:pPr>
            <a:endParaRPr lang="en-US" sz="1350">
              <a:solidFill>
                <a:prstClr val="black"/>
              </a:solidFill>
              <a:latin typeface="Candara"/>
            </a:endParaRPr>
          </a:p>
          <a:p>
            <a:pPr defTabSz="685800">
              <a:defRPr/>
            </a:pPr>
            <a:endParaRPr lang="en-US" sz="1350">
              <a:solidFill>
                <a:prstClr val="black"/>
              </a:solidFill>
              <a:latin typeface="Candara"/>
            </a:endParaRPr>
          </a:p>
        </p:txBody>
      </p:sp>
      <p:sp>
        <p:nvSpPr>
          <p:cNvPr id="6" name="Text Box 3">
            <a:extLst>
              <a:ext uri="{FF2B5EF4-FFF2-40B4-BE49-F238E27FC236}">
                <a16:creationId xmlns:a16="http://schemas.microsoft.com/office/drawing/2014/main" id="{F71DBDFA-4AC0-66B5-EDA8-C628AE22B8CA}"/>
              </a:ext>
            </a:extLst>
          </p:cNvPr>
          <p:cNvSpPr txBox="1">
            <a:spLocks noChangeArrowheads="1"/>
          </p:cNvSpPr>
          <p:nvPr/>
        </p:nvSpPr>
        <p:spPr bwMode="auto">
          <a:xfrm>
            <a:off x="457200" y="4048125"/>
            <a:ext cx="2057400" cy="784830"/>
          </a:xfrm>
          <a:prstGeom prst="rect">
            <a:avLst/>
          </a:prstGeom>
          <a:solidFill>
            <a:schemeClr val="accent1">
              <a:lumMod val="40000"/>
              <a:lumOff val="60000"/>
            </a:schemeClr>
          </a:solidFill>
          <a:ln w="9525">
            <a:solidFill>
              <a:schemeClr val="tx1"/>
            </a:solidFill>
            <a:miter lim="800000"/>
            <a:headEnd/>
            <a:tailEnd/>
          </a:ln>
          <a:effectLst/>
        </p:spPr>
        <p:txBody>
          <a:bodyPr>
            <a:spAutoFit/>
          </a:bodyPr>
          <a:lstStyle/>
          <a:p>
            <a:pPr defTabSz="685800">
              <a:defRPr/>
            </a:pPr>
            <a:endParaRPr lang="en-US" sz="1500" dirty="0">
              <a:solidFill>
                <a:prstClr val="black"/>
              </a:solidFill>
              <a:latin typeface="Candara"/>
            </a:endParaRPr>
          </a:p>
          <a:p>
            <a:pPr algn="ctr" defTabSz="685800">
              <a:defRPr/>
            </a:pPr>
            <a:r>
              <a:rPr lang="en-US" sz="1350" b="1" dirty="0">
                <a:solidFill>
                  <a:prstClr val="black"/>
                </a:solidFill>
                <a:latin typeface="Candara"/>
              </a:rPr>
              <a:t>Controlled Process</a:t>
            </a:r>
            <a:r>
              <a:rPr lang="en-US" sz="1500" b="1" dirty="0">
                <a:solidFill>
                  <a:prstClr val="black"/>
                </a:solidFill>
                <a:latin typeface="Candara"/>
              </a:rPr>
              <a:t>  </a:t>
            </a:r>
          </a:p>
          <a:p>
            <a:pPr defTabSz="685800">
              <a:defRPr/>
            </a:pPr>
            <a:endParaRPr lang="en-US" sz="1500" dirty="0">
              <a:solidFill>
                <a:prstClr val="black"/>
              </a:solidFill>
              <a:latin typeface="Candara"/>
            </a:endParaRPr>
          </a:p>
        </p:txBody>
      </p:sp>
      <p:sp>
        <p:nvSpPr>
          <p:cNvPr id="7" name="Text Box 4">
            <a:extLst>
              <a:ext uri="{FF2B5EF4-FFF2-40B4-BE49-F238E27FC236}">
                <a16:creationId xmlns:a16="http://schemas.microsoft.com/office/drawing/2014/main" id="{E70E599A-EEF2-E3E5-678F-BDFC341E37E1}"/>
              </a:ext>
            </a:extLst>
          </p:cNvPr>
          <p:cNvSpPr txBox="1">
            <a:spLocks noChangeArrowheads="1"/>
          </p:cNvSpPr>
          <p:nvPr/>
        </p:nvSpPr>
        <p:spPr bwMode="auto">
          <a:xfrm>
            <a:off x="1543050" y="2505075"/>
            <a:ext cx="914400" cy="461665"/>
          </a:xfrm>
          <a:prstGeom prst="rect">
            <a:avLst/>
          </a:prstGeom>
          <a:solidFill>
            <a:schemeClr val="accent6">
              <a:lumMod val="40000"/>
              <a:lumOff val="60000"/>
            </a:schemeClr>
          </a:solidFill>
          <a:ln w="9525">
            <a:solidFill>
              <a:schemeClr val="tx1"/>
            </a:solidFill>
            <a:miter lim="800000"/>
            <a:headEnd/>
            <a:tailEnd/>
          </a:ln>
          <a:effectLst/>
        </p:spPr>
        <p:txBody>
          <a:bodyPr>
            <a:spAutoFit/>
          </a:bodyPr>
          <a:lstStyle/>
          <a:p>
            <a:pPr algn="ctr" defTabSz="685800">
              <a:defRPr/>
            </a:pPr>
            <a:r>
              <a:rPr lang="en-US" sz="1200" dirty="0">
                <a:solidFill>
                  <a:prstClr val="black"/>
                </a:solidFill>
                <a:latin typeface="Candara"/>
              </a:rPr>
              <a:t>Process</a:t>
            </a:r>
          </a:p>
          <a:p>
            <a:pPr algn="ctr" defTabSz="685800">
              <a:defRPr/>
            </a:pPr>
            <a:r>
              <a:rPr lang="en-US" sz="1200" dirty="0">
                <a:solidFill>
                  <a:prstClr val="black"/>
                </a:solidFill>
                <a:latin typeface="Candara"/>
              </a:rPr>
              <a:t>Model</a:t>
            </a:r>
          </a:p>
        </p:txBody>
      </p:sp>
      <p:sp>
        <p:nvSpPr>
          <p:cNvPr id="8" name="Text Box 5">
            <a:extLst>
              <a:ext uri="{FF2B5EF4-FFF2-40B4-BE49-F238E27FC236}">
                <a16:creationId xmlns:a16="http://schemas.microsoft.com/office/drawing/2014/main" id="{30235BB8-5D86-D80D-C58A-1DFC52A5D713}"/>
              </a:ext>
            </a:extLst>
          </p:cNvPr>
          <p:cNvSpPr txBox="1">
            <a:spLocks noChangeArrowheads="1"/>
          </p:cNvSpPr>
          <p:nvPr/>
        </p:nvSpPr>
        <p:spPr bwMode="auto">
          <a:xfrm>
            <a:off x="499856" y="3362325"/>
            <a:ext cx="68800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685800" eaLnBrk="1" hangingPunct="1">
              <a:defRPr/>
            </a:pPr>
            <a:r>
              <a:rPr lang="en-US" sz="1200" dirty="0">
                <a:solidFill>
                  <a:srgbClr val="000000"/>
                </a:solidFill>
                <a:cs typeface="Arial" charset="0"/>
              </a:rPr>
              <a:t>Control</a:t>
            </a:r>
          </a:p>
          <a:p>
            <a:pPr defTabSz="685800" eaLnBrk="1" hangingPunct="1">
              <a:defRPr/>
            </a:pPr>
            <a:r>
              <a:rPr lang="en-US" sz="1200" dirty="0">
                <a:solidFill>
                  <a:srgbClr val="000000"/>
                </a:solidFill>
                <a:cs typeface="Arial" charset="0"/>
              </a:rPr>
              <a:t>Actions</a:t>
            </a:r>
          </a:p>
        </p:txBody>
      </p:sp>
      <p:sp>
        <p:nvSpPr>
          <p:cNvPr id="9" name="Line 7">
            <a:extLst>
              <a:ext uri="{FF2B5EF4-FFF2-40B4-BE49-F238E27FC236}">
                <a16:creationId xmlns:a16="http://schemas.microsoft.com/office/drawing/2014/main" id="{A285C699-32DA-90EF-2FE3-753B690C7EDD}"/>
              </a:ext>
            </a:extLst>
          </p:cNvPr>
          <p:cNvSpPr>
            <a:spLocks noChangeShapeType="1"/>
          </p:cNvSpPr>
          <p:nvPr/>
        </p:nvSpPr>
        <p:spPr bwMode="auto">
          <a:xfrm>
            <a:off x="1200150" y="3314700"/>
            <a:ext cx="0" cy="722710"/>
          </a:xfrm>
          <a:prstGeom prst="line">
            <a:avLst/>
          </a:prstGeom>
          <a:noFill/>
          <a:ln w="50800">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pPr defTabSz="685800">
              <a:defRPr/>
            </a:pPr>
            <a:endParaRPr lang="en-US" sz="1350">
              <a:solidFill>
                <a:prstClr val="black"/>
              </a:solidFill>
              <a:latin typeface="Candara"/>
            </a:endParaRPr>
          </a:p>
        </p:txBody>
      </p:sp>
      <p:sp>
        <p:nvSpPr>
          <p:cNvPr id="10" name="Line 8">
            <a:extLst>
              <a:ext uri="{FF2B5EF4-FFF2-40B4-BE49-F238E27FC236}">
                <a16:creationId xmlns:a16="http://schemas.microsoft.com/office/drawing/2014/main" id="{A4EAC34B-753E-27F7-54E2-5A042F915F9B}"/>
              </a:ext>
            </a:extLst>
          </p:cNvPr>
          <p:cNvSpPr>
            <a:spLocks noChangeShapeType="1"/>
          </p:cNvSpPr>
          <p:nvPr/>
        </p:nvSpPr>
        <p:spPr bwMode="auto">
          <a:xfrm flipV="1">
            <a:off x="1943100" y="3314700"/>
            <a:ext cx="0" cy="722710"/>
          </a:xfrm>
          <a:prstGeom prst="line">
            <a:avLst/>
          </a:prstGeom>
          <a:noFill/>
          <a:ln w="50800">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pPr defTabSz="685800">
              <a:defRPr/>
            </a:pPr>
            <a:endParaRPr lang="en-US" sz="1350">
              <a:solidFill>
                <a:prstClr val="black"/>
              </a:solidFill>
              <a:latin typeface="Candara"/>
            </a:endParaRPr>
          </a:p>
        </p:txBody>
      </p:sp>
      <p:sp>
        <p:nvSpPr>
          <p:cNvPr id="11" name="Text Box 10">
            <a:extLst>
              <a:ext uri="{FF2B5EF4-FFF2-40B4-BE49-F238E27FC236}">
                <a16:creationId xmlns:a16="http://schemas.microsoft.com/office/drawing/2014/main" id="{6B111DB7-B355-0C4E-C88F-3665CC614BE7}"/>
              </a:ext>
            </a:extLst>
          </p:cNvPr>
          <p:cNvSpPr txBox="1">
            <a:spLocks noChangeArrowheads="1"/>
          </p:cNvSpPr>
          <p:nvPr/>
        </p:nvSpPr>
        <p:spPr bwMode="auto">
          <a:xfrm>
            <a:off x="514350" y="2047875"/>
            <a:ext cx="194310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685800" eaLnBrk="1" hangingPunct="1">
              <a:defRPr/>
            </a:pPr>
            <a:r>
              <a:rPr lang="en-US" sz="1350" b="1" dirty="0">
                <a:solidFill>
                  <a:srgbClr val="000000"/>
                </a:solidFill>
                <a:cs typeface="Arial" charset="0"/>
              </a:rPr>
              <a:t>Controller</a:t>
            </a:r>
          </a:p>
        </p:txBody>
      </p:sp>
      <p:sp>
        <p:nvSpPr>
          <p:cNvPr id="12" name="Text Box 4">
            <a:extLst>
              <a:ext uri="{FF2B5EF4-FFF2-40B4-BE49-F238E27FC236}">
                <a16:creationId xmlns:a16="http://schemas.microsoft.com/office/drawing/2014/main" id="{CC01B23A-9E70-7080-27DD-23362828C633}"/>
              </a:ext>
            </a:extLst>
          </p:cNvPr>
          <p:cNvSpPr txBox="1">
            <a:spLocks noChangeArrowheads="1"/>
          </p:cNvSpPr>
          <p:nvPr/>
        </p:nvSpPr>
        <p:spPr bwMode="auto">
          <a:xfrm>
            <a:off x="514350" y="2505075"/>
            <a:ext cx="971550" cy="461665"/>
          </a:xfrm>
          <a:prstGeom prst="rect">
            <a:avLst/>
          </a:prstGeom>
          <a:solidFill>
            <a:schemeClr val="accent6">
              <a:lumMod val="40000"/>
              <a:lumOff val="60000"/>
            </a:schemeClr>
          </a:solidFill>
          <a:ln w="9525">
            <a:solidFill>
              <a:schemeClr val="tx1"/>
            </a:solidFill>
            <a:miter lim="800000"/>
            <a:headEnd/>
            <a:tailEnd/>
          </a:ln>
          <a:effec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685800">
              <a:defRPr/>
            </a:pPr>
            <a:r>
              <a:rPr lang="en-US" sz="1200" dirty="0">
                <a:solidFill>
                  <a:srgbClr val="000000"/>
                </a:solidFill>
              </a:rPr>
              <a:t>Control</a:t>
            </a:r>
          </a:p>
          <a:p>
            <a:pPr algn="ctr" defTabSz="685800">
              <a:defRPr/>
            </a:pPr>
            <a:r>
              <a:rPr lang="en-US" sz="1200" dirty="0">
                <a:solidFill>
                  <a:srgbClr val="000000"/>
                </a:solidFill>
              </a:rPr>
              <a:t>Algorithm</a:t>
            </a:r>
          </a:p>
        </p:txBody>
      </p:sp>
      <p:sp>
        <p:nvSpPr>
          <p:cNvPr id="13" name="Text Box 6">
            <a:extLst>
              <a:ext uri="{FF2B5EF4-FFF2-40B4-BE49-F238E27FC236}">
                <a16:creationId xmlns:a16="http://schemas.microsoft.com/office/drawing/2014/main" id="{E6D90C71-E89C-D3D5-C7A7-D9DD2EAED29B}"/>
              </a:ext>
            </a:extLst>
          </p:cNvPr>
          <p:cNvSpPr txBox="1">
            <a:spLocks noChangeArrowheads="1"/>
          </p:cNvSpPr>
          <p:nvPr/>
        </p:nvSpPr>
        <p:spPr bwMode="auto">
          <a:xfrm>
            <a:off x="1971675" y="3549692"/>
            <a:ext cx="108585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685800" eaLnBrk="1" hangingPunct="1">
              <a:defRPr/>
            </a:pPr>
            <a:r>
              <a:rPr lang="en-US" sz="1200" dirty="0">
                <a:solidFill>
                  <a:srgbClr val="000000"/>
                </a:solidFill>
                <a:cs typeface="Arial" charset="0"/>
              </a:rPr>
              <a:t>Feedback</a:t>
            </a:r>
          </a:p>
        </p:txBody>
      </p:sp>
      <p:sp>
        <p:nvSpPr>
          <p:cNvPr id="14" name="Rectangle 13">
            <a:extLst>
              <a:ext uri="{FF2B5EF4-FFF2-40B4-BE49-F238E27FC236}">
                <a16:creationId xmlns:a16="http://schemas.microsoft.com/office/drawing/2014/main" id="{BB076B1D-4AE6-AFA5-CF53-5E724CCA3570}"/>
              </a:ext>
            </a:extLst>
          </p:cNvPr>
          <p:cNvSpPr/>
          <p:nvPr/>
        </p:nvSpPr>
        <p:spPr>
          <a:xfrm>
            <a:off x="514350" y="5847883"/>
            <a:ext cx="7943850" cy="6305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prstClr val="white"/>
                </a:solidFill>
                <a:latin typeface="Arial" panose="020B0604020202020204" pitchFamily="34" charset="0"/>
                <a:cs typeface="Arial" panose="020B0604020202020204" pitchFamily="34" charset="0"/>
              </a:rPr>
              <a:t>Leveson’s Model Can Be Applied to Any Complex System (and Can Be Used During the Concept Stage…BEFORE Requirements)</a:t>
            </a:r>
          </a:p>
        </p:txBody>
      </p:sp>
      <p:sp>
        <p:nvSpPr>
          <p:cNvPr id="15" name="Slide Number Placeholder 14">
            <a:extLst>
              <a:ext uri="{FF2B5EF4-FFF2-40B4-BE49-F238E27FC236}">
                <a16:creationId xmlns:a16="http://schemas.microsoft.com/office/drawing/2014/main" id="{B0D6F71B-169F-6D6F-E8FF-3BC14FB97FC3}"/>
              </a:ext>
            </a:extLst>
          </p:cNvPr>
          <p:cNvSpPr>
            <a:spLocks noGrp="1"/>
          </p:cNvSpPr>
          <p:nvPr>
            <p:ph type="sldNum" sz="quarter" idx="12"/>
          </p:nvPr>
        </p:nvSpPr>
        <p:spPr/>
        <p:txBody>
          <a:bodyPr/>
          <a:lstStyle/>
          <a:p>
            <a:fld id="{25B2B3C0-E9AE-4554-8997-B85453A3EA63}" type="slidenum">
              <a:rPr lang="en-US" smtClean="0"/>
              <a:t>197</a:t>
            </a:fld>
            <a:endParaRPr lang="en-US"/>
          </a:p>
        </p:txBody>
      </p:sp>
    </p:spTree>
    <p:extLst>
      <p:ext uri="{BB962C8B-B14F-4D97-AF65-F5344CB8AC3E}">
        <p14:creationId xmlns:p14="http://schemas.microsoft.com/office/powerpoint/2010/main" val="72581352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1208-B79F-15EC-FF83-20E9BBBEEC5A}"/>
              </a:ext>
            </a:extLst>
          </p:cNvPr>
          <p:cNvSpPr>
            <a:spLocks noGrp="1"/>
          </p:cNvSpPr>
          <p:nvPr>
            <p:ph type="title"/>
          </p:nvPr>
        </p:nvSpPr>
        <p:spPr/>
        <p:txBody>
          <a:bodyPr>
            <a:normAutofit fontScale="90000"/>
          </a:bodyPr>
          <a:lstStyle/>
          <a:p>
            <a:r>
              <a:rPr lang="en-US" dirty="0"/>
              <a:t>Resilience as an Emergent System Property</a:t>
            </a:r>
          </a:p>
        </p:txBody>
      </p:sp>
      <p:grpSp>
        <p:nvGrpSpPr>
          <p:cNvPr id="4" name="Group 3">
            <a:extLst>
              <a:ext uri="{FF2B5EF4-FFF2-40B4-BE49-F238E27FC236}">
                <a16:creationId xmlns:a16="http://schemas.microsoft.com/office/drawing/2014/main" id="{505CA337-1363-DA55-9039-FE3742CDF30F}"/>
              </a:ext>
            </a:extLst>
          </p:cNvPr>
          <p:cNvGrpSpPr/>
          <p:nvPr/>
        </p:nvGrpSpPr>
        <p:grpSpPr>
          <a:xfrm>
            <a:off x="1600201" y="2162174"/>
            <a:ext cx="6210299" cy="2819584"/>
            <a:chOff x="4371768" y="4124939"/>
            <a:chExt cx="3709233" cy="2302453"/>
          </a:xfrm>
        </p:grpSpPr>
        <p:sp>
          <p:nvSpPr>
            <p:cNvPr id="6" name="Rectangle 5">
              <a:extLst>
                <a:ext uri="{FF2B5EF4-FFF2-40B4-BE49-F238E27FC236}">
                  <a16:creationId xmlns:a16="http://schemas.microsoft.com/office/drawing/2014/main" id="{27CC187D-0093-14E2-FC7E-A5ED767505F6}"/>
                </a:ext>
              </a:extLst>
            </p:cNvPr>
            <p:cNvSpPr/>
            <p:nvPr/>
          </p:nvSpPr>
          <p:spPr>
            <a:xfrm>
              <a:off x="4371768" y="4124939"/>
              <a:ext cx="3709233" cy="2224522"/>
            </a:xfrm>
            <a:prstGeom prst="rect">
              <a:avLst/>
            </a:pr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sz="900" b="1" dirty="0">
                <a:solidFill>
                  <a:schemeClr val="tx1"/>
                </a:solidFill>
              </a:endParaRPr>
            </a:p>
          </p:txBody>
        </p:sp>
        <p:sp>
          <p:nvSpPr>
            <p:cNvPr id="11" name="TextBox 10">
              <a:extLst>
                <a:ext uri="{FF2B5EF4-FFF2-40B4-BE49-F238E27FC236}">
                  <a16:creationId xmlns:a16="http://schemas.microsoft.com/office/drawing/2014/main" id="{2E3F2E2F-DEEF-5358-4D94-B9476DD8384F}"/>
                </a:ext>
              </a:extLst>
            </p:cNvPr>
            <p:cNvSpPr txBox="1"/>
            <p:nvPr/>
          </p:nvSpPr>
          <p:spPr>
            <a:xfrm>
              <a:off x="4748595" y="5673407"/>
              <a:ext cx="3049966" cy="753985"/>
            </a:xfrm>
            <a:prstGeom prst="rect">
              <a:avLst/>
            </a:prstGeom>
            <a:noFill/>
          </p:spPr>
          <p:txBody>
            <a:bodyPr wrap="square" rtlCol="0">
              <a:spAutoFit/>
            </a:bodyPr>
            <a:lstStyle/>
            <a:p>
              <a:pPr algn="ctr"/>
              <a:r>
                <a:rPr lang="en-US" sz="2700" dirty="0"/>
                <a:t>System components interact in direct and indirect ways</a:t>
              </a:r>
            </a:p>
          </p:txBody>
        </p:sp>
        <p:sp>
          <p:nvSpPr>
            <p:cNvPr id="12" name="Rectangle 11">
              <a:extLst>
                <a:ext uri="{FF2B5EF4-FFF2-40B4-BE49-F238E27FC236}">
                  <a16:creationId xmlns:a16="http://schemas.microsoft.com/office/drawing/2014/main" id="{2A4FC829-F38D-4D6D-5E70-A160704AA71F}"/>
                </a:ext>
              </a:extLst>
            </p:cNvPr>
            <p:cNvSpPr/>
            <p:nvPr/>
          </p:nvSpPr>
          <p:spPr>
            <a:xfrm>
              <a:off x="4655535" y="4641840"/>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Component 1</a:t>
              </a:r>
            </a:p>
          </p:txBody>
        </p:sp>
        <p:sp>
          <p:nvSpPr>
            <p:cNvPr id="13" name="Rectangle 12">
              <a:extLst>
                <a:ext uri="{FF2B5EF4-FFF2-40B4-BE49-F238E27FC236}">
                  <a16:creationId xmlns:a16="http://schemas.microsoft.com/office/drawing/2014/main" id="{5577D0F7-0BC1-1B3B-D8D1-D09255EF76CB}"/>
                </a:ext>
              </a:extLst>
            </p:cNvPr>
            <p:cNvSpPr/>
            <p:nvPr/>
          </p:nvSpPr>
          <p:spPr>
            <a:xfrm>
              <a:off x="5154969" y="5262074"/>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Component 2</a:t>
              </a:r>
            </a:p>
          </p:txBody>
        </p:sp>
        <p:sp>
          <p:nvSpPr>
            <p:cNvPr id="14" name="Rectangle 13">
              <a:extLst>
                <a:ext uri="{FF2B5EF4-FFF2-40B4-BE49-F238E27FC236}">
                  <a16:creationId xmlns:a16="http://schemas.microsoft.com/office/drawing/2014/main" id="{CBFFDF1D-D6F7-726D-0763-9866DAD8F241}"/>
                </a:ext>
              </a:extLst>
            </p:cNvPr>
            <p:cNvSpPr/>
            <p:nvPr/>
          </p:nvSpPr>
          <p:spPr>
            <a:xfrm>
              <a:off x="6034655" y="4512368"/>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Component 3</a:t>
              </a:r>
            </a:p>
          </p:txBody>
        </p:sp>
        <p:sp>
          <p:nvSpPr>
            <p:cNvPr id="15" name="Rectangle 14">
              <a:extLst>
                <a:ext uri="{FF2B5EF4-FFF2-40B4-BE49-F238E27FC236}">
                  <a16:creationId xmlns:a16="http://schemas.microsoft.com/office/drawing/2014/main" id="{D55DDC07-74ED-1774-11BD-E88E766CADFB}"/>
                </a:ext>
              </a:extLst>
            </p:cNvPr>
            <p:cNvSpPr/>
            <p:nvPr/>
          </p:nvSpPr>
          <p:spPr>
            <a:xfrm>
              <a:off x="7204059" y="4915592"/>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Component 5</a:t>
              </a:r>
            </a:p>
          </p:txBody>
        </p:sp>
        <p:sp>
          <p:nvSpPr>
            <p:cNvPr id="16" name="Rectangle 15">
              <a:extLst>
                <a:ext uri="{FF2B5EF4-FFF2-40B4-BE49-F238E27FC236}">
                  <a16:creationId xmlns:a16="http://schemas.microsoft.com/office/drawing/2014/main" id="{EC30FA3A-6391-FFEA-1F22-BFD9FD5177EE}"/>
                </a:ext>
              </a:extLst>
            </p:cNvPr>
            <p:cNvSpPr/>
            <p:nvPr/>
          </p:nvSpPr>
          <p:spPr>
            <a:xfrm>
              <a:off x="6247289" y="5425482"/>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Component 4</a:t>
              </a:r>
            </a:p>
          </p:txBody>
        </p:sp>
        <p:cxnSp>
          <p:nvCxnSpPr>
            <p:cNvPr id="17" name="Straight Connector 16">
              <a:extLst>
                <a:ext uri="{FF2B5EF4-FFF2-40B4-BE49-F238E27FC236}">
                  <a16:creationId xmlns:a16="http://schemas.microsoft.com/office/drawing/2014/main" id="{1899D200-1A82-D733-BB3D-758DCF9621CA}"/>
                </a:ext>
              </a:extLst>
            </p:cNvPr>
            <p:cNvCxnSpPr>
              <a:cxnSpLocks/>
              <a:stCxn id="14" idx="2"/>
              <a:endCxn id="16" idx="0"/>
            </p:cNvCxnSpPr>
            <p:nvPr/>
          </p:nvCxnSpPr>
          <p:spPr>
            <a:xfrm>
              <a:off x="6273579" y="4839185"/>
              <a:ext cx="212634" cy="58629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D903A61-F293-0726-F60E-0B637B47586C}"/>
                </a:ext>
              </a:extLst>
            </p:cNvPr>
            <p:cNvCxnSpPr>
              <a:cxnSpLocks/>
              <a:stCxn id="14" idx="3"/>
              <a:endCxn id="15" idx="1"/>
            </p:cNvCxnSpPr>
            <p:nvPr/>
          </p:nvCxnSpPr>
          <p:spPr>
            <a:xfrm>
              <a:off x="6512502" y="4675777"/>
              <a:ext cx="691557" cy="40322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198AB08-A5F5-D9CE-76C0-893446173A0E}"/>
                </a:ext>
              </a:extLst>
            </p:cNvPr>
            <p:cNvCxnSpPr>
              <a:cxnSpLocks/>
              <a:stCxn id="15" idx="1"/>
              <a:endCxn id="13" idx="3"/>
            </p:cNvCxnSpPr>
            <p:nvPr/>
          </p:nvCxnSpPr>
          <p:spPr>
            <a:xfrm flipH="1">
              <a:off x="5632816" y="5079001"/>
              <a:ext cx="1571243" cy="34648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7647409-23D2-A0DB-B76B-8FBB3DA184E2}"/>
                </a:ext>
              </a:extLst>
            </p:cNvPr>
            <p:cNvCxnSpPr>
              <a:cxnSpLocks/>
              <a:stCxn id="14" idx="1"/>
              <a:endCxn id="12" idx="3"/>
            </p:cNvCxnSpPr>
            <p:nvPr/>
          </p:nvCxnSpPr>
          <p:spPr>
            <a:xfrm flipH="1">
              <a:off x="5133382" y="4675777"/>
              <a:ext cx="901273" cy="12947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3CB47A9-4B60-0EB3-5448-18FF549F15B3}"/>
                </a:ext>
              </a:extLst>
            </p:cNvPr>
            <p:cNvCxnSpPr>
              <a:cxnSpLocks/>
              <a:stCxn id="12" idx="3"/>
              <a:endCxn id="16" idx="0"/>
            </p:cNvCxnSpPr>
            <p:nvPr/>
          </p:nvCxnSpPr>
          <p:spPr>
            <a:xfrm>
              <a:off x="5133382" y="4805249"/>
              <a:ext cx="1352831" cy="62023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CC19DD-0E26-05C4-B5D3-60C351A1272F}"/>
                </a:ext>
              </a:extLst>
            </p:cNvPr>
            <p:cNvCxnSpPr>
              <a:cxnSpLocks/>
              <a:stCxn id="12" idx="2"/>
              <a:endCxn id="13" idx="1"/>
            </p:cNvCxnSpPr>
            <p:nvPr/>
          </p:nvCxnSpPr>
          <p:spPr>
            <a:xfrm>
              <a:off x="4894459" y="4968657"/>
              <a:ext cx="260510" cy="456826"/>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BDF289B1-BB0D-37C7-8281-508B2D1BC8B8}"/>
              </a:ext>
            </a:extLst>
          </p:cNvPr>
          <p:cNvSpPr txBox="1"/>
          <p:nvPr/>
        </p:nvSpPr>
        <p:spPr>
          <a:xfrm>
            <a:off x="4060668" y="1894103"/>
            <a:ext cx="1433021" cy="300082"/>
          </a:xfrm>
          <a:prstGeom prst="rect">
            <a:avLst/>
          </a:prstGeom>
          <a:noFill/>
        </p:spPr>
        <p:txBody>
          <a:bodyPr wrap="none" rtlCol="0">
            <a:spAutoFit/>
          </a:bodyPr>
          <a:lstStyle/>
          <a:p>
            <a:r>
              <a:rPr lang="en-US" sz="1350" b="1" dirty="0"/>
              <a:t>System Boundary</a:t>
            </a:r>
          </a:p>
        </p:txBody>
      </p:sp>
      <p:sp>
        <p:nvSpPr>
          <p:cNvPr id="30" name="Rectangle 29">
            <a:extLst>
              <a:ext uri="{FF2B5EF4-FFF2-40B4-BE49-F238E27FC236}">
                <a16:creationId xmlns:a16="http://schemas.microsoft.com/office/drawing/2014/main" id="{895BC2E0-0363-7C2A-4BC1-9063507F3B22}"/>
              </a:ext>
            </a:extLst>
          </p:cNvPr>
          <p:cNvSpPr/>
          <p:nvPr/>
        </p:nvSpPr>
        <p:spPr>
          <a:xfrm>
            <a:off x="364673" y="5328759"/>
            <a:ext cx="8414654" cy="105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prstClr val="white"/>
                </a:solidFill>
                <a:latin typeface="Arial" panose="020B0604020202020204" pitchFamily="34" charset="0"/>
                <a:cs typeface="Arial" panose="020B0604020202020204" pitchFamily="34" charset="0"/>
              </a:rPr>
              <a:t>“Because Resilience is an Emergent Property at the Systems Level, It Can’t Be Measured By Analyzing Components” – Kelley Shortridge, </a:t>
            </a:r>
            <a:r>
              <a:rPr lang="en-US" b="1" i="1" dirty="0">
                <a:solidFill>
                  <a:prstClr val="white"/>
                </a:solidFill>
                <a:latin typeface="Arial" panose="020B0604020202020204" pitchFamily="34" charset="0"/>
                <a:cs typeface="Arial" panose="020B0604020202020204" pitchFamily="34" charset="0"/>
              </a:rPr>
              <a:t>Security Chaos Engineering</a:t>
            </a:r>
          </a:p>
        </p:txBody>
      </p:sp>
      <p:sp>
        <p:nvSpPr>
          <p:cNvPr id="31" name="TextBox 30">
            <a:extLst>
              <a:ext uri="{FF2B5EF4-FFF2-40B4-BE49-F238E27FC236}">
                <a16:creationId xmlns:a16="http://schemas.microsoft.com/office/drawing/2014/main" id="{C763E682-73A0-278E-7107-ABD6D72BD5EE}"/>
              </a:ext>
            </a:extLst>
          </p:cNvPr>
          <p:cNvSpPr txBox="1"/>
          <p:nvPr/>
        </p:nvSpPr>
        <p:spPr>
          <a:xfrm>
            <a:off x="0" y="6576082"/>
            <a:ext cx="1059906" cy="230832"/>
          </a:xfrm>
          <a:prstGeom prst="rect">
            <a:avLst/>
          </a:prstGeom>
          <a:noFill/>
        </p:spPr>
        <p:txBody>
          <a:bodyPr wrap="none" rtlCol="0">
            <a:spAutoFit/>
          </a:bodyPr>
          <a:lstStyle/>
          <a:p>
            <a:pPr defTabSz="685800">
              <a:defRPr/>
            </a:pPr>
            <a:r>
              <a:rPr lang="en-US" sz="900" dirty="0">
                <a:solidFill>
                  <a:prstClr val="black"/>
                </a:solidFill>
                <a:latin typeface="Calibri" panose="020F0502020204030204"/>
              </a:rPr>
              <a:t>(Shortridge, 2023) </a:t>
            </a:r>
          </a:p>
        </p:txBody>
      </p:sp>
      <p:sp>
        <p:nvSpPr>
          <p:cNvPr id="32" name="Slide Number Placeholder 31">
            <a:extLst>
              <a:ext uri="{FF2B5EF4-FFF2-40B4-BE49-F238E27FC236}">
                <a16:creationId xmlns:a16="http://schemas.microsoft.com/office/drawing/2014/main" id="{5073952F-2B9C-36F6-6C2B-A211B45CAB8D}"/>
              </a:ext>
            </a:extLst>
          </p:cNvPr>
          <p:cNvSpPr>
            <a:spLocks noGrp="1"/>
          </p:cNvSpPr>
          <p:nvPr>
            <p:ph type="sldNum" sz="quarter" idx="12"/>
          </p:nvPr>
        </p:nvSpPr>
        <p:spPr/>
        <p:txBody>
          <a:bodyPr/>
          <a:lstStyle/>
          <a:p>
            <a:fld id="{25B2B3C0-E9AE-4554-8997-B85453A3EA63}" type="slidenum">
              <a:rPr lang="en-US" smtClean="0"/>
              <a:t>198</a:t>
            </a:fld>
            <a:endParaRPr lang="en-US"/>
          </a:p>
        </p:txBody>
      </p:sp>
    </p:spTree>
    <p:extLst>
      <p:ext uri="{BB962C8B-B14F-4D97-AF65-F5344CB8AC3E}">
        <p14:creationId xmlns:p14="http://schemas.microsoft.com/office/powerpoint/2010/main" val="84079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0E2DD-7605-9B9C-83EA-3D44CEB59E67}"/>
              </a:ext>
            </a:extLst>
          </p:cNvPr>
          <p:cNvSpPr>
            <a:spLocks noGrp="1"/>
          </p:cNvSpPr>
          <p:nvPr>
            <p:ph type="title"/>
          </p:nvPr>
        </p:nvSpPr>
        <p:spPr/>
        <p:txBody>
          <a:bodyPr>
            <a:normAutofit fontScale="90000"/>
          </a:bodyPr>
          <a:lstStyle/>
          <a:p>
            <a:r>
              <a:rPr lang="en-US" dirty="0"/>
              <a:t>Requirements for Security and Resilience are Typically Based on Envisioned Threat Attacks</a:t>
            </a:r>
          </a:p>
        </p:txBody>
      </p:sp>
      <p:sp>
        <p:nvSpPr>
          <p:cNvPr id="5" name="Rectangle 4">
            <a:extLst>
              <a:ext uri="{FF2B5EF4-FFF2-40B4-BE49-F238E27FC236}">
                <a16:creationId xmlns:a16="http://schemas.microsoft.com/office/drawing/2014/main" id="{C0562573-F846-C09D-3967-4D7983CC938E}"/>
              </a:ext>
            </a:extLst>
          </p:cNvPr>
          <p:cNvSpPr/>
          <p:nvPr/>
        </p:nvSpPr>
        <p:spPr>
          <a:xfrm>
            <a:off x="166552" y="2022135"/>
            <a:ext cx="2444175" cy="89452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Stakeholders Identify Losses</a:t>
            </a:r>
          </a:p>
        </p:txBody>
      </p:sp>
      <p:sp>
        <p:nvSpPr>
          <p:cNvPr id="7" name="Rectangle 6">
            <a:extLst>
              <a:ext uri="{FF2B5EF4-FFF2-40B4-BE49-F238E27FC236}">
                <a16:creationId xmlns:a16="http://schemas.microsoft.com/office/drawing/2014/main" id="{4AFB3D37-06BB-F583-08BF-459AB93333C3}"/>
              </a:ext>
            </a:extLst>
          </p:cNvPr>
          <p:cNvSpPr/>
          <p:nvPr/>
        </p:nvSpPr>
        <p:spPr>
          <a:xfrm>
            <a:off x="166552" y="3683066"/>
            <a:ext cx="2444175" cy="112243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Loss Scenarios Used in Requirements, Specifications, Architecture and Design , Test Planning Etc.</a:t>
            </a:r>
          </a:p>
        </p:txBody>
      </p:sp>
      <p:sp>
        <p:nvSpPr>
          <p:cNvPr id="8" name="Arrow: Down 7">
            <a:extLst>
              <a:ext uri="{FF2B5EF4-FFF2-40B4-BE49-F238E27FC236}">
                <a16:creationId xmlns:a16="http://schemas.microsoft.com/office/drawing/2014/main" id="{95B7EC40-87EA-D43B-6A4A-7C93FEF8BF5E}"/>
              </a:ext>
            </a:extLst>
          </p:cNvPr>
          <p:cNvSpPr/>
          <p:nvPr/>
        </p:nvSpPr>
        <p:spPr>
          <a:xfrm>
            <a:off x="1222159" y="2993564"/>
            <a:ext cx="332960" cy="6377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A6195DA-4052-EEAF-6AF4-32E6787D6C13}"/>
              </a:ext>
            </a:extLst>
          </p:cNvPr>
          <p:cNvSpPr txBox="1"/>
          <p:nvPr/>
        </p:nvSpPr>
        <p:spPr>
          <a:xfrm>
            <a:off x="2752997" y="2021117"/>
            <a:ext cx="4778872" cy="101566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Some set of stakeholders identify a set of losses (Typically):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-Confidentiality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-Integrity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-Availability</a:t>
            </a:r>
          </a:p>
        </p:txBody>
      </p:sp>
      <p:sp>
        <p:nvSpPr>
          <p:cNvPr id="10" name="TextBox 9">
            <a:extLst>
              <a:ext uri="{FF2B5EF4-FFF2-40B4-BE49-F238E27FC236}">
                <a16:creationId xmlns:a16="http://schemas.microsoft.com/office/drawing/2014/main" id="{C5D6475D-D0B9-494F-AB3D-BA1E0B31A44C}"/>
              </a:ext>
            </a:extLst>
          </p:cNvPr>
          <p:cNvSpPr txBox="1"/>
          <p:nvPr/>
        </p:nvSpPr>
        <p:spPr>
          <a:xfrm>
            <a:off x="2752996" y="3683065"/>
            <a:ext cx="4742405"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Technical experts and SMEs (i.e. Red Team) identifies a set of attacks (scenarios) that can produce losses and propose technical architectural mitigations to prevent or disrupt the specific scenarios</a:t>
            </a:r>
          </a:p>
        </p:txBody>
      </p:sp>
      <p:sp>
        <p:nvSpPr>
          <p:cNvPr id="11" name="Rectangle 10">
            <a:extLst>
              <a:ext uri="{FF2B5EF4-FFF2-40B4-BE49-F238E27FC236}">
                <a16:creationId xmlns:a16="http://schemas.microsoft.com/office/drawing/2014/main" id="{B018830E-50E5-B1DC-728C-0F4D39C45058}"/>
              </a:ext>
            </a:extLst>
          </p:cNvPr>
          <p:cNvSpPr/>
          <p:nvPr/>
        </p:nvSpPr>
        <p:spPr>
          <a:xfrm>
            <a:off x="166552" y="5412037"/>
            <a:ext cx="8683731" cy="94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Today System Protection Needs are Driven by a Threat Model…But We Require a Richer &amp; More Comprehensive Loss Model (Beyond a Threat Model) to Improve Resilience </a:t>
            </a:r>
          </a:p>
        </p:txBody>
      </p:sp>
      <p:sp>
        <p:nvSpPr>
          <p:cNvPr id="12" name="Right Brace 11">
            <a:extLst>
              <a:ext uri="{FF2B5EF4-FFF2-40B4-BE49-F238E27FC236}">
                <a16:creationId xmlns:a16="http://schemas.microsoft.com/office/drawing/2014/main" id="{C6EF7DC7-2936-4B91-1E54-2B0DA9FEE674}"/>
              </a:ext>
            </a:extLst>
          </p:cNvPr>
          <p:cNvSpPr/>
          <p:nvPr/>
        </p:nvSpPr>
        <p:spPr>
          <a:xfrm>
            <a:off x="2841172" y="2939304"/>
            <a:ext cx="176348" cy="6895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994EB315-2449-2C27-0224-2ED45A2C5B19}"/>
              </a:ext>
            </a:extLst>
          </p:cNvPr>
          <p:cNvSpPr txBox="1"/>
          <p:nvPr/>
        </p:nvSpPr>
        <p:spPr>
          <a:xfrm>
            <a:off x="3017520" y="3018596"/>
            <a:ext cx="3267689" cy="55399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Linkage Between Losses and Scenarios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is based on </a:t>
            </a:r>
            <a:r>
              <a:rPr kumimoji="0" lang="en-US" sz="1500" b="1" i="0" u="none" strike="noStrike" kern="1200" cap="none" spc="0" normalizeH="0" baseline="0" noProof="0" dirty="0">
                <a:ln>
                  <a:noFill/>
                </a:ln>
                <a:solidFill>
                  <a:srgbClr val="FF0000"/>
                </a:solidFill>
                <a:effectLst/>
                <a:uLnTx/>
                <a:uFillTx/>
                <a:latin typeface="Calibri" panose="020F0502020204030204"/>
                <a:ea typeface="+mn-ea"/>
                <a:cs typeface="+mn-cs"/>
              </a:rPr>
              <a:t>Loss Model</a:t>
            </a:r>
          </a:p>
        </p:txBody>
      </p:sp>
      <p:sp>
        <p:nvSpPr>
          <p:cNvPr id="3" name="Slide Number Placeholder 2">
            <a:extLst>
              <a:ext uri="{FF2B5EF4-FFF2-40B4-BE49-F238E27FC236}">
                <a16:creationId xmlns:a16="http://schemas.microsoft.com/office/drawing/2014/main" id="{B92A743D-C558-0429-E5F3-0CEBF89D3A9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684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p:bldP spid="10" grpId="0"/>
      <p:bldP spid="11" grpId="0" animBg="1"/>
      <p:bldP spid="12" grpId="0" animBg="1"/>
      <p:bldP spid="13"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A7A53-5535-5D76-F222-5416DAC9D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7BE2E-CCFF-459F-35D3-4C128CB09404}"/>
              </a:ext>
            </a:extLst>
          </p:cNvPr>
          <p:cNvSpPr>
            <a:spLocks noGrp="1"/>
          </p:cNvSpPr>
          <p:nvPr>
            <p:ph type="title"/>
          </p:nvPr>
        </p:nvSpPr>
        <p:spPr/>
        <p:txBody>
          <a:bodyPr>
            <a:normAutofit fontScale="90000"/>
          </a:bodyPr>
          <a:lstStyle/>
          <a:p>
            <a:r>
              <a:rPr lang="en-US" dirty="0"/>
              <a:t>Requirements for Security and Resilience are Typically Based on Envisioned Threat Attacks</a:t>
            </a:r>
          </a:p>
        </p:txBody>
      </p:sp>
      <p:sp>
        <p:nvSpPr>
          <p:cNvPr id="5" name="Rectangle 4">
            <a:extLst>
              <a:ext uri="{FF2B5EF4-FFF2-40B4-BE49-F238E27FC236}">
                <a16:creationId xmlns:a16="http://schemas.microsoft.com/office/drawing/2014/main" id="{F4ED865F-F9EE-8DFA-4A5F-BD8D37EA9712}"/>
              </a:ext>
            </a:extLst>
          </p:cNvPr>
          <p:cNvSpPr/>
          <p:nvPr/>
        </p:nvSpPr>
        <p:spPr>
          <a:xfrm>
            <a:off x="166552" y="2022135"/>
            <a:ext cx="2444175" cy="89452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Stakeholders Identify Losses</a:t>
            </a:r>
          </a:p>
        </p:txBody>
      </p:sp>
      <p:sp>
        <p:nvSpPr>
          <p:cNvPr id="7" name="Rectangle 6">
            <a:extLst>
              <a:ext uri="{FF2B5EF4-FFF2-40B4-BE49-F238E27FC236}">
                <a16:creationId xmlns:a16="http://schemas.microsoft.com/office/drawing/2014/main" id="{6E73A32E-1FF8-6018-6FAC-29166DD4E500}"/>
              </a:ext>
            </a:extLst>
          </p:cNvPr>
          <p:cNvSpPr/>
          <p:nvPr/>
        </p:nvSpPr>
        <p:spPr>
          <a:xfrm>
            <a:off x="166552" y="3683066"/>
            <a:ext cx="2444175" cy="1122431"/>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Loss Scenarios Used in Requirements, Specifications, Architecture and Design , Test Planning Etc.</a:t>
            </a:r>
          </a:p>
        </p:txBody>
      </p:sp>
      <p:sp>
        <p:nvSpPr>
          <p:cNvPr id="8" name="Arrow: Down 7">
            <a:extLst>
              <a:ext uri="{FF2B5EF4-FFF2-40B4-BE49-F238E27FC236}">
                <a16:creationId xmlns:a16="http://schemas.microsoft.com/office/drawing/2014/main" id="{CD02ADB9-D260-4601-FA26-1A0BE8682249}"/>
              </a:ext>
            </a:extLst>
          </p:cNvPr>
          <p:cNvSpPr/>
          <p:nvPr/>
        </p:nvSpPr>
        <p:spPr>
          <a:xfrm>
            <a:off x="1222159" y="2993564"/>
            <a:ext cx="332960" cy="6377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A2C8DDD-96C9-12B9-0AC6-E8BAB11885F7}"/>
              </a:ext>
            </a:extLst>
          </p:cNvPr>
          <p:cNvSpPr txBox="1"/>
          <p:nvPr/>
        </p:nvSpPr>
        <p:spPr>
          <a:xfrm>
            <a:off x="2752997" y="2021117"/>
            <a:ext cx="4778872" cy="101566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Some set of stakeholders identify a set of losses (Typically):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-Confidentiality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-Integrity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	-Availability</a:t>
            </a:r>
          </a:p>
        </p:txBody>
      </p:sp>
      <p:sp>
        <p:nvSpPr>
          <p:cNvPr id="10" name="TextBox 9">
            <a:extLst>
              <a:ext uri="{FF2B5EF4-FFF2-40B4-BE49-F238E27FC236}">
                <a16:creationId xmlns:a16="http://schemas.microsoft.com/office/drawing/2014/main" id="{B50216E2-25B5-5975-96F5-10EBAD194638}"/>
              </a:ext>
            </a:extLst>
          </p:cNvPr>
          <p:cNvSpPr txBox="1"/>
          <p:nvPr/>
        </p:nvSpPr>
        <p:spPr>
          <a:xfrm>
            <a:off x="2752996" y="3683065"/>
            <a:ext cx="4742405"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Technical experts and SMEs (i.e. Red Team) identifies a set of attacks (scenarios) that can produce losses and propose technical architectural mitigations to prevent or disrupt the specific scenarios</a:t>
            </a:r>
          </a:p>
        </p:txBody>
      </p:sp>
      <p:sp>
        <p:nvSpPr>
          <p:cNvPr id="11" name="Rectangle 10">
            <a:extLst>
              <a:ext uri="{FF2B5EF4-FFF2-40B4-BE49-F238E27FC236}">
                <a16:creationId xmlns:a16="http://schemas.microsoft.com/office/drawing/2014/main" id="{799FF9E0-520B-0ED9-6B46-66DD816F6B5B}"/>
              </a:ext>
            </a:extLst>
          </p:cNvPr>
          <p:cNvSpPr/>
          <p:nvPr/>
        </p:nvSpPr>
        <p:spPr>
          <a:xfrm>
            <a:off x="628650" y="4933414"/>
            <a:ext cx="7943850" cy="1195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a Model With Efficacy That Does NOT Depend on Probabilities that We Do NOT Possess Early in the Analysis</a:t>
            </a:r>
          </a:p>
        </p:txBody>
      </p:sp>
      <p:sp>
        <p:nvSpPr>
          <p:cNvPr id="12" name="Right Brace 11">
            <a:extLst>
              <a:ext uri="{FF2B5EF4-FFF2-40B4-BE49-F238E27FC236}">
                <a16:creationId xmlns:a16="http://schemas.microsoft.com/office/drawing/2014/main" id="{952AD01C-1FEE-0D1D-5DBB-7B76C45ED78E}"/>
              </a:ext>
            </a:extLst>
          </p:cNvPr>
          <p:cNvSpPr/>
          <p:nvPr/>
        </p:nvSpPr>
        <p:spPr>
          <a:xfrm>
            <a:off x="2841172" y="2939304"/>
            <a:ext cx="176348" cy="68950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B04D29D7-4282-A80C-7967-617003F79CCB}"/>
              </a:ext>
            </a:extLst>
          </p:cNvPr>
          <p:cNvSpPr txBox="1"/>
          <p:nvPr/>
        </p:nvSpPr>
        <p:spPr>
          <a:xfrm>
            <a:off x="3017520" y="3018596"/>
            <a:ext cx="3267689" cy="55399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Linkage Between Losses and Scenarios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is based on </a:t>
            </a:r>
            <a:r>
              <a:rPr kumimoji="0" lang="en-US" sz="1500" b="1" i="0" u="none" strike="noStrike" kern="1200" cap="none" spc="0" normalizeH="0" baseline="0" noProof="0" dirty="0">
                <a:ln>
                  <a:noFill/>
                </a:ln>
                <a:solidFill>
                  <a:srgbClr val="FF0000"/>
                </a:solidFill>
                <a:effectLst/>
                <a:uLnTx/>
                <a:uFillTx/>
                <a:latin typeface="Calibri" panose="020F0502020204030204"/>
                <a:ea typeface="+mn-ea"/>
                <a:cs typeface="+mn-cs"/>
              </a:rPr>
              <a:t>Loss Model</a:t>
            </a:r>
          </a:p>
        </p:txBody>
      </p:sp>
      <p:sp>
        <p:nvSpPr>
          <p:cNvPr id="3" name="Slide Number Placeholder 2">
            <a:extLst>
              <a:ext uri="{FF2B5EF4-FFF2-40B4-BE49-F238E27FC236}">
                <a16:creationId xmlns:a16="http://schemas.microsoft.com/office/drawing/2014/main" id="{0EF1255B-6EAF-EE7E-2E98-E3B40BE7696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948362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E385-5061-6B16-850C-45901D58E6C5}"/>
              </a:ext>
            </a:extLst>
          </p:cNvPr>
          <p:cNvSpPr>
            <a:spLocks noGrp="1"/>
          </p:cNvSpPr>
          <p:nvPr>
            <p:ph type="title"/>
          </p:nvPr>
        </p:nvSpPr>
        <p:spPr>
          <a:xfrm>
            <a:off x="358313" y="90660"/>
            <a:ext cx="8229600" cy="1143000"/>
          </a:xfrm>
        </p:spPr>
        <p:txBody>
          <a:bodyPr>
            <a:normAutofit fontScale="90000"/>
          </a:bodyPr>
          <a:lstStyle/>
          <a:p>
            <a:r>
              <a:rPr lang="en-US" dirty="0"/>
              <a:t>Systems Theory as The Basis for a New Loss Model</a:t>
            </a:r>
          </a:p>
        </p:txBody>
      </p:sp>
      <p:sp>
        <p:nvSpPr>
          <p:cNvPr id="3" name="Content Placeholder 2">
            <a:extLst>
              <a:ext uri="{FF2B5EF4-FFF2-40B4-BE49-F238E27FC236}">
                <a16:creationId xmlns:a16="http://schemas.microsoft.com/office/drawing/2014/main" id="{FA20A4F6-C638-B749-FCE4-A784BCA7D8FC}"/>
              </a:ext>
            </a:extLst>
          </p:cNvPr>
          <p:cNvSpPr>
            <a:spLocks noGrp="1"/>
          </p:cNvSpPr>
          <p:nvPr>
            <p:ph idx="1"/>
          </p:nvPr>
        </p:nvSpPr>
        <p:spPr>
          <a:xfrm>
            <a:off x="0" y="1259948"/>
            <a:ext cx="8229600" cy="4525963"/>
          </a:xfrm>
        </p:spPr>
        <p:txBody>
          <a:bodyPr>
            <a:normAutofit/>
          </a:bodyPr>
          <a:lstStyle/>
          <a:p>
            <a:r>
              <a:rPr lang="en-US" dirty="0"/>
              <a:t>Traditional approaches to dealing with complicated systems are inadequate for complex adaptive systems</a:t>
            </a:r>
          </a:p>
          <a:p>
            <a:pPr lvl="1"/>
            <a:r>
              <a:rPr lang="en-US" dirty="0"/>
              <a:t>Analytic Reduction </a:t>
            </a:r>
          </a:p>
          <a:p>
            <a:pPr lvl="1"/>
            <a:r>
              <a:rPr lang="en-US" dirty="0"/>
              <a:t>Statistics</a:t>
            </a:r>
          </a:p>
          <a:p>
            <a:r>
              <a:rPr lang="en-US" dirty="0"/>
              <a:t>It is impossible to:</a:t>
            </a:r>
          </a:p>
          <a:p>
            <a:pPr lvl="1"/>
            <a:r>
              <a:rPr lang="en-US" dirty="0"/>
              <a:t>Plan, understand, anticipate, and guard against all failure modes or event chains</a:t>
            </a:r>
          </a:p>
          <a:p>
            <a:pPr lvl="1"/>
            <a:r>
              <a:rPr lang="en-US" dirty="0"/>
              <a:t>Exhaustively test to identify all design errors</a:t>
            </a:r>
          </a:p>
          <a:p>
            <a:r>
              <a:rPr lang="en-US" dirty="0"/>
              <a:t>Need a new theoretical basis</a:t>
            </a:r>
          </a:p>
        </p:txBody>
      </p:sp>
      <p:sp>
        <p:nvSpPr>
          <p:cNvPr id="4" name="Rectangle 3">
            <a:extLst>
              <a:ext uri="{FF2B5EF4-FFF2-40B4-BE49-F238E27FC236}">
                <a16:creationId xmlns:a16="http://schemas.microsoft.com/office/drawing/2014/main" id="{6A216885-B409-9979-41BF-B4C801330B67}"/>
              </a:ext>
            </a:extLst>
          </p:cNvPr>
          <p:cNvSpPr/>
          <p:nvPr/>
        </p:nvSpPr>
        <p:spPr>
          <a:xfrm>
            <a:off x="501188" y="5628220"/>
            <a:ext cx="7943850" cy="824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Systems Theory Provides the Foundation for a New, More Powerful Loss Causality Model</a:t>
            </a:r>
          </a:p>
        </p:txBody>
      </p:sp>
      <p:pic>
        <p:nvPicPr>
          <p:cNvPr id="5" name="Picture 4">
            <a:extLst>
              <a:ext uri="{FF2B5EF4-FFF2-40B4-BE49-F238E27FC236}">
                <a16:creationId xmlns:a16="http://schemas.microsoft.com/office/drawing/2014/main" id="{9DBF1044-6EED-114E-ADE7-C099E25713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5264" y="2219211"/>
            <a:ext cx="1584572" cy="887360"/>
          </a:xfrm>
          <a:prstGeom prst="rect">
            <a:avLst/>
          </a:prstGeom>
          <a:ln w="25400">
            <a:solidFill>
              <a:schemeClr val="tx1"/>
            </a:solidFill>
          </a:ln>
        </p:spPr>
      </p:pic>
      <p:sp>
        <p:nvSpPr>
          <p:cNvPr id="6" name="TextBox 5">
            <a:extLst>
              <a:ext uri="{FF2B5EF4-FFF2-40B4-BE49-F238E27FC236}">
                <a16:creationId xmlns:a16="http://schemas.microsoft.com/office/drawing/2014/main" id="{BA96875D-AE69-BB62-BB4B-12674ACD3F9A}"/>
              </a:ext>
            </a:extLst>
          </p:cNvPr>
          <p:cNvSpPr txBox="1"/>
          <p:nvPr/>
        </p:nvSpPr>
        <p:spPr>
          <a:xfrm>
            <a:off x="7665090" y="3198792"/>
            <a:ext cx="1009964"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ndara"/>
                <a:ea typeface="+mn-ea"/>
                <a:cs typeface="+mn-cs"/>
              </a:rPr>
              <a:t>Yesterday</a:t>
            </a:r>
          </a:p>
        </p:txBody>
      </p:sp>
      <p:pic>
        <p:nvPicPr>
          <p:cNvPr id="7" name="Picture 2">
            <a:extLst>
              <a:ext uri="{FF2B5EF4-FFF2-40B4-BE49-F238E27FC236}">
                <a16:creationId xmlns:a16="http://schemas.microsoft.com/office/drawing/2014/main" id="{BAAFE1F4-8845-8D12-9E77-F055004FF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3767" y="4357581"/>
            <a:ext cx="1507585" cy="990543"/>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BDFF943-7B16-66BA-BF77-92B11309BE24}"/>
              </a:ext>
            </a:extLst>
          </p:cNvPr>
          <p:cNvSpPr txBox="1"/>
          <p:nvPr/>
        </p:nvSpPr>
        <p:spPr>
          <a:xfrm>
            <a:off x="7722577" y="5321728"/>
            <a:ext cx="1009964"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ndara"/>
                <a:ea typeface="+mn-ea"/>
                <a:cs typeface="+mn-cs"/>
              </a:rPr>
              <a:t>Today</a:t>
            </a:r>
          </a:p>
        </p:txBody>
      </p:sp>
      <p:sp>
        <p:nvSpPr>
          <p:cNvPr id="9" name="Slide Number Placeholder 8">
            <a:extLst>
              <a:ext uri="{FF2B5EF4-FFF2-40B4-BE49-F238E27FC236}">
                <a16:creationId xmlns:a16="http://schemas.microsoft.com/office/drawing/2014/main" id="{CAEA627F-0E37-315D-2AC3-161180744DB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753825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85D6-EBED-B602-095D-2A39E2EE1106}"/>
              </a:ext>
            </a:extLst>
          </p:cNvPr>
          <p:cNvSpPr>
            <a:spLocks noGrp="1"/>
          </p:cNvSpPr>
          <p:nvPr>
            <p:ph type="title"/>
          </p:nvPr>
        </p:nvSpPr>
        <p:spPr>
          <a:xfrm>
            <a:off x="223837" y="173993"/>
            <a:ext cx="8753475" cy="994172"/>
          </a:xfrm>
        </p:spPr>
        <p:txBody>
          <a:bodyPr>
            <a:normAutofit fontScale="90000"/>
          </a:bodyPr>
          <a:lstStyle/>
          <a:p>
            <a:r>
              <a:rPr lang="en-US" dirty="0"/>
              <a:t>Leveson’s Loss Model Based on Systems Theory</a:t>
            </a:r>
          </a:p>
        </p:txBody>
      </p:sp>
      <p:sp>
        <p:nvSpPr>
          <p:cNvPr id="3" name="Content Placeholder 2">
            <a:extLst>
              <a:ext uri="{FF2B5EF4-FFF2-40B4-BE49-F238E27FC236}">
                <a16:creationId xmlns:a16="http://schemas.microsoft.com/office/drawing/2014/main" id="{31C911A8-6FEC-A5E0-C010-B6AEC5FBA559}"/>
              </a:ext>
            </a:extLst>
          </p:cNvPr>
          <p:cNvSpPr>
            <a:spLocks noGrp="1"/>
          </p:cNvSpPr>
          <p:nvPr>
            <p:ph idx="1"/>
          </p:nvPr>
        </p:nvSpPr>
        <p:spPr>
          <a:xfrm>
            <a:off x="3514725" y="1318954"/>
            <a:ext cx="5038725" cy="4300450"/>
          </a:xfrm>
        </p:spPr>
        <p:txBody>
          <a:bodyPr>
            <a:noAutofit/>
          </a:bodyPr>
          <a:lstStyle/>
          <a:p>
            <a:r>
              <a:rPr lang="en-US" sz="1800" dirty="0"/>
              <a:t>Treat safety, security (and resilience) as emergent, system-level properties</a:t>
            </a:r>
          </a:p>
          <a:p>
            <a:r>
              <a:rPr lang="en-US" sz="1800" dirty="0"/>
              <a:t>Leverage Systems Theory to provide alternative (more powerful) explanation for losses in complex, software intensive systems</a:t>
            </a:r>
          </a:p>
          <a:p>
            <a:r>
              <a:rPr lang="en-US" sz="1800" dirty="0"/>
              <a:t>Losses involve a complex, dynamic “process”</a:t>
            </a:r>
          </a:p>
          <a:p>
            <a:pPr lvl="1"/>
            <a:r>
              <a:rPr lang="en-US" sz="1800" dirty="0"/>
              <a:t>Not simply chains of failure events</a:t>
            </a:r>
          </a:p>
          <a:p>
            <a:pPr lvl="1"/>
            <a:r>
              <a:rPr lang="en-US" sz="1800" dirty="0"/>
              <a:t>Arise in interactions among humans, machines and the environment</a:t>
            </a:r>
          </a:p>
          <a:p>
            <a:r>
              <a:rPr lang="en-US" sz="1800" dirty="0"/>
              <a:t>Identify and focus on stakeholder defined unacceptable losses and the associated adverse functionality (</a:t>
            </a:r>
            <a:r>
              <a:rPr lang="en-US" sz="1800" dirty="0">
                <a:solidFill>
                  <a:srgbClr val="FF0000"/>
                </a:solidFill>
              </a:rPr>
              <a:t>hazards</a:t>
            </a:r>
            <a:r>
              <a:rPr lang="en-US" sz="1800" dirty="0"/>
              <a:t>)</a:t>
            </a:r>
          </a:p>
          <a:p>
            <a:r>
              <a:rPr lang="en-US" sz="1800" dirty="0"/>
              <a:t>Develop, implement, &amp; monitor a sociotechnical security architecture to </a:t>
            </a:r>
            <a:r>
              <a:rPr lang="en-US" sz="1800" dirty="0">
                <a:solidFill>
                  <a:srgbClr val="FF0000"/>
                </a:solidFill>
              </a:rPr>
              <a:t>enforce constraints </a:t>
            </a:r>
            <a:r>
              <a:rPr lang="en-US" sz="1800" dirty="0"/>
              <a:t>on system function</a:t>
            </a:r>
          </a:p>
        </p:txBody>
      </p:sp>
      <p:sp>
        <p:nvSpPr>
          <p:cNvPr id="4" name="TextBox 3">
            <a:extLst>
              <a:ext uri="{FF2B5EF4-FFF2-40B4-BE49-F238E27FC236}">
                <a16:creationId xmlns:a16="http://schemas.microsoft.com/office/drawing/2014/main" id="{2466BDB7-A090-256B-3207-79A84DFF7E9C}"/>
              </a:ext>
            </a:extLst>
          </p:cNvPr>
          <p:cNvSpPr txBox="1"/>
          <p:nvPr/>
        </p:nvSpPr>
        <p:spPr>
          <a:xfrm>
            <a:off x="19396" y="6567189"/>
            <a:ext cx="1821332" cy="2308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ndara"/>
                <a:ea typeface="+mn-ea"/>
                <a:cs typeface="+mn-cs"/>
              </a:rPr>
              <a:t>Ref: </a:t>
            </a:r>
            <a:r>
              <a:rPr kumimoji="0" lang="en-US" sz="900" b="0" i="0" u="none" strike="noStrike" kern="1200" cap="none" spc="0" normalizeH="0" baseline="0" noProof="0" dirty="0">
                <a:ln>
                  <a:noFill/>
                </a:ln>
                <a:solidFill>
                  <a:prstClr val="black"/>
                </a:solidFill>
                <a:effectLst/>
                <a:uLnTx/>
                <a:uFillTx/>
                <a:latin typeface="Candara"/>
                <a:ea typeface="+mn-ea"/>
                <a:cs typeface="+mn-cs"/>
              </a:rPr>
              <a:t>(Leveson, 2011; Thomas 2012)</a:t>
            </a:r>
          </a:p>
        </p:txBody>
      </p:sp>
      <p:sp>
        <p:nvSpPr>
          <p:cNvPr id="5" name="Text Box 9">
            <a:extLst>
              <a:ext uri="{FF2B5EF4-FFF2-40B4-BE49-F238E27FC236}">
                <a16:creationId xmlns:a16="http://schemas.microsoft.com/office/drawing/2014/main" id="{0FD51B53-DCEF-6428-3EF2-E5D085171367}"/>
              </a:ext>
            </a:extLst>
          </p:cNvPr>
          <p:cNvSpPr txBox="1">
            <a:spLocks noChangeArrowheads="1"/>
          </p:cNvSpPr>
          <p:nvPr/>
        </p:nvSpPr>
        <p:spPr bwMode="auto">
          <a:xfrm>
            <a:off x="457200" y="1933574"/>
            <a:ext cx="2057400" cy="1338828"/>
          </a:xfrm>
          <a:prstGeom prst="rect">
            <a:avLst/>
          </a:prstGeom>
          <a:solidFill>
            <a:schemeClr val="accent1">
              <a:lumMod val="40000"/>
              <a:lumOff val="60000"/>
            </a:schemeClr>
          </a:solidFill>
          <a:ln w="9525">
            <a:solidFill>
              <a:schemeClr val="tx1"/>
            </a:solidFill>
            <a:miter lim="800000"/>
            <a:headEnd/>
            <a:tailEnd/>
          </a:ln>
          <a:effec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Candara"/>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p:txBody>
      </p:sp>
      <p:sp>
        <p:nvSpPr>
          <p:cNvPr id="6" name="Text Box 3">
            <a:extLst>
              <a:ext uri="{FF2B5EF4-FFF2-40B4-BE49-F238E27FC236}">
                <a16:creationId xmlns:a16="http://schemas.microsoft.com/office/drawing/2014/main" id="{F71DBDFA-4AC0-66B5-EDA8-C628AE22B8CA}"/>
              </a:ext>
            </a:extLst>
          </p:cNvPr>
          <p:cNvSpPr txBox="1">
            <a:spLocks noChangeArrowheads="1"/>
          </p:cNvSpPr>
          <p:nvPr/>
        </p:nvSpPr>
        <p:spPr bwMode="auto">
          <a:xfrm>
            <a:off x="457200" y="4048125"/>
            <a:ext cx="2057400" cy="784830"/>
          </a:xfrm>
          <a:prstGeom prst="rect">
            <a:avLst/>
          </a:prstGeom>
          <a:solidFill>
            <a:schemeClr val="accent1">
              <a:lumMod val="40000"/>
              <a:lumOff val="60000"/>
            </a:schemeClr>
          </a:solidFill>
          <a:ln w="9525">
            <a:solidFill>
              <a:schemeClr val="tx1"/>
            </a:solidFill>
            <a:miter lim="800000"/>
            <a:headEnd/>
            <a:tailEnd/>
          </a:ln>
          <a:effec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ndara"/>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ndara"/>
                <a:ea typeface="+mn-ea"/>
                <a:cs typeface="+mn-cs"/>
              </a:rPr>
              <a:t>Controlled Process</a:t>
            </a:r>
            <a:r>
              <a:rPr kumimoji="0" lang="en-US" sz="1500" b="1" i="0" u="none" strike="noStrike" kern="1200" cap="none" spc="0" normalizeH="0" baseline="0" noProof="0" dirty="0">
                <a:ln>
                  <a:noFill/>
                </a:ln>
                <a:solidFill>
                  <a:prstClr val="black"/>
                </a:solidFill>
                <a:effectLst/>
                <a:uLnTx/>
                <a:uFillTx/>
                <a:latin typeface="Candara"/>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ndara"/>
              <a:ea typeface="+mn-ea"/>
              <a:cs typeface="+mn-cs"/>
            </a:endParaRPr>
          </a:p>
        </p:txBody>
      </p:sp>
      <p:sp>
        <p:nvSpPr>
          <p:cNvPr id="7" name="Text Box 4">
            <a:extLst>
              <a:ext uri="{FF2B5EF4-FFF2-40B4-BE49-F238E27FC236}">
                <a16:creationId xmlns:a16="http://schemas.microsoft.com/office/drawing/2014/main" id="{E70E599A-EEF2-E3E5-678F-BDFC341E37E1}"/>
              </a:ext>
            </a:extLst>
          </p:cNvPr>
          <p:cNvSpPr txBox="1">
            <a:spLocks noChangeArrowheads="1"/>
          </p:cNvSpPr>
          <p:nvPr/>
        </p:nvSpPr>
        <p:spPr bwMode="auto">
          <a:xfrm>
            <a:off x="1543050" y="2505075"/>
            <a:ext cx="914400" cy="461665"/>
          </a:xfrm>
          <a:prstGeom prst="rect">
            <a:avLst/>
          </a:prstGeom>
          <a:solidFill>
            <a:schemeClr val="accent6">
              <a:lumMod val="40000"/>
              <a:lumOff val="60000"/>
            </a:schemeClr>
          </a:solidFill>
          <a:ln w="9525">
            <a:solidFill>
              <a:schemeClr val="tx1"/>
            </a:solidFill>
            <a:miter lim="800000"/>
            <a:headEnd/>
            <a:tailEnd/>
          </a:ln>
          <a:effec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ndara"/>
                <a:ea typeface="+mn-ea"/>
                <a:cs typeface="+mn-cs"/>
              </a:rPr>
              <a:t>Process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ndara"/>
                <a:ea typeface="+mn-ea"/>
                <a:cs typeface="+mn-cs"/>
              </a:rPr>
              <a:t>Model</a:t>
            </a:r>
          </a:p>
        </p:txBody>
      </p:sp>
      <p:sp>
        <p:nvSpPr>
          <p:cNvPr id="8" name="Text Box 5">
            <a:extLst>
              <a:ext uri="{FF2B5EF4-FFF2-40B4-BE49-F238E27FC236}">
                <a16:creationId xmlns:a16="http://schemas.microsoft.com/office/drawing/2014/main" id="{30235BB8-5D86-D80D-C58A-1DFC52A5D713}"/>
              </a:ext>
            </a:extLst>
          </p:cNvPr>
          <p:cNvSpPr txBox="1">
            <a:spLocks noChangeArrowheads="1"/>
          </p:cNvSpPr>
          <p:nvPr/>
        </p:nvSpPr>
        <p:spPr bwMode="auto">
          <a:xfrm>
            <a:off x="499856" y="3362325"/>
            <a:ext cx="68800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Control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Actions</a:t>
            </a:r>
          </a:p>
        </p:txBody>
      </p:sp>
      <p:sp>
        <p:nvSpPr>
          <p:cNvPr id="9" name="Line 7">
            <a:extLst>
              <a:ext uri="{FF2B5EF4-FFF2-40B4-BE49-F238E27FC236}">
                <a16:creationId xmlns:a16="http://schemas.microsoft.com/office/drawing/2014/main" id="{A285C699-32DA-90EF-2FE3-753B690C7EDD}"/>
              </a:ext>
            </a:extLst>
          </p:cNvPr>
          <p:cNvSpPr>
            <a:spLocks noChangeShapeType="1"/>
          </p:cNvSpPr>
          <p:nvPr/>
        </p:nvSpPr>
        <p:spPr bwMode="auto">
          <a:xfrm>
            <a:off x="1200150" y="3314700"/>
            <a:ext cx="0" cy="722710"/>
          </a:xfrm>
          <a:prstGeom prst="line">
            <a:avLst/>
          </a:prstGeom>
          <a:noFill/>
          <a:ln w="50800">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p:txBody>
      </p:sp>
      <p:sp>
        <p:nvSpPr>
          <p:cNvPr id="10" name="Line 8">
            <a:extLst>
              <a:ext uri="{FF2B5EF4-FFF2-40B4-BE49-F238E27FC236}">
                <a16:creationId xmlns:a16="http://schemas.microsoft.com/office/drawing/2014/main" id="{A4EAC34B-753E-27F7-54E2-5A042F915F9B}"/>
              </a:ext>
            </a:extLst>
          </p:cNvPr>
          <p:cNvSpPr>
            <a:spLocks noChangeShapeType="1"/>
          </p:cNvSpPr>
          <p:nvPr/>
        </p:nvSpPr>
        <p:spPr bwMode="auto">
          <a:xfrm flipV="1">
            <a:off x="1943100" y="3314700"/>
            <a:ext cx="0" cy="722710"/>
          </a:xfrm>
          <a:prstGeom prst="line">
            <a:avLst/>
          </a:prstGeom>
          <a:noFill/>
          <a:ln w="50800">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ndara"/>
              <a:ea typeface="+mn-ea"/>
              <a:cs typeface="+mn-cs"/>
            </a:endParaRPr>
          </a:p>
        </p:txBody>
      </p:sp>
      <p:sp>
        <p:nvSpPr>
          <p:cNvPr id="11" name="Text Box 10">
            <a:extLst>
              <a:ext uri="{FF2B5EF4-FFF2-40B4-BE49-F238E27FC236}">
                <a16:creationId xmlns:a16="http://schemas.microsoft.com/office/drawing/2014/main" id="{6B111DB7-B355-0C4E-C88F-3665CC614BE7}"/>
              </a:ext>
            </a:extLst>
          </p:cNvPr>
          <p:cNvSpPr txBox="1">
            <a:spLocks noChangeArrowheads="1"/>
          </p:cNvSpPr>
          <p:nvPr/>
        </p:nvSpPr>
        <p:spPr bwMode="auto">
          <a:xfrm>
            <a:off x="514350" y="2047875"/>
            <a:ext cx="194310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0000"/>
                </a:solidFill>
                <a:effectLst/>
                <a:uLnTx/>
                <a:uFillTx/>
                <a:latin typeface="Arial" charset="0"/>
                <a:ea typeface="ＭＳ Ｐゴシック" charset="0"/>
                <a:cs typeface="Arial" charset="0"/>
              </a:rPr>
              <a:t>Controller</a:t>
            </a:r>
          </a:p>
        </p:txBody>
      </p:sp>
      <p:sp>
        <p:nvSpPr>
          <p:cNvPr id="12" name="Text Box 4">
            <a:extLst>
              <a:ext uri="{FF2B5EF4-FFF2-40B4-BE49-F238E27FC236}">
                <a16:creationId xmlns:a16="http://schemas.microsoft.com/office/drawing/2014/main" id="{CC01B23A-9E70-7080-27DD-23362828C633}"/>
              </a:ext>
            </a:extLst>
          </p:cNvPr>
          <p:cNvSpPr txBox="1">
            <a:spLocks noChangeArrowheads="1"/>
          </p:cNvSpPr>
          <p:nvPr/>
        </p:nvSpPr>
        <p:spPr bwMode="auto">
          <a:xfrm>
            <a:off x="514350" y="2505075"/>
            <a:ext cx="971550" cy="461665"/>
          </a:xfrm>
          <a:prstGeom prst="rect">
            <a:avLst/>
          </a:prstGeom>
          <a:solidFill>
            <a:schemeClr val="accent6">
              <a:lumMod val="40000"/>
              <a:lumOff val="60000"/>
            </a:schemeClr>
          </a:solidFill>
          <a:ln w="9525">
            <a:solidFill>
              <a:schemeClr val="tx1"/>
            </a:solidFill>
            <a:miter lim="800000"/>
            <a:headEnd/>
            <a:tailEnd/>
          </a:ln>
          <a:effec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Control</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itchFamily="34" charset="0"/>
                <a:ea typeface="+mn-ea"/>
                <a:cs typeface="+mn-cs"/>
              </a:rPr>
              <a:t>Algorithm</a:t>
            </a:r>
          </a:p>
        </p:txBody>
      </p:sp>
      <p:sp>
        <p:nvSpPr>
          <p:cNvPr id="13" name="Text Box 6">
            <a:extLst>
              <a:ext uri="{FF2B5EF4-FFF2-40B4-BE49-F238E27FC236}">
                <a16:creationId xmlns:a16="http://schemas.microsoft.com/office/drawing/2014/main" id="{E6D90C71-E89C-D3D5-C7A7-D9DD2EAED29B}"/>
              </a:ext>
            </a:extLst>
          </p:cNvPr>
          <p:cNvSpPr txBox="1">
            <a:spLocks noChangeArrowheads="1"/>
          </p:cNvSpPr>
          <p:nvPr/>
        </p:nvSpPr>
        <p:spPr bwMode="auto">
          <a:xfrm>
            <a:off x="1971675" y="3549692"/>
            <a:ext cx="108585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Feedback</a:t>
            </a:r>
          </a:p>
        </p:txBody>
      </p:sp>
      <p:sp>
        <p:nvSpPr>
          <p:cNvPr id="14" name="Rectangle 13">
            <a:extLst>
              <a:ext uri="{FF2B5EF4-FFF2-40B4-BE49-F238E27FC236}">
                <a16:creationId xmlns:a16="http://schemas.microsoft.com/office/drawing/2014/main" id="{BB076B1D-4AE6-AFA5-CF53-5E724CCA3570}"/>
              </a:ext>
            </a:extLst>
          </p:cNvPr>
          <p:cNvSpPr/>
          <p:nvPr/>
        </p:nvSpPr>
        <p:spPr>
          <a:xfrm>
            <a:off x="514350" y="5847883"/>
            <a:ext cx="7943850" cy="6305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Leveson’s Model Can Be Applied to Any Complex System (and Can Be Used During the Concept Stage…BEFORE Requirements)</a:t>
            </a:r>
          </a:p>
        </p:txBody>
      </p:sp>
      <p:sp>
        <p:nvSpPr>
          <p:cNvPr id="15" name="Slide Number Placeholder 14">
            <a:extLst>
              <a:ext uri="{FF2B5EF4-FFF2-40B4-BE49-F238E27FC236}">
                <a16:creationId xmlns:a16="http://schemas.microsoft.com/office/drawing/2014/main" id="{B0D6F71B-169F-6D6F-E8FF-3BC14FB97F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8238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1208-B79F-15EC-FF83-20E9BBBEEC5A}"/>
              </a:ext>
            </a:extLst>
          </p:cNvPr>
          <p:cNvSpPr>
            <a:spLocks noGrp="1"/>
          </p:cNvSpPr>
          <p:nvPr>
            <p:ph type="title"/>
          </p:nvPr>
        </p:nvSpPr>
        <p:spPr/>
        <p:txBody>
          <a:bodyPr>
            <a:normAutofit/>
          </a:bodyPr>
          <a:lstStyle/>
          <a:p>
            <a:r>
              <a:rPr lang="en-US" dirty="0"/>
              <a:t>Resilience as an Emergent System Property</a:t>
            </a:r>
          </a:p>
        </p:txBody>
      </p:sp>
      <p:grpSp>
        <p:nvGrpSpPr>
          <p:cNvPr id="4" name="Group 3">
            <a:extLst>
              <a:ext uri="{FF2B5EF4-FFF2-40B4-BE49-F238E27FC236}">
                <a16:creationId xmlns:a16="http://schemas.microsoft.com/office/drawing/2014/main" id="{505CA337-1363-DA55-9039-FE3742CDF30F}"/>
              </a:ext>
            </a:extLst>
          </p:cNvPr>
          <p:cNvGrpSpPr/>
          <p:nvPr/>
        </p:nvGrpSpPr>
        <p:grpSpPr>
          <a:xfrm>
            <a:off x="1600201" y="2162174"/>
            <a:ext cx="6210299" cy="2819584"/>
            <a:chOff x="4371768" y="4124939"/>
            <a:chExt cx="3709233" cy="2302453"/>
          </a:xfrm>
        </p:grpSpPr>
        <p:sp>
          <p:nvSpPr>
            <p:cNvPr id="6" name="Rectangle 5">
              <a:extLst>
                <a:ext uri="{FF2B5EF4-FFF2-40B4-BE49-F238E27FC236}">
                  <a16:creationId xmlns:a16="http://schemas.microsoft.com/office/drawing/2014/main" id="{27CC187D-0093-14E2-FC7E-A5ED767505F6}"/>
                </a:ext>
              </a:extLst>
            </p:cNvPr>
            <p:cNvSpPr/>
            <p:nvPr/>
          </p:nvSpPr>
          <p:spPr>
            <a:xfrm>
              <a:off x="4371768" y="4124939"/>
              <a:ext cx="3709233" cy="2224522"/>
            </a:xfrm>
            <a:prstGeom prst="rect">
              <a:avLst/>
            </a:pr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E3F2E2F-DEEF-5358-4D94-B9476DD8384F}"/>
                </a:ext>
              </a:extLst>
            </p:cNvPr>
            <p:cNvSpPr txBox="1"/>
            <p:nvPr/>
          </p:nvSpPr>
          <p:spPr>
            <a:xfrm>
              <a:off x="4748595" y="5673407"/>
              <a:ext cx="3049966" cy="7539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rPr>
                <a:t>System components interact in direct and indirect ways</a:t>
              </a:r>
            </a:p>
          </p:txBody>
        </p:sp>
        <p:sp>
          <p:nvSpPr>
            <p:cNvPr id="12" name="Rectangle 11">
              <a:extLst>
                <a:ext uri="{FF2B5EF4-FFF2-40B4-BE49-F238E27FC236}">
                  <a16:creationId xmlns:a16="http://schemas.microsoft.com/office/drawing/2014/main" id="{2A4FC829-F38D-4D6D-5E70-A160704AA71F}"/>
                </a:ext>
              </a:extLst>
            </p:cNvPr>
            <p:cNvSpPr/>
            <p:nvPr/>
          </p:nvSpPr>
          <p:spPr>
            <a:xfrm>
              <a:off x="4655535" y="4641840"/>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rPr>
                <a:t>Component 1</a:t>
              </a:r>
            </a:p>
          </p:txBody>
        </p:sp>
        <p:sp>
          <p:nvSpPr>
            <p:cNvPr id="13" name="Rectangle 12">
              <a:extLst>
                <a:ext uri="{FF2B5EF4-FFF2-40B4-BE49-F238E27FC236}">
                  <a16:creationId xmlns:a16="http://schemas.microsoft.com/office/drawing/2014/main" id="{5577D0F7-0BC1-1B3B-D8D1-D09255EF76CB}"/>
                </a:ext>
              </a:extLst>
            </p:cNvPr>
            <p:cNvSpPr/>
            <p:nvPr/>
          </p:nvSpPr>
          <p:spPr>
            <a:xfrm>
              <a:off x="5154969" y="5262074"/>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rPr>
                <a:t>Component 2</a:t>
              </a:r>
            </a:p>
          </p:txBody>
        </p:sp>
        <p:sp>
          <p:nvSpPr>
            <p:cNvPr id="14" name="Rectangle 13">
              <a:extLst>
                <a:ext uri="{FF2B5EF4-FFF2-40B4-BE49-F238E27FC236}">
                  <a16:creationId xmlns:a16="http://schemas.microsoft.com/office/drawing/2014/main" id="{CBFFDF1D-D6F7-726D-0763-9866DAD8F241}"/>
                </a:ext>
              </a:extLst>
            </p:cNvPr>
            <p:cNvSpPr/>
            <p:nvPr/>
          </p:nvSpPr>
          <p:spPr>
            <a:xfrm>
              <a:off x="6034655" y="4512368"/>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rPr>
                <a:t>Component 3</a:t>
              </a:r>
            </a:p>
          </p:txBody>
        </p:sp>
        <p:sp>
          <p:nvSpPr>
            <p:cNvPr id="15" name="Rectangle 14">
              <a:extLst>
                <a:ext uri="{FF2B5EF4-FFF2-40B4-BE49-F238E27FC236}">
                  <a16:creationId xmlns:a16="http://schemas.microsoft.com/office/drawing/2014/main" id="{D55DDC07-74ED-1774-11BD-E88E766CADFB}"/>
                </a:ext>
              </a:extLst>
            </p:cNvPr>
            <p:cNvSpPr/>
            <p:nvPr/>
          </p:nvSpPr>
          <p:spPr>
            <a:xfrm>
              <a:off x="7204059" y="4915592"/>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rPr>
                <a:t>Component 5</a:t>
              </a:r>
            </a:p>
          </p:txBody>
        </p:sp>
        <p:sp>
          <p:nvSpPr>
            <p:cNvPr id="16" name="Rectangle 15">
              <a:extLst>
                <a:ext uri="{FF2B5EF4-FFF2-40B4-BE49-F238E27FC236}">
                  <a16:creationId xmlns:a16="http://schemas.microsoft.com/office/drawing/2014/main" id="{EC30FA3A-6391-FFEA-1F22-BFD9FD5177EE}"/>
                </a:ext>
              </a:extLst>
            </p:cNvPr>
            <p:cNvSpPr/>
            <p:nvPr/>
          </p:nvSpPr>
          <p:spPr>
            <a:xfrm>
              <a:off x="6247289" y="5425482"/>
              <a:ext cx="477847" cy="3268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rPr>
                <a:t>Component 4</a:t>
              </a:r>
            </a:p>
          </p:txBody>
        </p:sp>
        <p:cxnSp>
          <p:nvCxnSpPr>
            <p:cNvPr id="17" name="Straight Connector 16">
              <a:extLst>
                <a:ext uri="{FF2B5EF4-FFF2-40B4-BE49-F238E27FC236}">
                  <a16:creationId xmlns:a16="http://schemas.microsoft.com/office/drawing/2014/main" id="{1899D200-1A82-D733-BB3D-758DCF9621CA}"/>
                </a:ext>
              </a:extLst>
            </p:cNvPr>
            <p:cNvCxnSpPr>
              <a:cxnSpLocks/>
              <a:stCxn id="14" idx="2"/>
              <a:endCxn id="16" idx="0"/>
            </p:cNvCxnSpPr>
            <p:nvPr/>
          </p:nvCxnSpPr>
          <p:spPr>
            <a:xfrm>
              <a:off x="6273579" y="4839185"/>
              <a:ext cx="212634" cy="58629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D903A61-F293-0726-F60E-0B637B47586C}"/>
                </a:ext>
              </a:extLst>
            </p:cNvPr>
            <p:cNvCxnSpPr>
              <a:cxnSpLocks/>
              <a:stCxn id="14" idx="3"/>
              <a:endCxn id="15" idx="1"/>
            </p:cNvCxnSpPr>
            <p:nvPr/>
          </p:nvCxnSpPr>
          <p:spPr>
            <a:xfrm>
              <a:off x="6512502" y="4675777"/>
              <a:ext cx="691557" cy="40322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198AB08-A5F5-D9CE-76C0-893446173A0E}"/>
                </a:ext>
              </a:extLst>
            </p:cNvPr>
            <p:cNvCxnSpPr>
              <a:cxnSpLocks/>
              <a:stCxn id="15" idx="1"/>
              <a:endCxn id="13" idx="3"/>
            </p:cNvCxnSpPr>
            <p:nvPr/>
          </p:nvCxnSpPr>
          <p:spPr>
            <a:xfrm flipH="1">
              <a:off x="5632816" y="5079001"/>
              <a:ext cx="1571243" cy="34648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7647409-23D2-A0DB-B76B-8FBB3DA184E2}"/>
                </a:ext>
              </a:extLst>
            </p:cNvPr>
            <p:cNvCxnSpPr>
              <a:cxnSpLocks/>
              <a:stCxn id="14" idx="1"/>
              <a:endCxn id="12" idx="3"/>
            </p:cNvCxnSpPr>
            <p:nvPr/>
          </p:nvCxnSpPr>
          <p:spPr>
            <a:xfrm flipH="1">
              <a:off x="5133382" y="4675777"/>
              <a:ext cx="901273" cy="12947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3CB47A9-4B60-0EB3-5448-18FF549F15B3}"/>
                </a:ext>
              </a:extLst>
            </p:cNvPr>
            <p:cNvCxnSpPr>
              <a:cxnSpLocks/>
              <a:stCxn id="12" idx="3"/>
              <a:endCxn id="16" idx="0"/>
            </p:cNvCxnSpPr>
            <p:nvPr/>
          </p:nvCxnSpPr>
          <p:spPr>
            <a:xfrm>
              <a:off x="5133382" y="4805249"/>
              <a:ext cx="1352831" cy="62023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CC19DD-0E26-05C4-B5D3-60C351A1272F}"/>
                </a:ext>
              </a:extLst>
            </p:cNvPr>
            <p:cNvCxnSpPr>
              <a:cxnSpLocks/>
              <a:stCxn id="12" idx="2"/>
              <a:endCxn id="13" idx="1"/>
            </p:cNvCxnSpPr>
            <p:nvPr/>
          </p:nvCxnSpPr>
          <p:spPr>
            <a:xfrm>
              <a:off x="4894459" y="4968657"/>
              <a:ext cx="260510" cy="456826"/>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BDF289B1-BB0D-37C7-8281-508B2D1BC8B8}"/>
              </a:ext>
            </a:extLst>
          </p:cNvPr>
          <p:cNvSpPr txBox="1"/>
          <p:nvPr/>
        </p:nvSpPr>
        <p:spPr>
          <a:xfrm>
            <a:off x="4060668" y="1894103"/>
            <a:ext cx="1433021" cy="3000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System Boundary</a:t>
            </a:r>
          </a:p>
        </p:txBody>
      </p:sp>
      <p:sp>
        <p:nvSpPr>
          <p:cNvPr id="30" name="Rectangle 29">
            <a:extLst>
              <a:ext uri="{FF2B5EF4-FFF2-40B4-BE49-F238E27FC236}">
                <a16:creationId xmlns:a16="http://schemas.microsoft.com/office/drawing/2014/main" id="{895BC2E0-0363-7C2A-4BC1-9063507F3B22}"/>
              </a:ext>
            </a:extLst>
          </p:cNvPr>
          <p:cNvSpPr/>
          <p:nvPr/>
        </p:nvSpPr>
        <p:spPr>
          <a:xfrm>
            <a:off x="364673" y="5328759"/>
            <a:ext cx="8414654" cy="1058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“Because Resilience is an Emergent Property at the Systems Level, It Can’t Be Measured By Analyzing Components” – Kelley Shortridge, </a:t>
            </a:r>
            <a:r>
              <a:rPr kumimoji="0" lang="en-US" sz="18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Security Chaos Engineering</a:t>
            </a:r>
          </a:p>
        </p:txBody>
      </p:sp>
      <p:sp>
        <p:nvSpPr>
          <p:cNvPr id="31" name="TextBox 30">
            <a:extLst>
              <a:ext uri="{FF2B5EF4-FFF2-40B4-BE49-F238E27FC236}">
                <a16:creationId xmlns:a16="http://schemas.microsoft.com/office/drawing/2014/main" id="{C763E682-73A0-278E-7107-ABD6D72BD5EE}"/>
              </a:ext>
            </a:extLst>
          </p:cNvPr>
          <p:cNvSpPr txBox="1"/>
          <p:nvPr/>
        </p:nvSpPr>
        <p:spPr>
          <a:xfrm>
            <a:off x="0" y="6576082"/>
            <a:ext cx="1059906" cy="2308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(Shortridge, 2023) </a:t>
            </a:r>
          </a:p>
        </p:txBody>
      </p:sp>
      <p:sp>
        <p:nvSpPr>
          <p:cNvPr id="32" name="Slide Number Placeholder 31">
            <a:extLst>
              <a:ext uri="{FF2B5EF4-FFF2-40B4-BE49-F238E27FC236}">
                <a16:creationId xmlns:a16="http://schemas.microsoft.com/office/drawing/2014/main" id="{5073952F-2B9C-36F6-6C2B-A211B45CAB8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B2B3C0-E9AE-4554-8997-B85453A3EA6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64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Office Them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6411250_Bright business presentation_AAS_v3" id="{57D58BC9-3F05-45D4-81CD-7BA898B4CAAD}" vid="{0F92AA19-00D6-4C71-B13F-219D7994A0BF}"/>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20490</Words>
  <Application>Microsoft Office PowerPoint</Application>
  <PresentationFormat>On-screen Show (4:3)</PresentationFormat>
  <Paragraphs>3086</Paragraphs>
  <Slides>203</Slides>
  <Notes>86</Notes>
  <HiddenSlides>16</HiddenSlides>
  <MMClips>0</MMClips>
  <ScaleCrop>false</ScaleCrop>
  <HeadingPairs>
    <vt:vector size="6" baseType="variant">
      <vt:variant>
        <vt:lpstr>Fonts Used</vt:lpstr>
      </vt:variant>
      <vt:variant>
        <vt:i4>12</vt:i4>
      </vt:variant>
      <vt:variant>
        <vt:lpstr>Theme</vt:lpstr>
      </vt:variant>
      <vt:variant>
        <vt:i4>15</vt:i4>
      </vt:variant>
      <vt:variant>
        <vt:lpstr>Slide Titles</vt:lpstr>
      </vt:variant>
      <vt:variant>
        <vt:i4>203</vt:i4>
      </vt:variant>
    </vt:vector>
  </HeadingPairs>
  <TitlesOfParts>
    <vt:vector size="230" baseType="lpstr">
      <vt:lpstr>MS PGothic</vt:lpstr>
      <vt:lpstr>Arial</vt:lpstr>
      <vt:lpstr>Arial Black</vt:lpstr>
      <vt:lpstr>Calibri</vt:lpstr>
      <vt:lpstr>Calibri Light</vt:lpstr>
      <vt:lpstr>Cambria</vt:lpstr>
      <vt:lpstr>Candara</vt:lpstr>
      <vt:lpstr>Corbel</vt:lpstr>
      <vt:lpstr>Lato</vt:lpstr>
      <vt:lpstr>Mongolian Baiti</vt:lpstr>
      <vt:lpstr>Times</vt:lpstr>
      <vt:lpstr>Times New Roman</vt:lpstr>
      <vt:lpstr>Office Theme</vt:lpstr>
      <vt:lpstr>1_Default Design</vt:lpstr>
      <vt:lpstr>5_Office Theme</vt:lpstr>
      <vt:lpstr>4_Office Theme</vt:lpstr>
      <vt:lpstr>2_Office Theme</vt:lpstr>
      <vt:lpstr>3_Office Theme</vt:lpstr>
      <vt:lpstr>12_Office Theme</vt:lpstr>
      <vt:lpstr>23_Office Theme</vt:lpstr>
      <vt:lpstr>6_Office Theme</vt:lpstr>
      <vt:lpstr>7_Office Theme</vt:lpstr>
      <vt:lpstr>10_Office Theme</vt:lpstr>
      <vt:lpstr>11_Office Theme</vt:lpstr>
      <vt:lpstr>Default Design</vt:lpstr>
      <vt:lpstr>13_Office Theme</vt:lpstr>
      <vt:lpstr>1_Office Theme</vt:lpstr>
      <vt:lpstr>Preface</vt:lpstr>
      <vt:lpstr>Preface: This slide deck is part of a roadmap</vt:lpstr>
      <vt:lpstr>Preface: Types of arguments</vt:lpstr>
      <vt:lpstr>Preface: Different cost arguments</vt:lpstr>
      <vt:lpstr>Some relevant quotes for the title slide</vt:lpstr>
      <vt:lpstr>STPA Leadership Seminar</vt:lpstr>
      <vt:lpstr>Agenda</vt:lpstr>
      <vt:lpstr>Bottom Line Up Front (BLUF)</vt:lpstr>
      <vt:lpstr>Value Proposition </vt:lpstr>
      <vt:lpstr>PowerPoint Presentation</vt:lpstr>
      <vt:lpstr>PowerPoint Presentation</vt:lpstr>
      <vt:lpstr>PowerPoint Presentation</vt:lpstr>
      <vt:lpstr>Software Engineering Economics </vt:lpstr>
      <vt:lpstr>Most Common Causes of Losses in Complex, Software Intensive Systems</vt:lpstr>
      <vt:lpstr>Achieving System Safety and Security Requires Solving the Requirements Problem</vt:lpstr>
      <vt:lpstr>Some Problems Are Not Quantifiable with Probabilities</vt:lpstr>
      <vt:lpstr>Limitations of Probability Theory: Industry Consensus</vt:lpstr>
      <vt:lpstr>Limitations of Probability: Industry Consensus</vt:lpstr>
      <vt:lpstr>Limitations of Probability: Industry Consensus</vt:lpstr>
      <vt:lpstr>A Better Model of  Accidents &amp; Losses</vt:lpstr>
      <vt:lpstr>Example: Mars Polar Lander</vt:lpstr>
      <vt:lpstr>Mars Polar Lander</vt:lpstr>
      <vt:lpstr>What is done today: Failure Models</vt:lpstr>
      <vt:lpstr>Mars Polar Lander</vt:lpstr>
      <vt:lpstr>MPL: How was this overlooked?</vt:lpstr>
      <vt:lpstr>Failure vs. Error: Two Different Causes of Losses</vt:lpstr>
      <vt:lpstr>Failure vs. Error: When is quantification allowed?</vt:lpstr>
      <vt:lpstr>Failure vs. Error: Trend over time</vt:lpstr>
      <vt:lpstr>Failure vs. Error: Strength of our processes</vt:lpstr>
      <vt:lpstr>PowerPoint Presentation</vt:lpstr>
      <vt:lpstr>A different View (Model) for Loss Prevention</vt:lpstr>
      <vt:lpstr>Basic Control Loop</vt:lpstr>
      <vt:lpstr>Principles from Control Theory</vt:lpstr>
      <vt:lpstr>Principles from Control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Enabling abstraction</vt:lpstr>
      <vt:lpstr>PowerPoint Presentation</vt:lpstr>
      <vt:lpstr>Enabling abstraction</vt:lpstr>
      <vt:lpstr>Some Factors in Causal Scenarios</vt:lpstr>
      <vt:lpstr>Some Factors in Causal Scenarios</vt:lpstr>
      <vt:lpstr>Some Factors in Causal Scenarios</vt:lpstr>
      <vt:lpstr>Some Factors in Causal Scenarios</vt:lpstr>
      <vt:lpstr>Some Factors in Causal Scenarios</vt:lpstr>
      <vt:lpstr>MPL: Why didn’t software testing uncover the problem?</vt:lpstr>
      <vt:lpstr>Basic Control Structure (Security Perspective)</vt:lpstr>
      <vt:lpstr>System Security with System-Theoretic Process Analysis for Security (STPA-Sec)</vt:lpstr>
      <vt:lpstr>Model-Based Systems Engineering (MBSE) is the Foundation for Current Early System Development</vt:lpstr>
      <vt:lpstr>STPA-Sec Adds Security and Mission Emphasis to Complement Existing MBSE</vt:lpstr>
      <vt:lpstr>STPA-Sec Adds Security and Mission Analysis to Complement Existing MBSE</vt:lpstr>
      <vt:lpstr>STPA Overview </vt:lpstr>
      <vt:lpstr>PowerPoint Presentation</vt:lpstr>
      <vt:lpstr>STPA</vt:lpstr>
      <vt:lpstr>Concept: Automotive Vehicle</vt:lpstr>
      <vt:lpstr>Concept: Automotive Vehicle</vt:lpstr>
      <vt:lpstr>Aviation Example</vt:lpstr>
      <vt:lpstr>What is “Safety”?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STPA: Identify Hazardous Control Actions (HCA)</vt:lpstr>
      <vt:lpstr>STPA HCA Bounding</vt:lpstr>
      <vt:lpstr>STPA: Identify Hazardous Control Actions (HCA)</vt:lpstr>
      <vt:lpstr>STPA: Identify Hazardous Control Actions (HCA)</vt:lpstr>
      <vt:lpstr>STPA: Identify Hazardous Control Actions (HCA)</vt:lpstr>
      <vt:lpstr>STPA: Identify Hazardous Control Actions (HCA)</vt:lpstr>
      <vt:lpstr>Generating constraints and requirements</vt:lpstr>
      <vt:lpstr>Generating requirements and constraints</vt:lpstr>
      <vt:lpstr>What about human interactions?</vt:lpstr>
      <vt:lpstr>Hazardous Control Actions (HCA)</vt:lpstr>
      <vt:lpstr>Hazardous Control Actions (HCA)</vt:lpstr>
      <vt:lpstr>Hazardous Control Actions (HCA)</vt:lpstr>
      <vt:lpstr>Generating &amp; validating operator procedures</vt:lpstr>
      <vt:lpstr>PowerPoint Presentation</vt:lpstr>
      <vt:lpstr>PowerPoint Presentation</vt:lpstr>
      <vt:lpstr>Identify loss scenarios</vt:lpstr>
      <vt:lpstr>Identify loss scenarios</vt:lpstr>
      <vt:lpstr>What about human interactions?</vt:lpstr>
      <vt:lpstr>Identify loss scenarios</vt:lpstr>
      <vt:lpstr>Identify loss scenarios</vt:lpstr>
      <vt:lpstr>Provide Solutions</vt:lpstr>
      <vt:lpstr>Provide Solutions</vt:lpstr>
      <vt:lpstr>Provide Solutions</vt:lpstr>
      <vt:lpstr>STPA Outputs</vt:lpstr>
      <vt:lpstr>STPA Overview</vt:lpstr>
      <vt:lpstr>Using STPA and MBSE</vt:lpstr>
      <vt:lpstr>STPA Adds Security and Mission Analysis to Complement Existing MBSE</vt:lpstr>
      <vt:lpstr>STPA and MBSE</vt:lpstr>
      <vt:lpstr>System Theoretic Process Analysis Report &amp; Model</vt:lpstr>
      <vt:lpstr>Satellite System Architectural Model and Artifacts</vt:lpstr>
      <vt:lpstr>Identify Relevant Portions of the STPA Control Structure(s)</vt:lpstr>
      <vt:lpstr>Top-Level STPA Control Structure  vs. Architecture Model</vt:lpstr>
      <vt:lpstr>Relevant STPA Control Action (Attitude Command)</vt:lpstr>
      <vt:lpstr>Corresponding Loss Scenarios from STPA Report</vt:lpstr>
      <vt:lpstr>Could these scenarios occur in the DelSAT Architecture / Artifacts?</vt:lpstr>
      <vt:lpstr>“Operationalizing” Scenario 82 with mission Context</vt:lpstr>
      <vt:lpstr>Determine Relevant Parts of Architecture Model &amp; Related Artifacts</vt:lpstr>
      <vt:lpstr>PowerPoint Presentation</vt:lpstr>
      <vt:lpstr>Explain the Scenario Using Referenced Artifacts</vt:lpstr>
      <vt:lpstr>PowerPoint Presentation</vt:lpstr>
      <vt:lpstr>PowerPoint Presentation</vt:lpstr>
      <vt:lpstr>PowerPoint Presentation</vt:lpstr>
      <vt:lpstr>PowerPoint Presentation</vt:lpstr>
      <vt:lpstr>Generate an Amplified Scenario that Enhances  the Narrative Using Details From the Referenced Artifacts</vt:lpstr>
      <vt:lpstr>STPA: Generating requirements and executable models</vt:lpstr>
      <vt:lpstr>HCAs as a black-box model (transfer function)</vt:lpstr>
      <vt:lpstr>Context table for Free Drift control action</vt:lpstr>
      <vt:lpstr>Test-case generation</vt:lpstr>
      <vt:lpstr>Automatically generated requirements</vt:lpstr>
      <vt:lpstr>Aircraft Engine Thrust Control Example Machine-readable HCAs</vt:lpstr>
      <vt:lpstr>Automatically generating executable requirements</vt:lpstr>
      <vt:lpstr>Real World STPA User Applications and Results</vt:lpstr>
      <vt:lpstr>USAF Complex System Example </vt:lpstr>
      <vt:lpstr>Agility Prime</vt:lpstr>
      <vt:lpstr>Integration Prime</vt:lpstr>
      <vt:lpstr>Task Force LIMA</vt:lpstr>
      <vt:lpstr>National Security Agency</vt:lpstr>
      <vt:lpstr>Akamai</vt:lpstr>
      <vt:lpstr>IT Alliance for Public Sector Cybersecurity</vt:lpstr>
      <vt:lpstr>USAF Experience with Functional Mission Analysis (Variant of STPA-Sec)</vt:lpstr>
      <vt:lpstr>Common Munition BIT and Reprogramming Equipment (CAMBRE) Service Life Extension </vt:lpstr>
      <vt:lpstr>Unified Platform</vt:lpstr>
      <vt:lpstr>STPA-Sec Wargaming Integrates with DoD CTT Process</vt:lpstr>
      <vt:lpstr>STPA/STPA-sec in Industry Standards</vt:lpstr>
      <vt:lpstr>Autonomy Quick Example </vt:lpstr>
      <vt:lpstr>Safety-critical AI/ML: Self-Driving Cars</vt:lpstr>
      <vt:lpstr>PowerPoint Presentation</vt:lpstr>
      <vt:lpstr>Level 2</vt:lpstr>
      <vt:lpstr>Level 2</vt:lpstr>
      <vt:lpstr>Level 2</vt:lpstr>
      <vt:lpstr>Example Control Structure</vt:lpstr>
      <vt:lpstr>Control Structure  vs. Data Processing Pipeline</vt:lpstr>
      <vt:lpstr>Example processing pipeline</vt:lpstr>
      <vt:lpstr>Application to organizations and management</vt:lpstr>
      <vt:lpstr>PowerPoint Presentation</vt:lpstr>
      <vt:lpstr>PowerPoint Presentation</vt:lpstr>
      <vt:lpstr>PowerPoint Presentation</vt:lpstr>
      <vt:lpstr>PowerPoint Presentation</vt:lpstr>
      <vt:lpstr>Prevented Solar Winds Losses</vt:lpstr>
      <vt:lpstr>STPA Results compared to SolarWinds Attacks.</vt:lpstr>
      <vt:lpstr>Solutions produced using STPA</vt:lpstr>
      <vt:lpstr>Embraer STPA application</vt:lpstr>
      <vt:lpstr>Industry STPA Comparison</vt:lpstr>
      <vt:lpstr>Evaluating STPA for Cybersecurity </vt:lpstr>
      <vt:lpstr>Types of accident causes found by STPA</vt:lpstr>
      <vt:lpstr>PowerPoint Presentation</vt:lpstr>
      <vt:lpstr>PowerPoint Presentation</vt:lpstr>
      <vt:lpstr>Ballistic Missile Defense System (MDA)</vt:lpstr>
      <vt:lpstr>PowerPoint Presentation</vt:lpstr>
      <vt:lpstr>PowerPoint Presentation</vt:lpstr>
      <vt:lpstr>PowerPoint Presentation</vt:lpstr>
      <vt:lpstr>PowerPoint Presentation</vt:lpstr>
      <vt:lpstr>~10 Years of Empirical Evaluations of STPA in Aviation</vt:lpstr>
      <vt:lpstr>STPA: The most popular approach we haven’t tried?</vt:lpstr>
      <vt:lpstr>Summary </vt:lpstr>
      <vt:lpstr>Summary </vt:lpstr>
      <vt:lpstr>For More Information</vt:lpstr>
      <vt:lpstr>Sun Tzu</vt:lpstr>
      <vt:lpstr>BACKUPS</vt:lpstr>
      <vt:lpstr>Systems Analysis</vt:lpstr>
      <vt:lpstr>Systems Analysis– Pose Problem</vt:lpstr>
      <vt:lpstr>Systems Analysis– Characterize Complex Socio-Technical System</vt:lpstr>
      <vt:lpstr>Systems Analysis– Develop and Analyze Model* (1/2)</vt:lpstr>
      <vt:lpstr>Systems Analysis– Develop and Analyze Model (2/2)*</vt:lpstr>
      <vt:lpstr>Systems Analysis– Reevaluate Problem</vt:lpstr>
      <vt:lpstr>Systems Analysis– Present Recommendations*</vt:lpstr>
      <vt:lpstr>Systems Analysis—Assess Implementation</vt:lpstr>
      <vt:lpstr>Systems Analysis</vt:lpstr>
      <vt:lpstr>Systems Analysis– Pose Problem</vt:lpstr>
      <vt:lpstr>Systems Analysis– Characterize Complex Socio-Technical System</vt:lpstr>
      <vt:lpstr>Systems Analysis– Develop and Analyze Model* (1/2)</vt:lpstr>
      <vt:lpstr>Systems Analysis– Develop and Analyze Model (2/2)*</vt:lpstr>
      <vt:lpstr>Systems Analysis– Reevaluate Problem</vt:lpstr>
      <vt:lpstr>Systems Analysis– Present Recommendations*</vt:lpstr>
      <vt:lpstr>Systems Analysis—Assess Implementation</vt:lpstr>
      <vt:lpstr>Requirements for Security and Resilience are Typically Based on Envisioned Threat Attacks</vt:lpstr>
      <vt:lpstr>Requirements for Security and Resilience are Typically Based on Envisioned Threat Attacks</vt:lpstr>
      <vt:lpstr>Systems Theory as The Basis for a New Loss Model</vt:lpstr>
      <vt:lpstr>Leveson’s Loss Model Based on Systems Theory</vt:lpstr>
      <vt:lpstr>Resilience as an Emergent System Property</vt:lpstr>
      <vt:lpstr>Requirements for Security and Resilience are Typically Based on Envisioned Threat Attacks</vt:lpstr>
      <vt:lpstr>Requirements for Security and Resilience are Typically Based on Envisioned Threat Attacks</vt:lpstr>
      <vt:lpstr>Systems Theory as The Basis for a New Loss Model</vt:lpstr>
      <vt:lpstr>Leveson’s Loss Model Based on Systems Theory</vt:lpstr>
      <vt:lpstr>Resilience as an Emergent System Property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2024-06-04T10:43:23Z</dcterms:created>
  <dcterms:modified xsi:type="dcterms:W3CDTF">2024-06-05T12:40:58Z</dcterms:modified>
</cp:coreProperties>
</file>